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1" r:id="rId2"/>
    <p:sldId id="280" r:id="rId3"/>
    <p:sldId id="279" r:id="rId4"/>
    <p:sldId id="294" r:id="rId5"/>
    <p:sldId id="292" r:id="rId6"/>
    <p:sldId id="293" r:id="rId7"/>
    <p:sldId id="290" r:id="rId8"/>
    <p:sldId id="291" r:id="rId9"/>
    <p:sldId id="260" r:id="rId10"/>
    <p:sldId id="289" r:id="rId11"/>
    <p:sldId id="277" r:id="rId12"/>
    <p:sldId id="283" r:id="rId13"/>
    <p:sldId id="295" r:id="rId14"/>
    <p:sldId id="296" r:id="rId15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90" d="100"/>
          <a:sy n="90" d="100"/>
        </p:scale>
        <p:origin x="-14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KK%20-%20LAPORAN%20BKK\laporan%20UPM%20IR%20-%20Te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MY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Sheet1!$E$21</c:f>
              <c:strCache>
                <c:ptCount val="1"/>
                <c:pt idx="0">
                  <c:v>Bilangan (2014)</c:v>
                </c:pt>
              </c:strCache>
            </c:strRef>
          </c:tx>
          <c:invertIfNegative val="0"/>
          <c:cat>
            <c:strRef>
              <c:f>Sheet1!$D$22:$D$29</c:f>
              <c:strCache>
                <c:ptCount val="8"/>
                <c:pt idx="0">
                  <c:v>Manual Kualiti</c:v>
                </c:pt>
                <c:pt idx="1">
                  <c:v>Prosedur</c:v>
                </c:pt>
                <c:pt idx="2">
                  <c:v>Arahan Kerja</c:v>
                </c:pt>
                <c:pt idx="3">
                  <c:v>Garis Panduan</c:v>
                </c:pt>
                <c:pt idx="4">
                  <c:v>Borang</c:v>
                </c:pt>
                <c:pt idx="5">
                  <c:v>Buku Log</c:v>
                </c:pt>
                <c:pt idx="6">
                  <c:v>Senarai Semak </c:v>
                </c:pt>
                <c:pt idx="7">
                  <c:v>JUMLAH</c:v>
                </c:pt>
              </c:strCache>
            </c:strRef>
          </c:cat>
          <c:val>
            <c:numRef>
              <c:f>Sheet1!$E$22:$E$29</c:f>
              <c:numCache>
                <c:formatCode>General</c:formatCode>
                <c:ptCount val="8"/>
                <c:pt idx="1">
                  <c:v>17</c:v>
                </c:pt>
                <c:pt idx="2">
                  <c:v>17</c:v>
                </c:pt>
                <c:pt idx="3">
                  <c:v>25</c:v>
                </c:pt>
                <c:pt idx="4">
                  <c:v>58</c:v>
                </c:pt>
                <c:pt idx="5">
                  <c:v>73</c:v>
                </c:pt>
                <c:pt idx="6">
                  <c:v>4</c:v>
                </c:pt>
                <c:pt idx="7">
                  <c:v>194</c:v>
                </c:pt>
              </c:numCache>
            </c:numRef>
          </c:val>
        </c:ser>
        <c:ser>
          <c:idx val="1"/>
          <c:order val="1"/>
          <c:tx>
            <c:strRef>
              <c:f>Sheet1!$F$21</c:f>
              <c:strCache>
                <c:ptCount val="1"/>
                <c:pt idx="0">
                  <c:v>Bilangan (2015)</c:v>
                </c:pt>
              </c:strCache>
            </c:strRef>
          </c:tx>
          <c:invertIfNegative val="0"/>
          <c:cat>
            <c:strRef>
              <c:f>Sheet1!$D$22:$D$29</c:f>
              <c:strCache>
                <c:ptCount val="8"/>
                <c:pt idx="0">
                  <c:v>Manual Kualiti</c:v>
                </c:pt>
                <c:pt idx="1">
                  <c:v>Prosedur</c:v>
                </c:pt>
                <c:pt idx="2">
                  <c:v>Arahan Kerja</c:v>
                </c:pt>
                <c:pt idx="3">
                  <c:v>Garis Panduan</c:v>
                </c:pt>
                <c:pt idx="4">
                  <c:v>Borang</c:v>
                </c:pt>
                <c:pt idx="5">
                  <c:v>Buku Log</c:v>
                </c:pt>
                <c:pt idx="6">
                  <c:v>Senarai Semak </c:v>
                </c:pt>
                <c:pt idx="7">
                  <c:v>JUMLAH</c:v>
                </c:pt>
              </c:strCache>
            </c:strRef>
          </c:cat>
          <c:val>
            <c:numRef>
              <c:f>Sheet1!$F$22:$F$29</c:f>
              <c:numCache>
                <c:formatCode>General</c:formatCode>
                <c:ptCount val="8"/>
                <c:pt idx="1">
                  <c:v>7</c:v>
                </c:pt>
                <c:pt idx="2">
                  <c:v>7</c:v>
                </c:pt>
                <c:pt idx="3">
                  <c:v>19</c:v>
                </c:pt>
                <c:pt idx="4">
                  <c:v>60</c:v>
                </c:pt>
                <c:pt idx="5">
                  <c:v>74</c:v>
                </c:pt>
                <c:pt idx="6">
                  <c:v>3</c:v>
                </c:pt>
                <c:pt idx="7">
                  <c:v>170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8677248"/>
        <c:axId val="138691328"/>
        <c:axId val="0"/>
      </c:bar3DChart>
      <c:catAx>
        <c:axId val="138677248"/>
        <c:scaling>
          <c:orientation val="minMax"/>
        </c:scaling>
        <c:delete val="0"/>
        <c:axPos val="b"/>
        <c:majorTickMark val="none"/>
        <c:minorTickMark val="none"/>
        <c:tickLblPos val="nextTo"/>
        <c:crossAx val="138691328"/>
        <c:crosses val="autoZero"/>
        <c:auto val="1"/>
        <c:lblAlgn val="ctr"/>
        <c:lblOffset val="100"/>
        <c:noMultiLvlLbl val="0"/>
      </c:catAx>
      <c:valAx>
        <c:axId val="138691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86772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1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AC8B-9ED2-4487-95D4-0B5C4DFC6877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605C3-BECF-41E0-BFB8-47A33D25E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17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5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9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4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6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2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1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9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2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5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20A2-E41C-4C9B-B8CD-6D9CDC95D756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9DAC7-E48D-4A66-8162-09F32A771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4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g.upm.edu.my/eISO/portal/dasar%20iso/DASAR%20KUALITI.jp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-UPM-Template_Option-1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496" y="-4692"/>
            <a:ext cx="9147495" cy="686269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575" y="251460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TAKLIMAT SPK</a:t>
            </a:r>
          </a:p>
          <a:p>
            <a:pPr algn="ctr"/>
            <a:r>
              <a:rPr lang="en-US" sz="3200" dirty="0" smtClean="0">
                <a:latin typeface="Arial Black" pitchFamily="34" charset="0"/>
              </a:rPr>
              <a:t>PSAS </a:t>
            </a:r>
          </a:p>
          <a:p>
            <a:pPr algn="ctr"/>
            <a:endParaRPr lang="en-US" sz="3200" dirty="0" smtClean="0">
              <a:latin typeface="Arial Black" pitchFamily="34" charset="0"/>
            </a:endParaRPr>
          </a:p>
          <a:p>
            <a:pPr algn="ctr"/>
            <a:r>
              <a:rPr lang="en-US" sz="3200" dirty="0" smtClean="0">
                <a:latin typeface="Arial Black" pitchFamily="34" charset="0"/>
              </a:rPr>
              <a:t>23 MAC 2016</a:t>
            </a:r>
          </a:p>
          <a:p>
            <a:pPr algn="ctr"/>
            <a:r>
              <a:rPr lang="en-US" sz="2000" dirty="0" smtClean="0">
                <a:latin typeface="Arial Black" pitchFamily="34" charset="0"/>
              </a:rPr>
              <a:t>3.00 PETANG</a:t>
            </a:r>
          </a:p>
          <a:p>
            <a:pPr algn="ctr"/>
            <a:r>
              <a:rPr lang="en-US" sz="2000" dirty="0" smtClean="0">
                <a:latin typeface="Arial Black" pitchFamily="34" charset="0"/>
              </a:rPr>
              <a:t>BILIK TERMASA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93619" y="5212556"/>
            <a:ext cx="28139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dirty="0" err="1" smtClean="0"/>
              <a:t>Oleh</a:t>
            </a:r>
            <a:r>
              <a:rPr lang="en-MY" dirty="0" smtClean="0"/>
              <a:t> </a:t>
            </a:r>
          </a:p>
          <a:p>
            <a:pPr algn="ctr"/>
            <a:r>
              <a:rPr lang="en-MY" dirty="0" err="1" smtClean="0"/>
              <a:t>Encik</a:t>
            </a:r>
            <a:r>
              <a:rPr lang="en-MY" dirty="0" smtClean="0"/>
              <a:t> </a:t>
            </a:r>
            <a:r>
              <a:rPr lang="en-MY" dirty="0" err="1" smtClean="0"/>
              <a:t>Muzaffar</a:t>
            </a:r>
            <a:r>
              <a:rPr lang="en-MY" dirty="0" smtClean="0"/>
              <a:t> Shah </a:t>
            </a:r>
            <a:r>
              <a:rPr lang="en-MY" dirty="0" err="1" smtClean="0"/>
              <a:t>Kassim</a:t>
            </a:r>
            <a:r>
              <a:rPr lang="en-MY" dirty="0" smtClean="0"/>
              <a:t/>
            </a:r>
            <a:br>
              <a:rPr lang="en-MY" dirty="0" smtClean="0"/>
            </a:br>
            <a:r>
              <a:rPr lang="en-MY" dirty="0" err="1" smtClean="0"/>
              <a:t>Timbalan</a:t>
            </a:r>
            <a:r>
              <a:rPr lang="en-MY" dirty="0" smtClean="0"/>
              <a:t> </a:t>
            </a:r>
            <a:r>
              <a:rPr lang="en-MY" dirty="0" err="1" smtClean="0"/>
              <a:t>Ketua</a:t>
            </a:r>
            <a:r>
              <a:rPr lang="en-MY" dirty="0" smtClean="0"/>
              <a:t> </a:t>
            </a:r>
            <a:r>
              <a:rPr lang="en-MY" dirty="0" err="1" smtClean="0"/>
              <a:t>Pustakawan</a:t>
            </a:r>
            <a:endParaRPr lang="en-MY" dirty="0" smtClean="0"/>
          </a:p>
          <a:p>
            <a:pPr algn="ctr"/>
            <a:r>
              <a:rPr lang="en-MY" dirty="0" smtClean="0"/>
              <a:t>(TWP </a:t>
            </a:r>
            <a:r>
              <a:rPr lang="en-MY" dirty="0" err="1" smtClean="0"/>
              <a:t>Peneraju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046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2400"/>
            <a:ext cx="8305800" cy="430887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ms-MY" sz="2200" b="1" dirty="0" smtClean="0">
                <a:solidFill>
                  <a:schemeClr val="bg1"/>
                </a:solidFill>
              </a:rPr>
              <a:t>PRESTASI </a:t>
            </a:r>
            <a:r>
              <a:rPr lang="ms-MY" sz="2200" b="1" dirty="0">
                <a:solidFill>
                  <a:schemeClr val="bg1"/>
                </a:solidFill>
              </a:rPr>
              <a:t>PENCAPAIAN PETUNJUK PRESTASI UTAMA (</a:t>
            </a:r>
            <a:r>
              <a:rPr lang="ms-MY" sz="2200" b="1" dirty="0" smtClean="0">
                <a:solidFill>
                  <a:schemeClr val="bg1"/>
                </a:solidFill>
              </a:rPr>
              <a:t>KPI) 2015</a:t>
            </a:r>
            <a:endParaRPr lang="en-AU" sz="2200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323008"/>
              </p:ext>
            </p:extLst>
          </p:nvPr>
        </p:nvGraphicFramePr>
        <p:xfrm>
          <a:off x="228602" y="1143000"/>
          <a:ext cx="8762996" cy="5546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198"/>
                <a:gridCol w="990600"/>
                <a:gridCol w="838200"/>
                <a:gridCol w="685800"/>
                <a:gridCol w="575871"/>
                <a:gridCol w="619216"/>
                <a:gridCol w="769675"/>
                <a:gridCol w="770218"/>
                <a:gridCol w="770218"/>
              </a:tblGrid>
              <a:tr h="28474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3600" b="1" dirty="0">
                          <a:effectLst/>
                        </a:rPr>
                        <a:t>KPI</a:t>
                      </a:r>
                      <a:endParaRPr lang="en-AU" sz="4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100" b="1" dirty="0">
                          <a:effectLst/>
                        </a:rPr>
                        <a:t>PENERAJU PROSES</a:t>
                      </a:r>
                      <a:endParaRPr lang="en-A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</a:rPr>
                        <a:t>2015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5140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</a:rPr>
                        <a:t>SASARAN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</a:rPr>
                        <a:t>PENCAPAIAN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116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 smtClean="0">
                          <a:effectLst/>
                        </a:rPr>
                        <a:t>Q1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 smtClean="0">
                          <a:effectLst/>
                        </a:rPr>
                        <a:t>(JUL-DIS</a:t>
                      </a:r>
                      <a:r>
                        <a:rPr lang="ms-MY" sz="1400" b="1" baseline="0" dirty="0" smtClean="0">
                          <a:effectLst/>
                        </a:rPr>
                        <a:t> 2014)</a:t>
                      </a:r>
                      <a:endParaRPr lang="ms-MY" sz="1400" b="1" dirty="0" smtClean="0">
                        <a:effectLst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</a:rPr>
                        <a:t>Q2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 smtClean="0">
                          <a:effectLst/>
                        </a:rPr>
                        <a:t>Q3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200" b="1" dirty="0" smtClean="0">
                          <a:effectLst/>
                          <a:latin typeface="Times New Roman"/>
                          <a:ea typeface="Times New Roman"/>
                        </a:rPr>
                        <a:t>(JAN- JUN 201</a:t>
                      </a:r>
                      <a:r>
                        <a:rPr lang="en-MY" sz="1200" b="1" dirty="0" smtClean="0">
                          <a:effectLst/>
                          <a:latin typeface="Times New Roman"/>
                          <a:ea typeface="Times New Roman"/>
                        </a:rPr>
                        <a:t>5)</a:t>
                      </a:r>
                      <a:endParaRPr lang="en-AU" sz="14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</a:rPr>
                        <a:t>Q4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</a:rPr>
                        <a:t>(</a:t>
                      </a:r>
                      <a:r>
                        <a:rPr lang="ms-MY" sz="1400" b="1" dirty="0" smtClean="0">
                          <a:effectLst/>
                        </a:rPr>
                        <a:t>JUL-DIS</a:t>
                      </a:r>
                      <a:r>
                        <a:rPr lang="ms-MY" sz="1400" b="1" dirty="0">
                          <a:effectLst/>
                        </a:rPr>
                        <a:t>) 2015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200" b="1" dirty="0">
                          <a:effectLst/>
                        </a:rPr>
                        <a:t>CAPAI/ TIDAK CAPAI</a:t>
                      </a:r>
                      <a:endParaRPr lang="en-A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</a:tr>
              <a:tr h="747802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ms-MY" sz="1400" dirty="0">
                          <a:effectLst/>
                        </a:rPr>
                        <a:t>Mengekalkan kedudukan Laman Web UPM pada kedudukan tiga teratas di Malaysia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300" dirty="0">
                          <a:effectLst/>
                        </a:rPr>
                        <a:t>Ketua </a:t>
                      </a:r>
                      <a:r>
                        <a:rPr lang="ms-MY" sz="1300" dirty="0" smtClean="0">
                          <a:effectLst/>
                        </a:rPr>
                        <a:t>Pustakawan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300" dirty="0" smtClean="0">
                          <a:effectLst/>
                          <a:latin typeface="Times New Roman"/>
                          <a:ea typeface="Times New Roman"/>
                        </a:rPr>
                        <a:t>(CIO)</a:t>
                      </a:r>
                      <a:endParaRPr lang="en-A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dirty="0">
                          <a:effectLst/>
                        </a:rPr>
                        <a:t>Kedudukan ke-3 teratas di Malaysia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00" b="1" dirty="0" smtClean="0">
                          <a:effectLst/>
                          <a:latin typeface="+mn-lt"/>
                          <a:ea typeface="+mn-ea"/>
                        </a:rPr>
                        <a:t>Pertama</a:t>
                      </a:r>
                      <a:endParaRPr lang="en-A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-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Keempat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-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Keempat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solidFill>
                            <a:srgbClr val="FF0000"/>
                          </a:solidFill>
                          <a:effectLst/>
                        </a:rPr>
                        <a:t>TIDAK CAPAI</a:t>
                      </a:r>
                      <a:endParaRPr lang="en-AU" sz="11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</a:tr>
              <a:tr h="75422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ms-MY" sz="1400" dirty="0">
                          <a:effectLst/>
                        </a:rPr>
                        <a:t>Mengekalkan kedudukan Repositori Institusi UPM pada kedudukan tiga teratas di Malaysia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dirty="0">
                          <a:effectLst/>
                        </a:rPr>
                        <a:t>Kedudukan ke-3 teratas di Malaysia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100" b="1" dirty="0" smtClean="0">
                          <a:effectLst/>
                        </a:rPr>
                        <a:t>Kedua</a:t>
                      </a:r>
                      <a:endParaRPr lang="en-A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-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Ketiga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-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 smtClean="0">
                          <a:effectLst/>
                        </a:rPr>
                        <a:t>Pertama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CAPAI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</a:tr>
              <a:tr h="747802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ms-MY" sz="1400" dirty="0">
                          <a:effectLst/>
                        </a:rPr>
                        <a:t>Peratusan Pelajar Mencapai Markah ≥ 80% Dalam Post Test Program Literasi Maklumat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70%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92.31%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100%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96.84%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97.18%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97.16%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CAPAI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</a:tr>
              <a:tr h="60237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ms-MY" sz="1400" dirty="0">
                          <a:effectLst/>
                        </a:rPr>
                        <a:t>Pertambahan Rekod Pertanian Malaysia Dalam Pangkalan Data AGRIS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6%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1.98%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2.66%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2.16%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2.79%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9.59%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CAPAI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</a:tr>
              <a:tr h="124059">
                <a:tc rowSpan="2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ms-MY" sz="1400" dirty="0">
                          <a:effectLst/>
                        </a:rPr>
                        <a:t>Ketersediaan perkhidmatan ICT: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43040">
                <a:tc vMerge="1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 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 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 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 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 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 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 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</a:tr>
              <a:tr h="0">
                <a:tc rowSpan="2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ms-MY" sz="1400" dirty="0" smtClean="0">
                          <a:effectLst/>
                        </a:rPr>
                        <a:t>a. Sistem </a:t>
                      </a:r>
                      <a:r>
                        <a:rPr lang="ms-MY" sz="1400" dirty="0">
                          <a:effectLst/>
                        </a:rPr>
                        <a:t>Aplikasi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74266">
                <a:tc vMerge="1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95%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99%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97.48%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99.67%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99.78%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98.98%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CAPAI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</a:tr>
              <a:tr h="25140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ms-MY" sz="1400" dirty="0" smtClean="0">
                          <a:effectLst/>
                        </a:rPr>
                        <a:t>b. Rangkaian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95%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100%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99.92%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100%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100%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99.98%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CAPAI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</a:tr>
              <a:tr h="39044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ms-MY" sz="1400" dirty="0" smtClean="0">
                          <a:effectLst/>
                        </a:rPr>
                        <a:t>c. Jalur </a:t>
                      </a:r>
                      <a:r>
                        <a:rPr lang="ms-MY" sz="1400" dirty="0">
                          <a:effectLst/>
                        </a:rPr>
                        <a:t>Lebar Internet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95%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100%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100%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100%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100%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>
                          <a:effectLst/>
                        </a:rPr>
                        <a:t>100%</a:t>
                      </a:r>
                      <a:endParaRPr lang="en-A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050" b="1" dirty="0">
                          <a:effectLst/>
                        </a:rPr>
                        <a:t>CAPAI</a:t>
                      </a:r>
                      <a:endParaRPr lang="en-A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93" marR="5659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67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152400"/>
            <a:ext cx="8305800" cy="430887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ms-MY" sz="2200" b="1" dirty="0" smtClean="0">
                <a:solidFill>
                  <a:schemeClr val="bg1"/>
                </a:solidFill>
              </a:rPr>
              <a:t>PRESTASI </a:t>
            </a:r>
            <a:r>
              <a:rPr lang="ms-MY" sz="2200" b="1" dirty="0">
                <a:solidFill>
                  <a:schemeClr val="bg1"/>
                </a:solidFill>
              </a:rPr>
              <a:t>PENCAPAIAN </a:t>
            </a:r>
            <a:r>
              <a:rPr lang="ms-MY" sz="2200" b="1" dirty="0" smtClean="0">
                <a:solidFill>
                  <a:schemeClr val="bg1"/>
                </a:solidFill>
              </a:rPr>
              <a:t>PELAN </a:t>
            </a:r>
            <a:r>
              <a:rPr lang="ms-MY" sz="2200" b="1" dirty="0">
                <a:solidFill>
                  <a:schemeClr val="bg1"/>
                </a:solidFill>
              </a:rPr>
              <a:t>TINDAKAN PERINGKAT </a:t>
            </a:r>
            <a:r>
              <a:rPr lang="ms-MY" sz="2200" b="1" dirty="0" smtClean="0">
                <a:solidFill>
                  <a:schemeClr val="bg1"/>
                </a:solidFill>
              </a:rPr>
              <a:t>FUNGSIAN 2015</a:t>
            </a:r>
            <a:endParaRPr lang="en-AU" sz="2200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219822"/>
              </p:ext>
            </p:extLst>
          </p:nvPr>
        </p:nvGraphicFramePr>
        <p:xfrm>
          <a:off x="305685" y="913810"/>
          <a:ext cx="8420101" cy="3902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6301"/>
                <a:gridCol w="990600"/>
                <a:gridCol w="901698"/>
                <a:gridCol w="666753"/>
                <a:gridCol w="704847"/>
                <a:gridCol w="684916"/>
                <a:gridCol w="690523"/>
                <a:gridCol w="778238"/>
                <a:gridCol w="856225"/>
              </a:tblGrid>
              <a:tr h="41857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600" b="1" cap="all" dirty="0">
                          <a:solidFill>
                            <a:schemeClr val="bg1"/>
                          </a:solidFill>
                          <a:effectLst/>
                        </a:rPr>
                        <a:t>proses utama</a:t>
                      </a:r>
                      <a:endParaRPr lang="en-AU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600" b="1" cap="all" dirty="0">
                          <a:solidFill>
                            <a:schemeClr val="bg1"/>
                          </a:solidFill>
                          <a:effectLst/>
                        </a:rPr>
                        <a:t>&amp;</a:t>
                      </a:r>
                      <a:endParaRPr lang="en-AU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600" b="1" cap="all" dirty="0">
                          <a:solidFill>
                            <a:schemeClr val="bg1"/>
                          </a:solidFill>
                          <a:effectLst/>
                        </a:rPr>
                        <a:t>Objektif kualiti</a:t>
                      </a: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cap="all" dirty="0">
                          <a:effectLst/>
                        </a:rPr>
                        <a:t>Petunjuk prestasi</a:t>
                      </a:r>
                      <a:endParaRPr lang="en-A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cap="all" dirty="0">
                          <a:effectLst/>
                        </a:rPr>
                        <a:t>2015</a:t>
                      </a:r>
                      <a:endParaRPr lang="en-A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3451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cap="all" dirty="0">
                          <a:effectLst/>
                        </a:rPr>
                        <a:t>SASARAN</a:t>
                      </a:r>
                      <a:endParaRPr lang="en-A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</a:rPr>
                        <a:t>PENCAPAIAN</a:t>
                      </a:r>
                      <a:endParaRPr lang="en-A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200" b="1" cap="all" dirty="0">
                          <a:effectLst/>
                        </a:rPr>
                        <a:t>cAPAI /</a:t>
                      </a:r>
                      <a:endParaRPr lang="en-AU" sz="12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200" b="1" cap="all" dirty="0">
                          <a:effectLst/>
                        </a:rPr>
                        <a:t>tIDAK CAPAI</a:t>
                      </a:r>
                      <a:endParaRPr lang="en-A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751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cap="all" dirty="0">
                          <a:effectLst/>
                        </a:rPr>
                        <a:t>Q1</a:t>
                      </a:r>
                      <a:endParaRPr lang="en-A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cap="all" dirty="0">
                          <a:effectLst/>
                        </a:rPr>
                        <a:t>Q2</a:t>
                      </a:r>
                      <a:endParaRPr lang="en-A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cap="all" dirty="0">
                          <a:effectLst/>
                        </a:rPr>
                        <a:t>Q3</a:t>
                      </a:r>
                      <a:endParaRPr lang="en-A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cap="all">
                          <a:effectLst/>
                        </a:rPr>
                        <a:t>Q4</a:t>
                      </a:r>
                      <a:endParaRPr lang="en-A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cap="all" dirty="0">
                          <a:effectLst/>
                        </a:rPr>
                        <a:t>jan-dis</a:t>
                      </a:r>
                      <a:endParaRPr lang="en-A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4483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ms-MY" sz="1600" b="1" dirty="0">
                          <a:solidFill>
                            <a:schemeClr val="bg1"/>
                          </a:solidFill>
                          <a:effectLst/>
                        </a:rPr>
                        <a:t>Pengukuhan kandungan digital PSAS</a:t>
                      </a:r>
                      <a:endParaRPr lang="en-AU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ms-MY" sz="1600" b="1" dirty="0">
                          <a:solidFill>
                            <a:schemeClr val="bg1"/>
                          </a:solidFill>
                          <a:effectLst/>
                        </a:rPr>
                        <a:t>Menambah kandungan digital dalam UPMIR</a:t>
                      </a: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</a:rPr>
                        <a:t> </a:t>
                      </a:r>
                      <a:endParaRPr lang="en-A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</a:rPr>
                        <a:t>Bilangan pertambahan rekod UPMIR</a:t>
                      </a:r>
                      <a:endParaRPr lang="en-A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4000 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901 </a:t>
                      </a:r>
                      <a:endParaRPr lang="en-AU" sz="15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rekod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2,325</a:t>
                      </a:r>
                      <a:endParaRPr lang="en-AU" sz="15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 </a:t>
                      </a:r>
                      <a:r>
                        <a:rPr lang="ms-MY" sz="1500" b="1" dirty="0" smtClean="0">
                          <a:effectLst/>
                        </a:rPr>
                        <a:t>rekod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2,625 </a:t>
                      </a:r>
                      <a:endParaRPr lang="en-AU" sz="15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rekod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2,778</a:t>
                      </a:r>
                      <a:endParaRPr lang="en-AU" sz="15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 rekod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8,629 </a:t>
                      </a:r>
                      <a:r>
                        <a:rPr lang="en-US" sz="1500" b="1" dirty="0" err="1">
                          <a:effectLst/>
                        </a:rPr>
                        <a:t>rekod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cap="all" dirty="0">
                          <a:effectLst/>
                        </a:rPr>
                        <a:t>cAPAI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</a:tr>
              <a:tr h="12279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ms-MY" sz="1600" b="1" dirty="0">
                          <a:solidFill>
                            <a:schemeClr val="bg1"/>
                          </a:solidFill>
                          <a:effectLst/>
                        </a:rPr>
                        <a:t>Pengukuhan kandungan digital PSAS</a:t>
                      </a:r>
                      <a:endParaRPr lang="en-AU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ms-MY" sz="1600" b="1" dirty="0">
                          <a:solidFill>
                            <a:schemeClr val="bg1"/>
                          </a:solidFill>
                          <a:effectLst/>
                        </a:rPr>
                        <a:t>Menambah rekod pertanian Malaysia dalam pangkalan data AGRIS</a:t>
                      </a: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</a:rPr>
                        <a:t> </a:t>
                      </a:r>
                      <a:endParaRPr lang="en-A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</a:rPr>
                        <a:t>Peratus pertambahan rekod AGRIS</a:t>
                      </a:r>
                      <a:endParaRPr lang="en-A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6%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1.98%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2.66%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>
                          <a:effectLst/>
                        </a:rPr>
                        <a:t>2.16%</a:t>
                      </a:r>
                      <a:endParaRPr lang="en-AU" sz="15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dirty="0">
                          <a:effectLst/>
                        </a:rPr>
                        <a:t>2.79%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9.59%</a:t>
                      </a:r>
                      <a:endParaRPr lang="en-AU" sz="15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500" b="1" cap="all" dirty="0">
                          <a:effectLst/>
                        </a:rPr>
                        <a:t>cAPAI</a:t>
                      </a:r>
                      <a:endParaRPr lang="en-A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2" marR="59852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2498725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6321" y="4961860"/>
            <a:ext cx="8534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b="1" dirty="0" err="1" smtClean="0">
                <a:solidFill>
                  <a:srgbClr val="FF0000"/>
                </a:solidFill>
              </a:rPr>
              <a:t>Sasaran</a:t>
            </a:r>
            <a:r>
              <a:rPr lang="en-MY" sz="2000" b="1" dirty="0" smtClean="0">
                <a:solidFill>
                  <a:srgbClr val="FF0000"/>
                </a:solidFill>
              </a:rPr>
              <a:t> 2016</a:t>
            </a:r>
          </a:p>
          <a:p>
            <a:endParaRPr lang="en-AU" sz="2000" dirty="0"/>
          </a:p>
          <a:p>
            <a:r>
              <a:rPr lang="ms-MY" sz="2000" b="1" dirty="0"/>
              <a:t> </a:t>
            </a:r>
            <a:r>
              <a:rPr lang="ms-MY" sz="2000" dirty="0" smtClean="0"/>
              <a:t>Bilangan </a:t>
            </a:r>
            <a:r>
              <a:rPr lang="ms-MY" sz="2000" dirty="0"/>
              <a:t>pertambahan rekod</a:t>
            </a:r>
            <a:r>
              <a:rPr lang="ms-MY" sz="2000" b="1" dirty="0"/>
              <a:t> </a:t>
            </a:r>
            <a:r>
              <a:rPr lang="ms-MY" sz="2000" dirty="0"/>
              <a:t>UPMIR daripada 4000 </a:t>
            </a:r>
            <a:r>
              <a:rPr lang="ms-MY" sz="2000" dirty="0" smtClean="0">
                <a:sym typeface="Wingdings" panose="05000000000000000000" pitchFamily="2" charset="2"/>
              </a:rPr>
              <a:t></a:t>
            </a:r>
            <a:r>
              <a:rPr lang="ms-MY" sz="2000" dirty="0" smtClean="0"/>
              <a:t> </a:t>
            </a:r>
            <a:r>
              <a:rPr lang="ms-MY" sz="2400" b="1" dirty="0">
                <a:solidFill>
                  <a:srgbClr val="C00000"/>
                </a:solidFill>
              </a:rPr>
              <a:t>6000 rekod </a:t>
            </a:r>
            <a:endParaRPr lang="en-AU" sz="2400" b="1" dirty="0">
              <a:solidFill>
                <a:srgbClr val="C00000"/>
              </a:solidFill>
            </a:endParaRPr>
          </a:p>
          <a:p>
            <a:pPr lvl="0"/>
            <a:r>
              <a:rPr lang="ms-MY" sz="2000" dirty="0" smtClean="0"/>
              <a:t>Peratus </a:t>
            </a:r>
            <a:r>
              <a:rPr lang="ms-MY" sz="2000" dirty="0"/>
              <a:t>pertambahan rekod</a:t>
            </a:r>
            <a:r>
              <a:rPr lang="ms-MY" sz="2000" b="1" dirty="0"/>
              <a:t> </a:t>
            </a:r>
            <a:r>
              <a:rPr lang="ms-MY" sz="2000" dirty="0"/>
              <a:t>AGRIS daripada 6% </a:t>
            </a:r>
            <a:r>
              <a:rPr lang="ms-MY" sz="2000" dirty="0" smtClean="0">
                <a:sym typeface="Wingdings" panose="05000000000000000000" pitchFamily="2" charset="2"/>
              </a:rPr>
              <a:t></a:t>
            </a:r>
            <a:r>
              <a:rPr lang="ms-MY" sz="2000" dirty="0" smtClean="0"/>
              <a:t> </a:t>
            </a:r>
            <a:r>
              <a:rPr lang="ms-MY" sz="2400" b="1" dirty="0">
                <a:solidFill>
                  <a:srgbClr val="C00000"/>
                </a:solidFill>
              </a:rPr>
              <a:t>8%</a:t>
            </a:r>
            <a:r>
              <a:rPr lang="ms-MY" sz="2000" dirty="0"/>
              <a:t> 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159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152400"/>
            <a:ext cx="8305800" cy="430887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ms-MY" sz="2200" b="1" dirty="0" smtClean="0">
                <a:solidFill>
                  <a:schemeClr val="bg1"/>
                </a:solidFill>
              </a:rPr>
              <a:t>PRESTASI </a:t>
            </a:r>
            <a:r>
              <a:rPr lang="ms-MY" sz="2200" b="1" dirty="0">
                <a:solidFill>
                  <a:schemeClr val="bg1"/>
                </a:solidFill>
              </a:rPr>
              <a:t>PENCAPAIAN </a:t>
            </a:r>
            <a:r>
              <a:rPr lang="ms-MY" sz="2200" b="1" dirty="0" smtClean="0">
                <a:solidFill>
                  <a:schemeClr val="bg1"/>
                </a:solidFill>
              </a:rPr>
              <a:t>PIAGAM PELANGGAN 2015</a:t>
            </a:r>
            <a:endParaRPr lang="en-AU" sz="22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730255"/>
              </p:ext>
            </p:extLst>
          </p:nvPr>
        </p:nvGraphicFramePr>
        <p:xfrm>
          <a:off x="228600" y="990598"/>
          <a:ext cx="8686799" cy="5410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84699"/>
                <a:gridCol w="2010833"/>
                <a:gridCol w="2091267"/>
              </a:tblGrid>
              <a:tr h="53833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dirty="0">
                          <a:effectLst/>
                        </a:rPr>
                        <a:t>PIAGAM PELANGGAN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PENCAPAIAN</a:t>
                      </a:r>
                      <a:endParaRPr lang="en-AU" sz="1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JAN–DIS 2015</a:t>
                      </a:r>
                      <a:endParaRPr lang="en-A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9151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 dirty="0" err="1">
                          <a:effectLst/>
                        </a:rPr>
                        <a:t>Jumlah</a:t>
                      </a:r>
                      <a:r>
                        <a:rPr lang="en-US" sz="1600" b="1" dirty="0">
                          <a:effectLst/>
                        </a:rPr>
                        <a:t>/</a:t>
                      </a:r>
                      <a:r>
                        <a:rPr lang="en-US" sz="1600" b="1" dirty="0" err="1">
                          <a:effectLst/>
                        </a:rPr>
                        <a:t>Peratus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 dirty="0" err="1">
                          <a:effectLst/>
                        </a:rPr>
                        <a:t>Capai</a:t>
                      </a:r>
                      <a:r>
                        <a:rPr lang="en-US" sz="1600" b="1" dirty="0">
                          <a:effectLst/>
                        </a:rPr>
                        <a:t>/</a:t>
                      </a:r>
                      <a:r>
                        <a:rPr lang="en-US" sz="1600" b="1" dirty="0" err="1">
                          <a:effectLst/>
                        </a:rPr>
                        <a:t>Tidak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Capai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</a:tr>
              <a:tr h="468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1. </a:t>
                      </a:r>
                      <a:r>
                        <a:rPr lang="en-US" sz="1600" dirty="0" err="1" smtClean="0">
                          <a:effectLst/>
                        </a:rPr>
                        <a:t>Memberi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perkhidmatan</a:t>
                      </a:r>
                      <a:r>
                        <a:rPr lang="en-US" sz="1600" dirty="0">
                          <a:effectLst/>
                        </a:rPr>
                        <a:t> yang </a:t>
                      </a:r>
                      <a:r>
                        <a:rPr lang="en-US" sz="1600" dirty="0" err="1">
                          <a:effectLst/>
                        </a:rPr>
                        <a:t>mesra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pelanggan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523/668 (78.29%)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 dirty="0" err="1">
                          <a:effectLst/>
                        </a:rPr>
                        <a:t>Capai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</a:tr>
              <a:tr h="755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2. </a:t>
                      </a:r>
                      <a:r>
                        <a:rPr lang="en-US" sz="1600" dirty="0" err="1" smtClean="0">
                          <a:effectLst/>
                        </a:rPr>
                        <a:t>Memproses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bahan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perpustakaan</a:t>
                      </a:r>
                      <a:r>
                        <a:rPr lang="en-US" sz="1600" dirty="0">
                          <a:effectLst/>
                        </a:rPr>
                        <a:t> yang </a:t>
                      </a:r>
                      <a:r>
                        <a:rPr lang="en-US" sz="1600" dirty="0" err="1">
                          <a:effectLst/>
                        </a:rPr>
                        <a:t>diperolehi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untuk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permohonan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segera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dalam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tempoh</a:t>
                      </a:r>
                      <a:r>
                        <a:rPr lang="en-US" sz="1600" dirty="0">
                          <a:effectLst/>
                        </a:rPr>
                        <a:t> 5 </a:t>
                      </a:r>
                      <a:r>
                        <a:rPr lang="en-US" sz="1600" dirty="0" err="1">
                          <a:effectLst/>
                        </a:rPr>
                        <a:t>hari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bekerja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>
                          <a:effectLst/>
                        </a:rPr>
                        <a:t>13/13 (100%)</a:t>
                      </a:r>
                      <a:endParaRPr lang="en-A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Capai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</a:tr>
              <a:tr h="538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3. </a:t>
                      </a:r>
                      <a:r>
                        <a:rPr lang="en-US" sz="1600" dirty="0" err="1" smtClean="0">
                          <a:effectLst/>
                        </a:rPr>
                        <a:t>Memproses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bahan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terbitan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bersiri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keluaran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terkini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dalam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tempoh</a:t>
                      </a:r>
                      <a:r>
                        <a:rPr lang="en-US" sz="1600" dirty="0">
                          <a:effectLst/>
                        </a:rPr>
                        <a:t> 10 </a:t>
                      </a:r>
                      <a:r>
                        <a:rPr lang="en-US" sz="1600" dirty="0" err="1">
                          <a:effectLst/>
                        </a:rPr>
                        <a:t>hari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bekerja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>
                          <a:effectLst/>
                        </a:rPr>
                        <a:t>1,877/1,877 (100%)</a:t>
                      </a:r>
                      <a:endParaRPr lang="en-A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Capai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</a:tr>
              <a:tr h="538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4. </a:t>
                      </a:r>
                      <a:r>
                        <a:rPr lang="en-US" sz="1600" dirty="0" err="1" smtClean="0">
                          <a:effectLst/>
                        </a:rPr>
                        <a:t>Mengendali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pendaftaran</a:t>
                      </a:r>
                      <a:r>
                        <a:rPr lang="en-US" sz="1600" dirty="0">
                          <a:effectLst/>
                        </a:rPr>
                        <a:t> / </a:t>
                      </a:r>
                      <a:r>
                        <a:rPr lang="en-US" sz="1600" dirty="0" err="1">
                          <a:effectLst/>
                        </a:rPr>
                        <a:t>permasalahan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keahlian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dalam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tempoh</a:t>
                      </a:r>
                      <a:r>
                        <a:rPr lang="en-US" sz="1600" dirty="0">
                          <a:effectLst/>
                        </a:rPr>
                        <a:t> 30 </a:t>
                      </a:r>
                      <a:r>
                        <a:rPr lang="en-US" sz="1600" dirty="0" err="1">
                          <a:effectLst/>
                        </a:rPr>
                        <a:t>minit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>
                          <a:effectLst/>
                        </a:rPr>
                        <a:t>7,468/7,468 (100%)</a:t>
                      </a:r>
                      <a:endParaRPr lang="en-A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Capai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</a:tr>
              <a:tr h="55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5. </a:t>
                      </a:r>
                      <a:r>
                        <a:rPr lang="en-US" sz="1600" dirty="0" err="1" smtClean="0">
                          <a:effectLst/>
                        </a:rPr>
                        <a:t>Menyusun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semula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buku</a:t>
                      </a:r>
                      <a:r>
                        <a:rPr lang="en-US" sz="1600" dirty="0">
                          <a:effectLst/>
                        </a:rPr>
                        <a:t> yang </a:t>
                      </a:r>
                      <a:r>
                        <a:rPr lang="en-US" sz="1600" dirty="0" err="1">
                          <a:effectLst/>
                        </a:rPr>
                        <a:t>dipulangkan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pengguna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dalam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tempoh</a:t>
                      </a:r>
                      <a:r>
                        <a:rPr lang="en-US" sz="1600" dirty="0">
                          <a:effectLst/>
                        </a:rPr>
                        <a:t> 1 </a:t>
                      </a:r>
                      <a:r>
                        <a:rPr lang="en-US" sz="1600" dirty="0" err="1">
                          <a:effectLst/>
                        </a:rPr>
                        <a:t>hari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bekerja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80,406/80,406 (100%)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Capai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</a:tr>
              <a:tr h="538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6. </a:t>
                      </a:r>
                      <a:r>
                        <a:rPr lang="en-US" sz="1600" dirty="0" err="1" smtClean="0">
                          <a:effectLst/>
                        </a:rPr>
                        <a:t>Melaksanakan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kelas</a:t>
                      </a:r>
                      <a:r>
                        <a:rPr lang="en-US" sz="1600" dirty="0">
                          <a:effectLst/>
                        </a:rPr>
                        <a:t> Program </a:t>
                      </a:r>
                      <a:r>
                        <a:rPr lang="en-US" sz="1600" dirty="0" err="1">
                          <a:effectLst/>
                        </a:rPr>
                        <a:t>Literasi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Maklumat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mengikut</a:t>
                      </a:r>
                      <a:r>
                        <a:rPr lang="en-US" sz="1600" dirty="0">
                          <a:effectLst/>
                        </a:rPr>
                        <a:t> masa yang </a:t>
                      </a:r>
                      <a:r>
                        <a:rPr lang="en-US" sz="1600" dirty="0" err="1">
                          <a:effectLst/>
                        </a:rPr>
                        <a:t>ditetapkan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>
                          <a:effectLst/>
                        </a:rPr>
                        <a:t>426/426 (100%)</a:t>
                      </a:r>
                      <a:endParaRPr lang="en-A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Capai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</a:tr>
              <a:tr h="538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7. </a:t>
                      </a:r>
                      <a:r>
                        <a:rPr lang="en-US" sz="1600" dirty="0" err="1" smtClean="0">
                          <a:effectLst/>
                        </a:rPr>
                        <a:t>Menyediakan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hasil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penelitian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maklumat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dalam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tempoh</a:t>
                      </a:r>
                      <a:r>
                        <a:rPr lang="en-US" sz="1600" dirty="0">
                          <a:effectLst/>
                        </a:rPr>
                        <a:t> 5 </a:t>
                      </a:r>
                      <a:r>
                        <a:rPr lang="en-US" sz="1600" dirty="0" err="1">
                          <a:effectLst/>
                        </a:rPr>
                        <a:t>hari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bekerja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>
                          <a:effectLst/>
                        </a:rPr>
                        <a:t>29/29 (100%)</a:t>
                      </a:r>
                      <a:endParaRPr lang="en-A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Capai</a:t>
                      </a:r>
                      <a:endParaRPr lang="en-A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</a:tr>
              <a:tr h="546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8. </a:t>
                      </a:r>
                      <a:r>
                        <a:rPr lang="en-US" sz="1600" dirty="0" err="1" smtClean="0">
                          <a:effectLst/>
                        </a:rPr>
                        <a:t>Memberi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maklumbalas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pertanyaan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rujukan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penyelidikan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dalam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tempoh</a:t>
                      </a:r>
                      <a:r>
                        <a:rPr lang="en-US" sz="1600" dirty="0">
                          <a:effectLst/>
                        </a:rPr>
                        <a:t> 2 </a:t>
                      </a:r>
                      <a:r>
                        <a:rPr lang="en-US" sz="1600" dirty="0" err="1">
                          <a:effectLst/>
                        </a:rPr>
                        <a:t>hari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bekerja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>
                          <a:effectLst/>
                        </a:rPr>
                        <a:t>1,635/1,636 (99.94%)</a:t>
                      </a:r>
                      <a:endParaRPr lang="en-A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48380" algn="l"/>
                        </a:tabLst>
                      </a:pPr>
                      <a:r>
                        <a:rPr lang="en-US" sz="1600" b="1" dirty="0" err="1">
                          <a:solidFill>
                            <a:srgbClr val="C00000"/>
                          </a:solidFill>
                          <a:effectLst/>
                        </a:rPr>
                        <a:t>Tidak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effectLst/>
                        </a:rPr>
                        <a:t>Capai</a:t>
                      </a:r>
                      <a:endParaRPr lang="en-AU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02" marR="6270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71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303513"/>
              </p:ext>
            </p:extLst>
          </p:nvPr>
        </p:nvGraphicFramePr>
        <p:xfrm>
          <a:off x="572430" y="1231597"/>
          <a:ext cx="5282565" cy="26465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60855"/>
                <a:gridCol w="1760855"/>
                <a:gridCol w="1760855"/>
              </a:tblGrid>
              <a:tr h="403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 dirty="0">
                          <a:effectLst/>
                        </a:rPr>
                        <a:t>Jenis Dokumen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 dirty="0">
                          <a:effectLst/>
                        </a:rPr>
                        <a:t>Bilangan (2014)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 dirty="0">
                          <a:effectLst/>
                        </a:rPr>
                        <a:t>Bilangan (2015)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Manual Kualiti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 strike="sngStrike">
                          <a:effectLst/>
                        </a:rPr>
                        <a:t>-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 strike="sngStrike">
                          <a:effectLst/>
                        </a:rPr>
                        <a:t>-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Prosedur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17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7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Arahan Kerja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17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7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Garis Panduan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25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19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Borang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 dirty="0">
                          <a:effectLst/>
                        </a:rPr>
                        <a:t>58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60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Buku Log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73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74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Senarai Semak 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4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>
                          <a:effectLst/>
                        </a:rPr>
                        <a:t>3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 dirty="0">
                          <a:effectLst/>
                        </a:rPr>
                        <a:t>JUMLAH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 dirty="0">
                          <a:effectLst/>
                        </a:rPr>
                        <a:t>194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ms-MY" sz="1600" dirty="0">
                          <a:effectLst/>
                        </a:rPr>
                        <a:t>170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56718" y="72480"/>
            <a:ext cx="6096000" cy="461665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ms-MY" alt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STATISTIK DOKUMEN ISO PSAS</a:t>
            </a:r>
            <a:endParaRPr kumimoji="0" lang="en-AU" altLang="en-US" sz="105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524559310"/>
              </p:ext>
            </p:extLst>
          </p:nvPr>
        </p:nvGraphicFramePr>
        <p:xfrm>
          <a:off x="587670" y="3886200"/>
          <a:ext cx="5267325" cy="281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 rot="10800000" flipV="1">
            <a:off x="6248400" y="915888"/>
            <a:ext cx="2438400" cy="53245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Pada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tahun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2015,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jumlah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prosedur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arahan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kerja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garis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panduan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senarai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semak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telah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menurun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sebanyak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24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dokumen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berbanding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tahun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2014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manakala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sedikit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peningkatan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bagi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jumlah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borang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buku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log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disebabkan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oleh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proses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pengindeksan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bahan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telah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dimasukkan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dalam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skop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ISO PSAS.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1000" y="646822"/>
            <a:ext cx="54739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Perbandingan statistik dokumen ISO Perpustakaan Sultan Abdul Samad untuk tahun 2014 dan 2015:</a:t>
            </a:r>
            <a:endParaRPr kumimoji="0" lang="en-AU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388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3781646"/>
            <a:ext cx="6697218" cy="24314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Selamat</a:t>
            </a: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Menghadapi</a:t>
            </a: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Audit </a:t>
            </a:r>
          </a:p>
          <a:p>
            <a:pPr algn="ctr"/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TERIMA KASIH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6791" y="1143000"/>
            <a:ext cx="6553200" cy="2031325"/>
          </a:xfrm>
          <a:prstGeom prst="rect">
            <a:avLst/>
          </a:prstGeom>
          <a:ln>
            <a:solidFill>
              <a:schemeClr val="accent2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endParaRPr lang="en-MY" b="1" dirty="0" smtClean="0"/>
          </a:p>
          <a:p>
            <a:pPr algn="ctr"/>
            <a:r>
              <a:rPr lang="en-MY" b="1" dirty="0" smtClean="0"/>
              <a:t>UPM </a:t>
            </a:r>
            <a:r>
              <a:rPr lang="en-MY" b="1" dirty="0" err="1"/>
              <a:t>akan</a:t>
            </a:r>
            <a:r>
              <a:rPr lang="en-MY" b="1" dirty="0"/>
              <a:t> </a:t>
            </a:r>
            <a:r>
              <a:rPr lang="en-MY" b="1" dirty="0" err="1"/>
              <a:t>menghadapi</a:t>
            </a:r>
            <a:r>
              <a:rPr lang="en-MY" b="1" dirty="0"/>
              <a:t> </a:t>
            </a:r>
            <a:r>
              <a:rPr lang="en-MY" b="1" dirty="0">
                <a:solidFill>
                  <a:srgbClr val="FF0000"/>
                </a:solidFill>
              </a:rPr>
              <a:t>Audit </a:t>
            </a:r>
            <a:r>
              <a:rPr lang="en-MY" b="1" dirty="0" err="1">
                <a:solidFill>
                  <a:srgbClr val="FF0000"/>
                </a:solidFill>
              </a:rPr>
              <a:t>Semakan</a:t>
            </a:r>
            <a:r>
              <a:rPr lang="en-MY" b="1" dirty="0">
                <a:solidFill>
                  <a:srgbClr val="FF0000"/>
                </a:solidFill>
              </a:rPr>
              <a:t> </a:t>
            </a:r>
            <a:r>
              <a:rPr lang="en-MY" b="1" dirty="0" err="1">
                <a:solidFill>
                  <a:srgbClr val="FF0000"/>
                </a:solidFill>
              </a:rPr>
              <a:t>Pemantauan</a:t>
            </a:r>
            <a:r>
              <a:rPr lang="en-MY" b="1" dirty="0">
                <a:solidFill>
                  <a:srgbClr val="FF0000"/>
                </a:solidFill>
              </a:rPr>
              <a:t> </a:t>
            </a:r>
            <a:r>
              <a:rPr lang="en-MY" b="1" dirty="0" err="1">
                <a:solidFill>
                  <a:srgbClr val="FF0000"/>
                </a:solidFill>
              </a:rPr>
              <a:t>Pertama</a:t>
            </a:r>
            <a:r>
              <a:rPr lang="en-MY" b="1" dirty="0"/>
              <a:t> yang </a:t>
            </a:r>
            <a:r>
              <a:rPr lang="en-MY" b="1" dirty="0" err="1"/>
              <a:t>dijadualkan</a:t>
            </a:r>
            <a:r>
              <a:rPr lang="en-MY" b="1" dirty="0"/>
              <a:t> </a:t>
            </a:r>
            <a:r>
              <a:rPr lang="en-MY" b="1" dirty="0" err="1"/>
              <a:t>pada</a:t>
            </a:r>
            <a:r>
              <a:rPr lang="en-MY" b="1" dirty="0"/>
              <a:t> </a:t>
            </a:r>
            <a:r>
              <a:rPr lang="en-MY" b="1" dirty="0">
                <a:solidFill>
                  <a:srgbClr val="FF0000"/>
                </a:solidFill>
              </a:rPr>
              <a:t>18-29 </a:t>
            </a:r>
            <a:r>
              <a:rPr lang="en-MY" b="1" dirty="0" err="1">
                <a:solidFill>
                  <a:srgbClr val="FF0000"/>
                </a:solidFill>
              </a:rPr>
              <a:t>Julai</a:t>
            </a:r>
            <a:r>
              <a:rPr lang="en-MY" b="1" dirty="0">
                <a:solidFill>
                  <a:srgbClr val="FF0000"/>
                </a:solidFill>
              </a:rPr>
              <a:t>  </a:t>
            </a:r>
            <a:r>
              <a:rPr lang="en-MY" b="1" dirty="0" smtClean="0">
                <a:solidFill>
                  <a:srgbClr val="FF0000"/>
                </a:solidFill>
              </a:rPr>
              <a:t>2016 </a:t>
            </a:r>
            <a:r>
              <a:rPr lang="en-MY" b="1" dirty="0" smtClean="0"/>
              <a:t>(</a:t>
            </a:r>
            <a:r>
              <a:rPr lang="en-MY" b="1" dirty="0" err="1" smtClean="0"/>
              <a:t>pihak</a:t>
            </a:r>
            <a:r>
              <a:rPr lang="en-MY" b="1" dirty="0" smtClean="0"/>
              <a:t> SIRIM).</a:t>
            </a:r>
          </a:p>
          <a:p>
            <a:pPr algn="ctr"/>
            <a:endParaRPr lang="en-MY" b="1" dirty="0"/>
          </a:p>
          <a:p>
            <a:pPr algn="ctr"/>
            <a:r>
              <a:rPr lang="en-MY" b="1" dirty="0" err="1"/>
              <a:t>Semakan</a:t>
            </a:r>
            <a:r>
              <a:rPr lang="en-MY" b="1" dirty="0"/>
              <a:t> Audit </a:t>
            </a:r>
            <a:r>
              <a:rPr lang="en-MY" b="1" dirty="0" err="1"/>
              <a:t>adalah</a:t>
            </a:r>
            <a:r>
              <a:rPr lang="en-MY" b="1" dirty="0"/>
              <a:t> </a:t>
            </a:r>
            <a:r>
              <a:rPr lang="en-MY" b="1" dirty="0" err="1"/>
              <a:t>untuk</a:t>
            </a:r>
            <a:r>
              <a:rPr lang="en-MY" b="1" dirty="0"/>
              <a:t> </a:t>
            </a:r>
            <a:r>
              <a:rPr lang="en-MY" b="1" dirty="0" err="1"/>
              <a:t>tarikh</a:t>
            </a:r>
            <a:r>
              <a:rPr lang="en-MY" b="1" dirty="0"/>
              <a:t> </a:t>
            </a:r>
            <a:r>
              <a:rPr lang="en-MY" b="1" dirty="0" err="1" smtClean="0"/>
              <a:t>mulai</a:t>
            </a:r>
            <a:endParaRPr lang="en-MY" b="1" dirty="0" smtClean="0"/>
          </a:p>
          <a:p>
            <a:pPr algn="ctr"/>
            <a:r>
              <a:rPr lang="en-MY" b="1" dirty="0" smtClean="0"/>
              <a:t> </a:t>
            </a:r>
            <a:r>
              <a:rPr lang="en-MY" b="1" dirty="0">
                <a:solidFill>
                  <a:srgbClr val="FF0000"/>
                </a:solidFill>
              </a:rPr>
              <a:t>27 Jun 2015 </a:t>
            </a:r>
            <a:r>
              <a:rPr lang="en-MY" b="1" dirty="0" err="1">
                <a:solidFill>
                  <a:srgbClr val="FF0000"/>
                </a:solidFill>
              </a:rPr>
              <a:t>sehingga</a:t>
            </a:r>
            <a:r>
              <a:rPr lang="en-MY" b="1" dirty="0">
                <a:solidFill>
                  <a:srgbClr val="FF0000"/>
                </a:solidFill>
              </a:rPr>
              <a:t> </a:t>
            </a:r>
            <a:r>
              <a:rPr lang="en-MY" b="1" dirty="0" err="1">
                <a:solidFill>
                  <a:srgbClr val="FF0000"/>
                </a:solidFill>
              </a:rPr>
              <a:t>sekarang</a:t>
            </a:r>
            <a:r>
              <a:rPr lang="en-MY" b="1" dirty="0">
                <a:solidFill>
                  <a:srgbClr val="FF0000"/>
                </a:solidFill>
              </a:rPr>
              <a:t> </a:t>
            </a:r>
            <a:endParaRPr lang="en-AU" dirty="0">
              <a:solidFill>
                <a:srgbClr val="FF0000"/>
              </a:solidFill>
            </a:endParaRPr>
          </a:p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3938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1143000"/>
            <a:ext cx="7543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err="1" smtClean="0">
                <a:solidFill>
                  <a:srgbClr val="990033"/>
                </a:solidFill>
              </a:rPr>
              <a:t>Staf</a:t>
            </a:r>
            <a:r>
              <a:rPr lang="en-AU" sz="2400" dirty="0" smtClean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Universiti</a:t>
            </a:r>
            <a:r>
              <a:rPr lang="en-AU" sz="2400" dirty="0">
                <a:solidFill>
                  <a:srgbClr val="990033"/>
                </a:solidFill>
              </a:rPr>
              <a:t> Putra Malaysia </a:t>
            </a:r>
            <a:r>
              <a:rPr lang="en-AU" sz="2400" dirty="0" err="1">
                <a:solidFill>
                  <a:srgbClr val="990033"/>
                </a:solidFill>
              </a:rPr>
              <a:t>beriltizam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ke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arah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kecemerlangan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melalui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penerapan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budaya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kualiti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dalam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pengajaran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pembelajaran</a:t>
            </a:r>
            <a:r>
              <a:rPr lang="en-AU" sz="2400" dirty="0">
                <a:solidFill>
                  <a:srgbClr val="990033"/>
                </a:solidFill>
              </a:rPr>
              <a:t>, </a:t>
            </a:r>
            <a:r>
              <a:rPr lang="en-AU" sz="2400" dirty="0" err="1">
                <a:solidFill>
                  <a:srgbClr val="990033"/>
                </a:solidFill>
              </a:rPr>
              <a:t>penyelidikan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perkhidmatan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sokongan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untuk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memenuhi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ekspektasi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pelanggan</a:t>
            </a:r>
            <a:r>
              <a:rPr lang="en-AU" sz="2400" dirty="0" smtClean="0">
                <a:solidFill>
                  <a:srgbClr val="990033"/>
                </a:solidFill>
              </a:rPr>
              <a:t>.</a:t>
            </a:r>
          </a:p>
          <a:p>
            <a:pPr algn="just"/>
            <a:endParaRPr lang="en-AU" sz="2400" dirty="0">
              <a:solidFill>
                <a:srgbClr val="990033"/>
              </a:solidFill>
            </a:endParaRPr>
          </a:p>
          <a:p>
            <a:pPr algn="just"/>
            <a:r>
              <a:rPr lang="en-AU" sz="2400" dirty="0" err="1">
                <a:solidFill>
                  <a:srgbClr val="990033"/>
                </a:solidFill>
              </a:rPr>
              <a:t>Staf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Universiti</a:t>
            </a:r>
            <a:r>
              <a:rPr lang="en-AU" sz="2400" dirty="0">
                <a:solidFill>
                  <a:srgbClr val="990033"/>
                </a:solidFill>
              </a:rPr>
              <a:t> Putra Malaysia </a:t>
            </a:r>
            <a:r>
              <a:rPr lang="en-AU" sz="2400" dirty="0" err="1">
                <a:solidFill>
                  <a:srgbClr val="990033"/>
                </a:solidFill>
              </a:rPr>
              <a:t>akan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melaksanakan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tanggungjawab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dalam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mencapai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objektif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kualiti</a:t>
            </a:r>
            <a:r>
              <a:rPr lang="en-AU" sz="2400" dirty="0">
                <a:solidFill>
                  <a:srgbClr val="990033"/>
                </a:solidFill>
              </a:rPr>
              <a:t> yang </a:t>
            </a:r>
            <a:r>
              <a:rPr lang="en-AU" sz="2400" dirty="0" err="1">
                <a:solidFill>
                  <a:srgbClr val="990033"/>
                </a:solidFill>
              </a:rPr>
              <a:t>ditetapkan</a:t>
            </a:r>
            <a:r>
              <a:rPr lang="en-AU" sz="2400" dirty="0">
                <a:solidFill>
                  <a:srgbClr val="990033"/>
                </a:solidFill>
              </a:rPr>
              <a:t>, </a:t>
            </a:r>
            <a:r>
              <a:rPr lang="en-AU" sz="2400" dirty="0" err="1">
                <a:solidFill>
                  <a:srgbClr val="990033"/>
                </a:solidFill>
              </a:rPr>
              <a:t>serta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memastikan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objektif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tersebut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dikaji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dari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semasa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ke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semasa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supaya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selaras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dengan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visi</a:t>
            </a:r>
            <a:r>
              <a:rPr lang="en-AU" sz="2400" dirty="0">
                <a:solidFill>
                  <a:srgbClr val="990033"/>
                </a:solidFill>
              </a:rPr>
              <a:t>, </a:t>
            </a:r>
            <a:r>
              <a:rPr lang="en-AU" sz="2400" dirty="0" err="1">
                <a:solidFill>
                  <a:srgbClr val="990033"/>
                </a:solidFill>
              </a:rPr>
              <a:t>misi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matlamat</a:t>
            </a:r>
            <a:r>
              <a:rPr lang="en-AU" sz="2400" dirty="0">
                <a:solidFill>
                  <a:srgbClr val="990033"/>
                </a:solidFill>
              </a:rPr>
              <a:t> UPM</a:t>
            </a:r>
            <a:r>
              <a:rPr lang="en-AU" sz="2400" dirty="0" smtClean="0">
                <a:solidFill>
                  <a:srgbClr val="990033"/>
                </a:solidFill>
              </a:rPr>
              <a:t>.</a:t>
            </a:r>
          </a:p>
          <a:p>
            <a:endParaRPr lang="en-MY" sz="2400" dirty="0" smtClean="0">
              <a:hlinkClick r:id="rId2"/>
            </a:endParaRPr>
          </a:p>
          <a:p>
            <a:r>
              <a:rPr lang="en-MY" sz="2000" u="sng" dirty="0" err="1" smtClean="0">
                <a:solidFill>
                  <a:srgbClr val="FF0000"/>
                </a:solidFill>
                <a:hlinkClick r:id="rId2"/>
              </a:rPr>
              <a:t>Sila</a:t>
            </a:r>
            <a:r>
              <a:rPr lang="en-MY" sz="2000" u="sng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en-MY" sz="2000" u="sng" dirty="0" err="1" smtClean="0">
                <a:solidFill>
                  <a:srgbClr val="FF0000"/>
                </a:solidFill>
                <a:hlinkClick r:id="rId2"/>
              </a:rPr>
              <a:t>klik</a:t>
            </a:r>
            <a:r>
              <a:rPr lang="en-MY" sz="2000" u="sng" dirty="0" smtClean="0">
                <a:solidFill>
                  <a:srgbClr val="FF0000"/>
                </a:solidFill>
                <a:hlinkClick r:id="rId2"/>
              </a:rPr>
              <a:t>  (</a:t>
            </a:r>
            <a:r>
              <a:rPr lang="en-MY" sz="2000" u="sng" dirty="0" err="1" smtClean="0">
                <a:solidFill>
                  <a:srgbClr val="FF0000"/>
                </a:solidFill>
                <a:hlinkClick r:id="rId2"/>
              </a:rPr>
              <a:t>Misi</a:t>
            </a:r>
            <a:r>
              <a:rPr lang="en-MY" sz="2000" u="sng" dirty="0" smtClean="0">
                <a:solidFill>
                  <a:srgbClr val="FF0000"/>
                </a:solidFill>
                <a:hlinkClick r:id="rId2"/>
              </a:rPr>
              <a:t>, </a:t>
            </a:r>
            <a:r>
              <a:rPr lang="en-MY" sz="2000" u="sng" dirty="0" err="1" smtClean="0">
                <a:solidFill>
                  <a:srgbClr val="FF0000"/>
                </a:solidFill>
                <a:hlinkClick r:id="rId2"/>
              </a:rPr>
              <a:t>Visi</a:t>
            </a:r>
            <a:r>
              <a:rPr lang="en-MY" sz="2000" u="sng" dirty="0" smtClean="0">
                <a:solidFill>
                  <a:srgbClr val="FF0000"/>
                </a:solidFill>
                <a:hlinkClick r:id="rId2"/>
              </a:rPr>
              <a:t>):</a:t>
            </a:r>
            <a:endParaRPr lang="en-AU" sz="2000" u="sng" dirty="0">
              <a:solidFill>
                <a:srgbClr val="FF0000"/>
              </a:solidFill>
              <a:hlinkClick r:id="rId2"/>
            </a:endParaRPr>
          </a:p>
          <a:p>
            <a:r>
              <a:rPr lang="en-AU" dirty="0" smtClean="0">
                <a:solidFill>
                  <a:srgbClr val="990033"/>
                </a:solidFill>
                <a:hlinkClick r:id="rId2"/>
              </a:rPr>
              <a:t>[</a:t>
            </a:r>
            <a:r>
              <a:rPr lang="en-AU" dirty="0" err="1">
                <a:solidFill>
                  <a:srgbClr val="990033"/>
                </a:solidFill>
                <a:hlinkClick r:id="rId2"/>
              </a:rPr>
              <a:t>Dasar</a:t>
            </a:r>
            <a:r>
              <a:rPr lang="en-AU" dirty="0">
                <a:solidFill>
                  <a:srgbClr val="990033"/>
                </a:solidFill>
                <a:hlinkClick r:id="rId2"/>
              </a:rPr>
              <a:t> </a:t>
            </a:r>
            <a:r>
              <a:rPr lang="en-AU" dirty="0" err="1">
                <a:solidFill>
                  <a:srgbClr val="990033"/>
                </a:solidFill>
                <a:hlinkClick r:id="rId2"/>
              </a:rPr>
              <a:t>Kualiti</a:t>
            </a:r>
            <a:r>
              <a:rPr lang="en-AU" dirty="0">
                <a:solidFill>
                  <a:srgbClr val="990033"/>
                </a:solidFill>
                <a:hlinkClick r:id="rId2"/>
              </a:rPr>
              <a:t> yang </a:t>
            </a:r>
            <a:r>
              <a:rPr lang="en-AU" dirty="0" err="1">
                <a:solidFill>
                  <a:srgbClr val="990033"/>
                </a:solidFill>
                <a:hlinkClick r:id="rId2"/>
              </a:rPr>
              <a:t>telah</a:t>
            </a:r>
            <a:r>
              <a:rPr lang="en-AU" dirty="0">
                <a:solidFill>
                  <a:srgbClr val="990033"/>
                </a:solidFill>
                <a:hlinkClick r:id="rId2"/>
              </a:rPr>
              <a:t> </a:t>
            </a:r>
            <a:r>
              <a:rPr lang="en-AU" dirty="0" err="1">
                <a:solidFill>
                  <a:srgbClr val="990033"/>
                </a:solidFill>
                <a:hlinkClick r:id="rId2"/>
              </a:rPr>
              <a:t>disahkan</a:t>
            </a:r>
            <a:r>
              <a:rPr lang="en-AU" dirty="0">
                <a:solidFill>
                  <a:srgbClr val="990033"/>
                </a:solidFill>
                <a:hlinkClick r:id="rId2"/>
              </a:rPr>
              <a:t> </a:t>
            </a:r>
            <a:r>
              <a:rPr lang="en-AU" dirty="0" err="1">
                <a:solidFill>
                  <a:srgbClr val="990033"/>
                </a:solidFill>
                <a:hlinkClick r:id="rId2"/>
              </a:rPr>
              <a:t>oleh</a:t>
            </a:r>
            <a:r>
              <a:rPr lang="en-AU" dirty="0">
                <a:solidFill>
                  <a:srgbClr val="990033"/>
                </a:solidFill>
                <a:hlinkClick r:id="rId2"/>
              </a:rPr>
              <a:t> Naib </a:t>
            </a:r>
            <a:r>
              <a:rPr lang="en-AU" dirty="0" err="1">
                <a:solidFill>
                  <a:srgbClr val="990033"/>
                </a:solidFill>
                <a:hlinkClick r:id="rId2"/>
              </a:rPr>
              <a:t>Canselor</a:t>
            </a:r>
            <a:r>
              <a:rPr lang="en-AU" dirty="0">
                <a:solidFill>
                  <a:srgbClr val="990033"/>
                </a:solidFill>
                <a:hlinkClick r:id="rId2"/>
              </a:rPr>
              <a:t> </a:t>
            </a:r>
            <a:r>
              <a:rPr lang="en-AU" dirty="0" err="1">
                <a:solidFill>
                  <a:srgbClr val="990033"/>
                </a:solidFill>
                <a:hlinkClick r:id="rId2"/>
              </a:rPr>
              <a:t>bertarikh</a:t>
            </a:r>
            <a:r>
              <a:rPr lang="en-AU" dirty="0">
                <a:solidFill>
                  <a:srgbClr val="990033"/>
                </a:solidFill>
                <a:hlinkClick r:id="rId2"/>
              </a:rPr>
              <a:t> 3 </a:t>
            </a:r>
            <a:r>
              <a:rPr lang="en-AU" dirty="0" err="1">
                <a:solidFill>
                  <a:srgbClr val="990033"/>
                </a:solidFill>
                <a:hlinkClick r:id="rId2"/>
              </a:rPr>
              <a:t>Januari</a:t>
            </a:r>
            <a:r>
              <a:rPr lang="en-AU" dirty="0">
                <a:solidFill>
                  <a:srgbClr val="990033"/>
                </a:solidFill>
                <a:hlinkClick r:id="rId2"/>
              </a:rPr>
              <a:t> 2011]</a:t>
            </a:r>
            <a:endParaRPr lang="en-AU" dirty="0">
              <a:solidFill>
                <a:srgbClr val="9900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414467"/>
            <a:ext cx="5943599" cy="461665"/>
          </a:xfrm>
          <a:prstGeom prst="rect">
            <a:avLst/>
          </a:prstGeom>
          <a:solidFill>
            <a:srgbClr val="990033"/>
          </a:solidFill>
        </p:spPr>
        <p:txBody>
          <a:bodyPr wrap="square">
            <a:spAutoFit/>
          </a:bodyPr>
          <a:lstStyle/>
          <a:p>
            <a:pPr lvl="0" algn="ctr"/>
            <a:r>
              <a:rPr lang="en-A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DASAR </a:t>
            </a:r>
            <a:r>
              <a:rPr lang="en-A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KUALITI UPM</a:t>
            </a:r>
            <a:endParaRPr lang="en-A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576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38400" y="167509"/>
            <a:ext cx="4191000" cy="49212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SEJARAH</a:t>
            </a:r>
            <a:endParaRPr lang="en-US" sz="24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5367933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AU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Pusat</a:t>
            </a:r>
            <a:r>
              <a:rPr lang="en-A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AU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Jaminan</a:t>
            </a:r>
            <a:r>
              <a:rPr lang="en-A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A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Kualiti</a:t>
            </a:r>
            <a:r>
              <a:rPr lang="en-A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(PJK), </a:t>
            </a:r>
            <a:r>
              <a:rPr lang="en-A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UPM </a:t>
            </a:r>
            <a:br>
              <a:rPr lang="en-A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AU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for Quality Assurance</a:t>
            </a:r>
            <a:r>
              <a:rPr lang="en-A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(CQA)</a:t>
            </a:r>
          </a:p>
        </p:txBody>
      </p:sp>
      <p:sp>
        <p:nvSpPr>
          <p:cNvPr id="5" name="Rectangle 4"/>
          <p:cNvSpPr/>
          <p:nvPr/>
        </p:nvSpPr>
        <p:spPr>
          <a:xfrm>
            <a:off x="849895" y="838200"/>
            <a:ext cx="638910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dirty="0" err="1" smtClean="0"/>
              <a:t>Satu</a:t>
            </a:r>
            <a:r>
              <a:rPr lang="en-AU" dirty="0" smtClean="0"/>
              <a:t> </a:t>
            </a:r>
            <a:r>
              <a:rPr lang="en-AU" dirty="0" err="1"/>
              <a:t>P</a:t>
            </a:r>
            <a:r>
              <a:rPr lang="en-AU" dirty="0" err="1" smtClean="0"/>
              <a:t>ensijilan</a:t>
            </a:r>
            <a:r>
              <a:rPr lang="en-AU" dirty="0" smtClean="0"/>
              <a:t> </a:t>
            </a:r>
            <a:r>
              <a:rPr lang="en-AU" dirty="0"/>
              <a:t>MS ISO 9001: 2008 </a:t>
            </a:r>
            <a:r>
              <a:rPr lang="en-AU" dirty="0" smtClean="0"/>
              <a:t>UPM (</a:t>
            </a:r>
            <a:r>
              <a:rPr lang="en-AU" dirty="0"/>
              <a:t> </a:t>
            </a:r>
            <a:r>
              <a:rPr lang="en-AU" dirty="0" smtClean="0"/>
              <a:t>JPU 28 </a:t>
            </a:r>
            <a:r>
              <a:rPr lang="en-AU" dirty="0"/>
              <a:t>April </a:t>
            </a:r>
            <a:r>
              <a:rPr lang="en-AU" dirty="0" smtClean="0"/>
              <a:t>2010)</a:t>
            </a:r>
          </a:p>
          <a:p>
            <a:pPr algn="ctr"/>
            <a:endParaRPr lang="en-AU" dirty="0" smtClean="0"/>
          </a:p>
          <a:p>
            <a:pPr algn="ctr"/>
            <a:r>
              <a:rPr lang="en-AU" dirty="0" err="1" smtClean="0"/>
              <a:t>Pendaftar</a:t>
            </a:r>
            <a:r>
              <a:rPr lang="en-AU" dirty="0" smtClean="0"/>
              <a:t> - Wakil </a:t>
            </a:r>
            <a:r>
              <a:rPr lang="en-AU" dirty="0" err="1"/>
              <a:t>Pengurusan</a:t>
            </a:r>
            <a:r>
              <a:rPr lang="en-AU" dirty="0"/>
              <a:t> </a:t>
            </a:r>
            <a:r>
              <a:rPr lang="en-AU" dirty="0" smtClean="0"/>
              <a:t>UPM</a:t>
            </a:r>
          </a:p>
          <a:p>
            <a:pPr algn="ctr"/>
            <a:r>
              <a:rPr lang="en-AU" dirty="0" err="1" smtClean="0"/>
              <a:t>Seksyen</a:t>
            </a:r>
            <a:r>
              <a:rPr lang="en-AU" dirty="0" smtClean="0"/>
              <a:t> </a:t>
            </a:r>
            <a:r>
              <a:rPr lang="en-AU" dirty="0" err="1"/>
              <a:t>Pengurusan</a:t>
            </a:r>
            <a:r>
              <a:rPr lang="en-AU" dirty="0"/>
              <a:t> </a:t>
            </a:r>
            <a:r>
              <a:rPr lang="en-AU" dirty="0" err="1"/>
              <a:t>Kualiti</a:t>
            </a:r>
            <a:r>
              <a:rPr lang="en-AU" dirty="0"/>
              <a:t> di </a:t>
            </a:r>
            <a:r>
              <a:rPr lang="en-AU" dirty="0" err="1"/>
              <a:t>Pejabat</a:t>
            </a:r>
            <a:r>
              <a:rPr lang="en-AU" dirty="0"/>
              <a:t> </a:t>
            </a:r>
            <a:r>
              <a:rPr lang="en-AU" dirty="0" err="1"/>
              <a:t>Pendaftar</a:t>
            </a:r>
            <a:r>
              <a:rPr lang="en-AU" dirty="0"/>
              <a:t> </a:t>
            </a:r>
            <a:endParaRPr lang="en-AU" dirty="0" smtClean="0"/>
          </a:p>
          <a:p>
            <a:pPr algn="ctr"/>
            <a:endParaRPr lang="en-MY" dirty="0" smtClean="0"/>
          </a:p>
          <a:p>
            <a:pPr algn="ctr"/>
            <a:endParaRPr lang="en-MY" dirty="0" smtClean="0"/>
          </a:p>
          <a:p>
            <a:pPr algn="ctr"/>
            <a:r>
              <a:rPr lang="en-AU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Bahagian</a:t>
            </a:r>
            <a:r>
              <a:rPr lang="en-A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AU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Pengurusan</a:t>
            </a:r>
            <a:r>
              <a:rPr lang="en-A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AU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Kualiti</a:t>
            </a:r>
            <a:r>
              <a:rPr lang="en-A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AU" dirty="0" smtClean="0"/>
              <a:t>- </a:t>
            </a:r>
            <a:r>
              <a:rPr lang="en-AU" dirty="0" err="1" smtClean="0"/>
              <a:t>sebagai</a:t>
            </a:r>
            <a:r>
              <a:rPr lang="en-AU" dirty="0" smtClean="0"/>
              <a:t> </a:t>
            </a:r>
            <a:r>
              <a:rPr lang="en-AU" dirty="0"/>
              <a:t>Urus </a:t>
            </a:r>
            <a:r>
              <a:rPr lang="en-AU" dirty="0" err="1"/>
              <a:t>Setia</a:t>
            </a:r>
            <a:r>
              <a:rPr lang="en-AU" dirty="0"/>
              <a:t> yang </a:t>
            </a:r>
            <a:r>
              <a:rPr lang="en-AU" dirty="0" err="1" smtClean="0"/>
              <a:t>menguruskan</a:t>
            </a:r>
            <a:r>
              <a:rPr lang="en-AU" dirty="0" smtClean="0"/>
              <a:t> </a:t>
            </a:r>
            <a:r>
              <a:rPr lang="en-AU" dirty="0" err="1"/>
              <a:t>aktiviti</a:t>
            </a:r>
            <a:r>
              <a:rPr lang="en-AU" dirty="0"/>
              <a:t> </a:t>
            </a:r>
            <a:r>
              <a:rPr lang="en-AU" dirty="0" err="1"/>
              <a:t>kualiti</a:t>
            </a:r>
            <a:r>
              <a:rPr lang="en-AU" dirty="0"/>
              <a:t> </a:t>
            </a:r>
            <a:r>
              <a:rPr lang="en-AU" dirty="0" err="1"/>
              <a:t>Universiti</a:t>
            </a:r>
            <a:r>
              <a:rPr lang="en-AU" dirty="0" smtClean="0"/>
              <a:t>.  (JPU </a:t>
            </a:r>
            <a:r>
              <a:rPr lang="en-AU" dirty="0"/>
              <a:t>9 Jun </a:t>
            </a:r>
            <a:r>
              <a:rPr lang="en-AU" dirty="0" smtClean="0"/>
              <a:t>2010)</a:t>
            </a:r>
            <a:endParaRPr lang="en-AU" dirty="0"/>
          </a:p>
        </p:txBody>
      </p:sp>
      <p:sp>
        <p:nvSpPr>
          <p:cNvPr id="6" name="Down Arrow 5"/>
          <p:cNvSpPr/>
          <p:nvPr/>
        </p:nvSpPr>
        <p:spPr>
          <a:xfrm>
            <a:off x="3619500" y="2007751"/>
            <a:ext cx="381000" cy="5068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542925" y="3323271"/>
            <a:ext cx="70675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dirty="0" err="1"/>
              <a:t>Satu</a:t>
            </a:r>
            <a:r>
              <a:rPr lang="en-AU" dirty="0"/>
              <a:t> </a:t>
            </a:r>
            <a:r>
              <a:rPr lang="en-AU" dirty="0" err="1"/>
              <a:t>pensijilan</a:t>
            </a:r>
            <a:r>
              <a:rPr lang="en-AU" dirty="0"/>
              <a:t> </a:t>
            </a:r>
            <a:r>
              <a:rPr lang="en-AU" dirty="0" err="1" smtClean="0"/>
              <a:t>merangkumi</a:t>
            </a:r>
            <a:r>
              <a:rPr lang="en-AU" dirty="0" smtClean="0"/>
              <a:t> </a:t>
            </a:r>
            <a:r>
              <a:rPr lang="en-AU" dirty="0" err="1"/>
              <a:t>semua</a:t>
            </a:r>
            <a:r>
              <a:rPr lang="en-AU" dirty="0"/>
              <a:t> proses </a:t>
            </a:r>
            <a:r>
              <a:rPr lang="en-AU" dirty="0" err="1"/>
              <a:t>utama</a:t>
            </a:r>
            <a:r>
              <a:rPr lang="en-AU" dirty="0"/>
              <a:t> </a:t>
            </a:r>
            <a:r>
              <a:rPr lang="en-AU" dirty="0" err="1"/>
              <a:t>Universiti</a:t>
            </a:r>
            <a:r>
              <a:rPr lang="en-AU" dirty="0"/>
              <a:t> </a:t>
            </a:r>
            <a:r>
              <a:rPr lang="en-AU" dirty="0" err="1"/>
              <a:t>iaitu</a:t>
            </a:r>
            <a:r>
              <a:rPr lang="en-AU" dirty="0"/>
              <a:t> </a:t>
            </a:r>
            <a:r>
              <a:rPr lang="en-AU" dirty="0" err="1"/>
              <a:t>pengajaran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pembelajaran</a:t>
            </a:r>
            <a:r>
              <a:rPr lang="en-AU" dirty="0"/>
              <a:t>, </a:t>
            </a:r>
            <a:r>
              <a:rPr lang="en-AU" dirty="0" err="1"/>
              <a:t>penyelidikan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inovasi</a:t>
            </a:r>
            <a:r>
              <a:rPr lang="en-AU" dirty="0"/>
              <a:t>, </a:t>
            </a:r>
            <a:r>
              <a:rPr lang="en-AU" dirty="0" err="1"/>
              <a:t>perkhidmatan</a:t>
            </a:r>
            <a:r>
              <a:rPr lang="en-AU" dirty="0"/>
              <a:t> </a:t>
            </a:r>
            <a:r>
              <a:rPr lang="en-AU" dirty="0" err="1"/>
              <a:t>profesional</a:t>
            </a:r>
            <a:r>
              <a:rPr lang="en-AU" dirty="0"/>
              <a:t>,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perkhidmatan</a:t>
            </a:r>
            <a:r>
              <a:rPr lang="en-AU" dirty="0"/>
              <a:t> </a:t>
            </a:r>
            <a:r>
              <a:rPr lang="en-AU" dirty="0" err="1"/>
              <a:t>sokongan</a:t>
            </a:r>
            <a:r>
              <a:rPr lang="en-AU" dirty="0"/>
              <a:t>. </a:t>
            </a:r>
            <a:r>
              <a:rPr lang="en-AU" dirty="0" err="1"/>
              <a:t>Pelaksanaan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mencapai</a:t>
            </a:r>
            <a:r>
              <a:rPr lang="en-AU" dirty="0"/>
              <a:t> </a:t>
            </a:r>
            <a:r>
              <a:rPr lang="en-AU" dirty="0" err="1"/>
              <a:t>satu</a:t>
            </a:r>
            <a:r>
              <a:rPr lang="en-AU" dirty="0"/>
              <a:t> </a:t>
            </a:r>
            <a:r>
              <a:rPr lang="en-AU" dirty="0" err="1"/>
              <a:t>persijilan</a:t>
            </a:r>
            <a:r>
              <a:rPr lang="en-AU" dirty="0"/>
              <a:t> MS ISO 9001:2008 </a:t>
            </a:r>
            <a:r>
              <a:rPr lang="en-AU" dirty="0" err="1"/>
              <a:t>mula</a:t>
            </a:r>
            <a:r>
              <a:rPr lang="en-AU" dirty="0"/>
              <a:t> </a:t>
            </a:r>
            <a:r>
              <a:rPr lang="en-AU" dirty="0" err="1"/>
              <a:t>digerakkan</a:t>
            </a:r>
            <a:r>
              <a:rPr lang="en-AU" dirty="0"/>
              <a:t> </a:t>
            </a:r>
            <a:r>
              <a:rPr lang="en-AU" dirty="0" err="1"/>
              <a:t>mulai</a:t>
            </a:r>
            <a:r>
              <a:rPr lang="en-AU" dirty="0"/>
              <a:t> </a:t>
            </a:r>
            <a:r>
              <a:rPr lang="en-AU" dirty="0" err="1"/>
              <a:t>bulan</a:t>
            </a:r>
            <a:r>
              <a:rPr lang="en-AU" dirty="0"/>
              <a:t> </a:t>
            </a:r>
            <a:r>
              <a:rPr lang="en-AU" dirty="0" err="1"/>
              <a:t>Julai</a:t>
            </a:r>
            <a:r>
              <a:rPr lang="en-AU" dirty="0"/>
              <a:t> 2010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berkuatkuasa</a:t>
            </a:r>
            <a:r>
              <a:rPr lang="en-AU" dirty="0"/>
              <a:t> </a:t>
            </a:r>
            <a:r>
              <a:rPr lang="en-AU" dirty="0" err="1"/>
              <a:t>pada</a:t>
            </a:r>
            <a:r>
              <a:rPr lang="en-AU" dirty="0"/>
              <a:t> 3 </a:t>
            </a:r>
            <a:r>
              <a:rPr lang="en-AU" dirty="0" err="1"/>
              <a:t>Januari</a:t>
            </a:r>
            <a:r>
              <a:rPr lang="en-AU" dirty="0"/>
              <a:t> 2011.</a:t>
            </a:r>
          </a:p>
        </p:txBody>
      </p:sp>
      <p:sp>
        <p:nvSpPr>
          <p:cNvPr id="8" name="Down Arrow 7"/>
          <p:cNvSpPr/>
          <p:nvPr/>
        </p:nvSpPr>
        <p:spPr>
          <a:xfrm>
            <a:off x="3619500" y="4800600"/>
            <a:ext cx="457200" cy="5741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2286000" y="6088143"/>
            <a:ext cx="281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1600" b="1" dirty="0"/>
              <a:t> 1hb November </a:t>
            </a:r>
            <a:r>
              <a:rPr lang="en-AU" sz="1600" b="1" dirty="0" smtClean="0"/>
              <a:t>2015 </a:t>
            </a:r>
          </a:p>
          <a:p>
            <a:pPr algn="ctr"/>
            <a:r>
              <a:rPr lang="en-AU" sz="1600" dirty="0" smtClean="0"/>
              <a:t>(</a:t>
            </a:r>
            <a:r>
              <a:rPr lang="en-AU" sz="1600" dirty="0" err="1" smtClean="0"/>
              <a:t>minit</a:t>
            </a:r>
            <a:r>
              <a:rPr lang="en-AU" sz="1600" dirty="0" smtClean="0"/>
              <a:t> </a:t>
            </a:r>
            <a:r>
              <a:rPr lang="en-AU" sz="1600" dirty="0" err="1"/>
              <a:t>mesyuarat</a:t>
            </a:r>
            <a:r>
              <a:rPr lang="en-AU" sz="1600" dirty="0"/>
              <a:t> JPU </a:t>
            </a:r>
            <a:r>
              <a:rPr lang="en-AU" sz="1600" dirty="0" smtClean="0"/>
              <a:t>542.03)</a:t>
            </a:r>
            <a:endParaRPr lang="en-AU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867400" y="5242293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solidFill>
                  <a:srgbClr val="C00000"/>
                </a:solidFill>
              </a:rPr>
              <a:t>Pengarah</a:t>
            </a:r>
            <a:r>
              <a:rPr lang="es-ES" dirty="0" smtClean="0">
                <a:solidFill>
                  <a:srgbClr val="C00000"/>
                </a:solidFill>
              </a:rPr>
              <a:t> CQA</a:t>
            </a:r>
          </a:p>
          <a:p>
            <a:r>
              <a:rPr lang="es-ES" dirty="0" err="1" smtClean="0">
                <a:solidFill>
                  <a:srgbClr val="C00000"/>
                </a:solidFill>
              </a:rPr>
              <a:t>YBhg</a:t>
            </a:r>
            <a:r>
              <a:rPr lang="es-ES" dirty="0">
                <a:solidFill>
                  <a:srgbClr val="C00000"/>
                </a:solidFill>
              </a:rPr>
              <a:t>. Profesor Dr. M. </a:t>
            </a:r>
            <a:r>
              <a:rPr lang="es-ES" dirty="0" err="1">
                <a:solidFill>
                  <a:srgbClr val="C00000"/>
                </a:solidFill>
              </a:rPr>
              <a:t>Iqbal</a:t>
            </a:r>
            <a:r>
              <a:rPr lang="es-ES" dirty="0">
                <a:solidFill>
                  <a:srgbClr val="C00000"/>
                </a:solidFill>
              </a:rPr>
              <a:t> </a:t>
            </a:r>
            <a:r>
              <a:rPr lang="es-ES" dirty="0" err="1">
                <a:solidFill>
                  <a:srgbClr val="C00000"/>
                </a:solidFill>
              </a:rPr>
              <a:t>Saripan</a:t>
            </a:r>
            <a:r>
              <a:rPr lang="es-ES" dirty="0">
                <a:solidFill>
                  <a:srgbClr val="C00000"/>
                </a:solidFill>
              </a:rPr>
              <a:t> – </a:t>
            </a:r>
            <a:r>
              <a:rPr lang="es-ES" b="1" dirty="0" err="1">
                <a:solidFill>
                  <a:srgbClr val="C00000"/>
                </a:solidFill>
              </a:rPr>
              <a:t>Wakil</a:t>
            </a:r>
            <a:r>
              <a:rPr lang="es-ES" b="1" dirty="0">
                <a:solidFill>
                  <a:srgbClr val="C00000"/>
                </a:solidFill>
              </a:rPr>
              <a:t> </a:t>
            </a:r>
            <a:r>
              <a:rPr lang="es-ES" b="1" dirty="0" err="1" smtClean="0">
                <a:solidFill>
                  <a:srgbClr val="C00000"/>
                </a:solidFill>
              </a:rPr>
              <a:t>Pengurusan</a:t>
            </a:r>
            <a:r>
              <a:rPr lang="es-ES" b="1" dirty="0" smtClean="0">
                <a:solidFill>
                  <a:srgbClr val="C00000"/>
                </a:solidFill>
              </a:rPr>
              <a:t> UPM</a:t>
            </a:r>
            <a:endParaRPr lang="en-A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76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170" name="Picture 2" descr="struktur organis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077325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92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609600"/>
          </a:xfrm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en-AU" sz="2800" b="1" dirty="0" err="1" smtClean="0">
                <a:solidFill>
                  <a:schemeClr val="bg1"/>
                </a:solidFill>
                <a:latin typeface="tahoma"/>
              </a:rPr>
              <a:t>Tanggung</a:t>
            </a:r>
            <a:r>
              <a:rPr lang="en-AU" sz="2800" b="1" dirty="0" smtClean="0">
                <a:solidFill>
                  <a:schemeClr val="bg1"/>
                </a:solidFill>
                <a:latin typeface="tahoma"/>
              </a:rPr>
              <a:t> </a:t>
            </a:r>
            <a:r>
              <a:rPr lang="en-AU" sz="2800" b="1" dirty="0" err="1" smtClean="0">
                <a:solidFill>
                  <a:schemeClr val="bg1"/>
                </a:solidFill>
                <a:latin typeface="tahoma"/>
              </a:rPr>
              <a:t>jawab</a:t>
            </a:r>
            <a:r>
              <a:rPr lang="en-AU" sz="2800" b="1" dirty="0" smtClean="0">
                <a:solidFill>
                  <a:schemeClr val="bg1"/>
                </a:solidFill>
                <a:latin typeface="tahoma"/>
              </a:rPr>
              <a:t> </a:t>
            </a:r>
            <a:r>
              <a:rPr lang="en-AU" sz="2800" b="1" dirty="0" err="1" smtClean="0">
                <a:solidFill>
                  <a:schemeClr val="bg1"/>
                </a:solidFill>
                <a:latin typeface="tahoma"/>
              </a:rPr>
              <a:t>Pusat</a:t>
            </a:r>
            <a:r>
              <a:rPr lang="en-AU" sz="2800" b="1" dirty="0" smtClean="0">
                <a:solidFill>
                  <a:schemeClr val="bg1"/>
                </a:solidFill>
                <a:latin typeface="tahoma"/>
              </a:rPr>
              <a:t> </a:t>
            </a:r>
            <a:r>
              <a:rPr lang="en-AU" sz="2800" b="1" dirty="0" err="1">
                <a:solidFill>
                  <a:schemeClr val="bg1"/>
                </a:solidFill>
                <a:latin typeface="tahoma"/>
              </a:rPr>
              <a:t>Jaminan</a:t>
            </a:r>
            <a:r>
              <a:rPr lang="en-AU" sz="2800" b="1" dirty="0">
                <a:solidFill>
                  <a:schemeClr val="bg1"/>
                </a:solidFill>
                <a:latin typeface="tahoma"/>
              </a:rPr>
              <a:t> </a:t>
            </a:r>
            <a:r>
              <a:rPr lang="en-AU" sz="2800" b="1" dirty="0" err="1">
                <a:solidFill>
                  <a:schemeClr val="bg1"/>
                </a:solidFill>
                <a:latin typeface="tahoma"/>
              </a:rPr>
              <a:t>Kualiti</a:t>
            </a:r>
            <a:r>
              <a:rPr lang="en-AU" sz="2800" b="1" dirty="0">
                <a:solidFill>
                  <a:schemeClr val="bg1"/>
                </a:solidFill>
                <a:latin typeface="tahoma"/>
              </a:rPr>
              <a:t> (CQA</a:t>
            </a:r>
            <a:r>
              <a:rPr lang="en-AU" sz="2800" b="1" dirty="0" smtClean="0">
                <a:solidFill>
                  <a:schemeClr val="bg1"/>
                </a:solidFill>
                <a:latin typeface="tahoma"/>
              </a:rPr>
              <a:t>)</a:t>
            </a:r>
            <a:endParaRPr lang="en-AU" sz="2800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287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400" dirty="0" err="1" smtClean="0">
                <a:solidFill>
                  <a:srgbClr val="990033"/>
                </a:solidFill>
              </a:rPr>
              <a:t>Sebagai</a:t>
            </a:r>
            <a:r>
              <a:rPr lang="en-AU" sz="2400" dirty="0" smtClean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satu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pusat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sehenti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untuk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aktiviti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kualiti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akreditasi</a:t>
            </a:r>
            <a:r>
              <a:rPr lang="en-AU" sz="2400" dirty="0">
                <a:solidFill>
                  <a:srgbClr val="990033"/>
                </a:solidFill>
              </a:rPr>
              <a:t> di UPM. </a:t>
            </a:r>
            <a:r>
              <a:rPr lang="en-AU" sz="2400" dirty="0" err="1">
                <a:solidFill>
                  <a:srgbClr val="990033"/>
                </a:solidFill>
              </a:rPr>
              <a:t>Pada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ketika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ini</a:t>
            </a:r>
            <a:r>
              <a:rPr lang="en-AU" sz="2400" dirty="0">
                <a:solidFill>
                  <a:srgbClr val="990033"/>
                </a:solidFill>
              </a:rPr>
              <a:t>, </a:t>
            </a:r>
            <a:r>
              <a:rPr lang="en-AU" sz="2400" dirty="0" err="1">
                <a:solidFill>
                  <a:srgbClr val="990033"/>
                </a:solidFill>
              </a:rPr>
              <a:t>persijilian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kualiti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akreditasi</a:t>
            </a:r>
            <a:r>
              <a:rPr lang="en-AU" sz="2400" dirty="0">
                <a:solidFill>
                  <a:srgbClr val="990033"/>
                </a:solidFill>
              </a:rPr>
              <a:t> di UPM </a:t>
            </a:r>
            <a:r>
              <a:rPr lang="en-AU" sz="2400" dirty="0" err="1">
                <a:solidFill>
                  <a:srgbClr val="990033"/>
                </a:solidFill>
              </a:rPr>
              <a:t>adalah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melibatkan</a:t>
            </a:r>
            <a:r>
              <a:rPr lang="en-AU" sz="2400" dirty="0" smtClean="0">
                <a:solidFill>
                  <a:srgbClr val="990033"/>
                </a:solidFill>
              </a:rPr>
              <a:t>:</a:t>
            </a:r>
          </a:p>
          <a:p>
            <a:pPr marL="0" indent="0">
              <a:buNone/>
            </a:pPr>
            <a:endParaRPr lang="en-MY" sz="2400" dirty="0">
              <a:solidFill>
                <a:srgbClr val="990033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400" dirty="0">
                <a:solidFill>
                  <a:srgbClr val="990033"/>
                </a:solidFill>
              </a:rPr>
              <a:t>1.   </a:t>
            </a:r>
            <a:r>
              <a:rPr lang="en-AU" sz="2400" dirty="0" err="1">
                <a:solidFill>
                  <a:srgbClr val="990033"/>
                </a:solidFill>
              </a:rPr>
              <a:t>Persijilan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Kualiti</a:t>
            </a:r>
            <a:r>
              <a:rPr lang="en-AU" sz="2400" dirty="0">
                <a:solidFill>
                  <a:srgbClr val="990033"/>
                </a:solidFill>
              </a:rPr>
              <a:t/>
            </a:r>
            <a:br>
              <a:rPr lang="en-AU" sz="2400" dirty="0">
                <a:solidFill>
                  <a:srgbClr val="990033"/>
                </a:solidFill>
              </a:rPr>
            </a:br>
            <a:r>
              <a:rPr lang="en-AU" sz="2400" dirty="0">
                <a:solidFill>
                  <a:srgbClr val="990033"/>
                </a:solidFill>
              </a:rPr>
              <a:t>      a.   ISO </a:t>
            </a:r>
            <a:r>
              <a:rPr lang="en-AU" sz="2400" dirty="0" smtClean="0">
                <a:solidFill>
                  <a:srgbClr val="990033"/>
                </a:solidFill>
              </a:rPr>
              <a:t>QMS </a:t>
            </a:r>
            <a:r>
              <a:rPr lang="en-AU" sz="2000" dirty="0" smtClean="0">
                <a:solidFill>
                  <a:srgbClr val="990033"/>
                </a:solidFill>
              </a:rPr>
              <a:t>(</a:t>
            </a:r>
            <a:r>
              <a:rPr lang="en-AU" sz="2000" dirty="0" err="1" smtClean="0">
                <a:solidFill>
                  <a:srgbClr val="990033"/>
                </a:solidFill>
              </a:rPr>
              <a:t>Sistem</a:t>
            </a:r>
            <a:r>
              <a:rPr lang="en-AU" sz="2000" dirty="0" smtClean="0">
                <a:solidFill>
                  <a:srgbClr val="990033"/>
                </a:solidFill>
              </a:rPr>
              <a:t> </a:t>
            </a:r>
            <a:r>
              <a:rPr lang="en-AU" sz="2000" dirty="0" err="1" smtClean="0">
                <a:solidFill>
                  <a:srgbClr val="990033"/>
                </a:solidFill>
              </a:rPr>
              <a:t>Pengurusan</a:t>
            </a:r>
            <a:r>
              <a:rPr lang="en-AU" sz="2000" dirty="0" smtClean="0">
                <a:solidFill>
                  <a:srgbClr val="990033"/>
                </a:solidFill>
              </a:rPr>
              <a:t> </a:t>
            </a:r>
            <a:r>
              <a:rPr lang="en-AU" sz="2000" dirty="0" err="1" smtClean="0">
                <a:solidFill>
                  <a:srgbClr val="990033"/>
                </a:solidFill>
              </a:rPr>
              <a:t>Kualiti</a:t>
            </a:r>
            <a:r>
              <a:rPr lang="en-AU" sz="2000" dirty="0">
                <a:solidFill>
                  <a:srgbClr val="990033"/>
                </a:solidFill>
              </a:rPr>
              <a:t> </a:t>
            </a:r>
            <a:r>
              <a:rPr lang="en-AU" sz="2000" dirty="0" smtClean="0">
                <a:solidFill>
                  <a:srgbClr val="990033"/>
                </a:solidFill>
              </a:rPr>
              <a:t>)</a:t>
            </a:r>
            <a:r>
              <a:rPr lang="en-AU" sz="2000" dirty="0">
                <a:solidFill>
                  <a:srgbClr val="990033"/>
                </a:solidFill>
              </a:rPr>
              <a:t/>
            </a:r>
            <a:br>
              <a:rPr lang="en-AU" sz="2000" dirty="0">
                <a:solidFill>
                  <a:srgbClr val="990033"/>
                </a:solidFill>
              </a:rPr>
            </a:br>
            <a:r>
              <a:rPr lang="en-AU" sz="2400" dirty="0">
                <a:solidFill>
                  <a:srgbClr val="990033"/>
                </a:solidFill>
              </a:rPr>
              <a:t>      b.   ISO/IEC </a:t>
            </a:r>
            <a:r>
              <a:rPr lang="en-AU" sz="2400" dirty="0" smtClean="0">
                <a:solidFill>
                  <a:srgbClr val="990033"/>
                </a:solidFill>
              </a:rPr>
              <a:t>ISMS (</a:t>
            </a:r>
            <a:r>
              <a:rPr lang="fi-FI" sz="2000" dirty="0" smtClean="0">
                <a:solidFill>
                  <a:srgbClr val="990033"/>
                </a:solidFill>
              </a:rPr>
              <a:t>Pengurusan </a:t>
            </a:r>
            <a:r>
              <a:rPr lang="fi-FI" sz="2000" dirty="0">
                <a:solidFill>
                  <a:srgbClr val="990033"/>
                </a:solidFill>
              </a:rPr>
              <a:t>Sistem Keselamatan </a:t>
            </a:r>
            <a:r>
              <a:rPr lang="fi-FI" sz="2000" dirty="0" smtClean="0">
                <a:solidFill>
                  <a:srgbClr val="990033"/>
                </a:solidFill>
              </a:rPr>
              <a:t>Maklumat)</a:t>
            </a:r>
            <a:r>
              <a:rPr lang="en-AU" sz="2000" dirty="0">
                <a:solidFill>
                  <a:srgbClr val="990033"/>
                </a:solidFill>
              </a:rPr>
              <a:t/>
            </a:r>
            <a:br>
              <a:rPr lang="en-AU" sz="2000" dirty="0">
                <a:solidFill>
                  <a:srgbClr val="990033"/>
                </a:solidFill>
              </a:rPr>
            </a:br>
            <a:r>
              <a:rPr lang="en-AU" sz="2400" dirty="0">
                <a:solidFill>
                  <a:srgbClr val="990033"/>
                </a:solidFill>
              </a:rPr>
              <a:t>      c.   ISO </a:t>
            </a:r>
            <a:r>
              <a:rPr lang="en-AU" sz="2400" dirty="0" smtClean="0">
                <a:solidFill>
                  <a:srgbClr val="990033"/>
                </a:solidFill>
              </a:rPr>
              <a:t>EMS </a:t>
            </a:r>
            <a:r>
              <a:rPr lang="en-AU" sz="2000" dirty="0" smtClean="0">
                <a:solidFill>
                  <a:srgbClr val="990033"/>
                </a:solidFill>
              </a:rPr>
              <a:t>(</a:t>
            </a:r>
            <a:r>
              <a:rPr lang="en-AU" sz="2000" dirty="0" err="1" smtClean="0">
                <a:solidFill>
                  <a:srgbClr val="990033"/>
                </a:solidFill>
              </a:rPr>
              <a:t>Sistem</a:t>
            </a:r>
            <a:r>
              <a:rPr lang="en-AU" sz="2000" dirty="0" smtClean="0">
                <a:solidFill>
                  <a:srgbClr val="990033"/>
                </a:solidFill>
              </a:rPr>
              <a:t> </a:t>
            </a:r>
            <a:r>
              <a:rPr lang="en-AU" sz="2000" dirty="0" err="1">
                <a:solidFill>
                  <a:srgbClr val="990033"/>
                </a:solidFill>
              </a:rPr>
              <a:t>Pengurusan</a:t>
            </a:r>
            <a:r>
              <a:rPr lang="en-AU" sz="2000" dirty="0">
                <a:solidFill>
                  <a:srgbClr val="990033"/>
                </a:solidFill>
              </a:rPr>
              <a:t> </a:t>
            </a:r>
            <a:r>
              <a:rPr lang="en-AU" sz="2000" dirty="0" err="1">
                <a:solidFill>
                  <a:srgbClr val="990033"/>
                </a:solidFill>
              </a:rPr>
              <a:t>Alam</a:t>
            </a:r>
            <a:r>
              <a:rPr lang="en-AU" sz="2000" dirty="0">
                <a:solidFill>
                  <a:srgbClr val="990033"/>
                </a:solidFill>
              </a:rPr>
              <a:t> </a:t>
            </a:r>
            <a:r>
              <a:rPr lang="en-AU" sz="2000" dirty="0" err="1">
                <a:solidFill>
                  <a:srgbClr val="990033"/>
                </a:solidFill>
              </a:rPr>
              <a:t>Sekitar</a:t>
            </a:r>
            <a:r>
              <a:rPr lang="en-AU" sz="2000" dirty="0">
                <a:solidFill>
                  <a:srgbClr val="990033"/>
                </a:solidFill>
              </a:rPr>
              <a:t> (EMS) MS ISO </a:t>
            </a:r>
            <a:r>
              <a:rPr lang="en-AU" sz="2000" dirty="0" smtClean="0">
                <a:solidFill>
                  <a:srgbClr val="990033"/>
                </a:solidFill>
              </a:rPr>
              <a:t>14001)</a:t>
            </a:r>
            <a:r>
              <a:rPr lang="en-AU" sz="2000" dirty="0">
                <a:solidFill>
                  <a:srgbClr val="990033"/>
                </a:solidFill>
              </a:rPr>
              <a:t/>
            </a:r>
            <a:br>
              <a:rPr lang="en-AU" sz="2000" dirty="0">
                <a:solidFill>
                  <a:srgbClr val="990033"/>
                </a:solidFill>
              </a:rPr>
            </a:br>
            <a:r>
              <a:rPr lang="en-AU" sz="2400" dirty="0">
                <a:solidFill>
                  <a:srgbClr val="990033"/>
                </a:solidFill>
              </a:rPr>
              <a:t>      d.   5S/KIK/</a:t>
            </a:r>
            <a:r>
              <a:rPr lang="en-AU" sz="2400" dirty="0" err="1">
                <a:solidFill>
                  <a:srgbClr val="990033"/>
                </a:solidFill>
              </a:rPr>
              <a:t>Anugerah</a:t>
            </a:r>
            <a:r>
              <a:rPr lang="en-AU" sz="2400" dirty="0">
                <a:solidFill>
                  <a:srgbClr val="990033"/>
                </a:solidFill>
              </a:rPr>
              <a:t/>
            </a:r>
            <a:br>
              <a:rPr lang="en-AU" sz="2400" dirty="0">
                <a:solidFill>
                  <a:srgbClr val="990033"/>
                </a:solidFill>
              </a:rPr>
            </a:br>
            <a:r>
              <a:rPr lang="en-AU" sz="2400" dirty="0">
                <a:solidFill>
                  <a:srgbClr val="990033"/>
                </a:solidFill>
              </a:rPr>
              <a:t/>
            </a:r>
            <a:br>
              <a:rPr lang="en-AU" sz="2400" dirty="0">
                <a:solidFill>
                  <a:srgbClr val="990033"/>
                </a:solidFill>
              </a:rPr>
            </a:br>
            <a:r>
              <a:rPr lang="en-AU" sz="2400" dirty="0">
                <a:solidFill>
                  <a:srgbClr val="990033"/>
                </a:solidFill>
              </a:rPr>
              <a:t>2.   </a:t>
            </a:r>
            <a:r>
              <a:rPr lang="en-AU" sz="2400" dirty="0" err="1">
                <a:solidFill>
                  <a:srgbClr val="990033"/>
                </a:solidFill>
              </a:rPr>
              <a:t>Persijilan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Akreditasi</a:t>
            </a:r>
            <a:r>
              <a:rPr lang="en-AU" sz="2400" dirty="0">
                <a:solidFill>
                  <a:srgbClr val="990033"/>
                </a:solidFill>
              </a:rPr>
              <a:t/>
            </a:r>
            <a:br>
              <a:rPr lang="en-AU" sz="2400" dirty="0">
                <a:solidFill>
                  <a:srgbClr val="990033"/>
                </a:solidFill>
              </a:rPr>
            </a:br>
            <a:r>
              <a:rPr lang="en-AU" sz="2400" dirty="0">
                <a:solidFill>
                  <a:srgbClr val="990033"/>
                </a:solidFill>
              </a:rPr>
              <a:t>      a.   </a:t>
            </a:r>
            <a:r>
              <a:rPr lang="en-AU" sz="2400" dirty="0" err="1">
                <a:solidFill>
                  <a:srgbClr val="990033"/>
                </a:solidFill>
              </a:rPr>
              <a:t>Akreditasi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swa</a:t>
            </a:r>
            <a:r>
              <a:rPr lang="en-AU" sz="2400" dirty="0">
                <a:solidFill>
                  <a:srgbClr val="990033"/>
                </a:solidFill>
              </a:rPr>
              <a:t> (</a:t>
            </a:r>
            <a:r>
              <a:rPr lang="en-AU" sz="2400" dirty="0" err="1">
                <a:solidFill>
                  <a:srgbClr val="990033"/>
                </a:solidFill>
              </a:rPr>
              <a:t>dalaman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luaran</a:t>
            </a:r>
            <a:r>
              <a:rPr lang="en-AU" sz="2400" dirty="0">
                <a:solidFill>
                  <a:srgbClr val="990033"/>
                </a:solidFill>
              </a:rPr>
              <a:t>)</a:t>
            </a:r>
            <a:br>
              <a:rPr lang="en-AU" sz="2400" dirty="0">
                <a:solidFill>
                  <a:srgbClr val="990033"/>
                </a:solidFill>
              </a:rPr>
            </a:br>
            <a:r>
              <a:rPr lang="en-AU" sz="2400" dirty="0">
                <a:solidFill>
                  <a:srgbClr val="990033"/>
                </a:solidFill>
              </a:rPr>
              <a:t>      b.   </a:t>
            </a:r>
            <a:r>
              <a:rPr lang="en-AU" sz="2400" dirty="0" err="1">
                <a:solidFill>
                  <a:srgbClr val="990033"/>
                </a:solidFill>
              </a:rPr>
              <a:t>Akreditasi</a:t>
            </a:r>
            <a:r>
              <a:rPr lang="en-AU" sz="2400" dirty="0">
                <a:solidFill>
                  <a:srgbClr val="990033"/>
                </a:solidFill>
              </a:rPr>
              <a:t> </a:t>
            </a:r>
            <a:r>
              <a:rPr lang="en-AU" sz="2400" dirty="0" err="1">
                <a:solidFill>
                  <a:srgbClr val="990033"/>
                </a:solidFill>
              </a:rPr>
              <a:t>makmal</a:t>
            </a:r>
            <a:r>
              <a:rPr lang="en-AU" sz="2400" dirty="0">
                <a:solidFill>
                  <a:srgbClr val="990033"/>
                </a:solidFill>
              </a:rPr>
              <a:t/>
            </a:r>
            <a:br>
              <a:rPr lang="en-AU" sz="2400" dirty="0">
                <a:solidFill>
                  <a:srgbClr val="990033"/>
                </a:solidFill>
              </a:rPr>
            </a:br>
            <a:endParaRPr lang="en-AU" sz="2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78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en-AU" sz="2800" b="1" dirty="0" err="1" smtClean="0">
                <a:solidFill>
                  <a:schemeClr val="bg1"/>
                </a:solidFill>
                <a:latin typeface="tahoma"/>
              </a:rPr>
              <a:t>Fungsi</a:t>
            </a:r>
            <a:r>
              <a:rPr lang="en-AU" sz="2800" b="1" dirty="0" smtClean="0">
                <a:solidFill>
                  <a:schemeClr val="bg1"/>
                </a:solidFill>
                <a:latin typeface="tahoma"/>
              </a:rPr>
              <a:t> </a:t>
            </a:r>
            <a:r>
              <a:rPr lang="en-AU" sz="2800" b="1" dirty="0" err="1" smtClean="0">
                <a:solidFill>
                  <a:schemeClr val="bg1"/>
                </a:solidFill>
                <a:latin typeface="tahoma"/>
              </a:rPr>
              <a:t>Pusat</a:t>
            </a:r>
            <a:r>
              <a:rPr lang="en-AU" sz="2800" b="1" dirty="0" smtClean="0">
                <a:solidFill>
                  <a:schemeClr val="bg1"/>
                </a:solidFill>
                <a:latin typeface="tahoma"/>
              </a:rPr>
              <a:t> </a:t>
            </a:r>
            <a:r>
              <a:rPr lang="en-AU" sz="2800" b="1" dirty="0" err="1">
                <a:solidFill>
                  <a:schemeClr val="bg1"/>
                </a:solidFill>
                <a:latin typeface="tahoma"/>
              </a:rPr>
              <a:t>Jaminan</a:t>
            </a:r>
            <a:r>
              <a:rPr lang="en-AU" sz="2800" b="1" dirty="0">
                <a:solidFill>
                  <a:schemeClr val="bg1"/>
                </a:solidFill>
                <a:latin typeface="tahoma"/>
              </a:rPr>
              <a:t> </a:t>
            </a:r>
            <a:r>
              <a:rPr lang="en-AU" sz="2800" b="1" dirty="0" err="1">
                <a:solidFill>
                  <a:schemeClr val="bg1"/>
                </a:solidFill>
                <a:latin typeface="tahoma"/>
              </a:rPr>
              <a:t>Kualiti</a:t>
            </a:r>
            <a:r>
              <a:rPr lang="en-AU" sz="2800" b="1" dirty="0">
                <a:solidFill>
                  <a:schemeClr val="bg1"/>
                </a:solidFill>
                <a:latin typeface="tahoma"/>
              </a:rPr>
              <a:t> (CQA</a:t>
            </a:r>
            <a:r>
              <a:rPr lang="en-AU" sz="2800" b="1" dirty="0" smtClean="0">
                <a:solidFill>
                  <a:schemeClr val="bg1"/>
                </a:solidFill>
                <a:latin typeface="tahoma"/>
              </a:rPr>
              <a:t>)</a:t>
            </a:r>
            <a:endParaRPr lang="en-AU" sz="2800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7244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AU" sz="2400" dirty="0" err="1" smtClean="0">
                <a:solidFill>
                  <a:srgbClr val="990033"/>
                </a:solidFill>
              </a:rPr>
              <a:t>Merancang</a:t>
            </a:r>
            <a:r>
              <a:rPr lang="en-AU" sz="2400" dirty="0">
                <a:solidFill>
                  <a:srgbClr val="990033"/>
                </a:solidFill>
              </a:rPr>
              <a:t>, </a:t>
            </a:r>
            <a:r>
              <a:rPr lang="en-AU" sz="2400" dirty="0" err="1">
                <a:solidFill>
                  <a:srgbClr val="990033"/>
                </a:solidFill>
              </a:rPr>
              <a:t>melaksana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memantau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pelaksanaan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serta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keberkesanan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pelaksanaan</a:t>
            </a:r>
            <a:r>
              <a:rPr lang="en-AU" sz="2400" dirty="0">
                <a:solidFill>
                  <a:srgbClr val="990033"/>
                </a:solidFill>
              </a:rPr>
              <a:t> </a:t>
            </a:r>
            <a:r>
              <a:rPr lang="en-AU" sz="2400" i="1" dirty="0">
                <a:solidFill>
                  <a:srgbClr val="990033"/>
                </a:solidFill>
              </a:rPr>
              <a:t>International Organization for Standardization</a:t>
            </a:r>
            <a:r>
              <a:rPr lang="en-AU" sz="2400" dirty="0">
                <a:solidFill>
                  <a:srgbClr val="990033"/>
                </a:solidFill>
              </a:rPr>
              <a:t> (ISO) </a:t>
            </a:r>
            <a:r>
              <a:rPr lang="en-AU" sz="2400" dirty="0" err="1">
                <a:solidFill>
                  <a:srgbClr val="990033"/>
                </a:solidFill>
              </a:rPr>
              <a:t>iaitu</a:t>
            </a:r>
            <a:r>
              <a:rPr lang="en-AU" sz="2400" dirty="0">
                <a:solidFill>
                  <a:srgbClr val="990033"/>
                </a:solidFill>
              </a:rPr>
              <a:t> QMS MS ISO 9001, ISMS ISO/IEC 27001 </a:t>
            </a:r>
            <a:r>
              <a:rPr lang="en-AU" sz="2400" dirty="0" err="1">
                <a:solidFill>
                  <a:srgbClr val="990033"/>
                </a:solidFill>
              </a:rPr>
              <a:t>dan</a:t>
            </a:r>
            <a:r>
              <a:rPr lang="en-AU" sz="2400" dirty="0">
                <a:solidFill>
                  <a:srgbClr val="990033"/>
                </a:solidFill>
              </a:rPr>
              <a:t> EMS ISO 14001</a:t>
            </a:r>
            <a:r>
              <a:rPr lang="en-AU" sz="2400" dirty="0" smtClean="0">
                <a:solidFill>
                  <a:srgbClr val="990033"/>
                </a:solidFill>
              </a:rPr>
              <a:t>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AU" sz="2400" dirty="0" err="1" smtClean="0">
                <a:solidFill>
                  <a:srgbClr val="990033"/>
                </a:solidFill>
              </a:rPr>
              <a:t>Merancang</a:t>
            </a:r>
            <a:r>
              <a:rPr lang="en-AU" sz="2400" dirty="0">
                <a:solidFill>
                  <a:srgbClr val="990033"/>
                </a:solidFill>
              </a:rPr>
              <a:t>, </a:t>
            </a:r>
            <a:r>
              <a:rPr lang="en-AU" sz="2400" dirty="0" err="1">
                <a:solidFill>
                  <a:srgbClr val="990033"/>
                </a:solidFill>
              </a:rPr>
              <a:t>melaksana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memantau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pelaksanaan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serta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keberkesanan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pelaksanaan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Swaakareditasi</a:t>
            </a:r>
            <a:r>
              <a:rPr lang="en-AU" sz="2400" dirty="0">
                <a:solidFill>
                  <a:srgbClr val="990033"/>
                </a:solidFill>
              </a:rPr>
              <a:t> (Self-Accreditation</a:t>
            </a:r>
            <a:r>
              <a:rPr lang="en-AU" sz="2400" dirty="0" smtClean="0">
                <a:solidFill>
                  <a:srgbClr val="990033"/>
                </a:solidFill>
              </a:rPr>
              <a:t>).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AU" sz="2400" dirty="0" err="1" smtClean="0">
                <a:solidFill>
                  <a:srgbClr val="990033"/>
                </a:solidFill>
              </a:rPr>
              <a:t>Merancang</a:t>
            </a:r>
            <a:r>
              <a:rPr lang="en-AU" sz="2400" dirty="0">
                <a:solidFill>
                  <a:srgbClr val="990033"/>
                </a:solidFill>
              </a:rPr>
              <a:t>, </a:t>
            </a:r>
            <a:r>
              <a:rPr lang="en-AU" sz="2400" dirty="0" err="1">
                <a:solidFill>
                  <a:srgbClr val="990033"/>
                </a:solidFill>
              </a:rPr>
              <a:t>menyelaras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memantau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pelaksanaan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serta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keberkesanan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pelaksanaan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akreditasi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makmal</a:t>
            </a:r>
            <a:r>
              <a:rPr lang="en-AU" sz="2400" dirty="0" smtClean="0">
                <a:solidFill>
                  <a:srgbClr val="990033"/>
                </a:solidFill>
              </a:rPr>
              <a:t>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AU" sz="2400" dirty="0" err="1" smtClean="0">
                <a:solidFill>
                  <a:srgbClr val="990033"/>
                </a:solidFill>
              </a:rPr>
              <a:t>Berperanan</a:t>
            </a:r>
            <a:r>
              <a:rPr lang="en-AU" sz="2400" dirty="0" smtClean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sebagai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penghubung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dengan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pihak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luar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dalam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mengendalikan</a:t>
            </a:r>
            <a:r>
              <a:rPr lang="en-AU" sz="2400" dirty="0">
                <a:solidFill>
                  <a:srgbClr val="990033"/>
                </a:solidFill>
              </a:rPr>
              <a:t> agenda </a:t>
            </a:r>
            <a:r>
              <a:rPr lang="en-AU" sz="2400" dirty="0" err="1">
                <a:solidFill>
                  <a:srgbClr val="990033"/>
                </a:solidFill>
              </a:rPr>
              <a:t>jaminan</a:t>
            </a:r>
            <a:r>
              <a:rPr lang="en-AU" sz="2400" dirty="0">
                <a:solidFill>
                  <a:srgbClr val="990033"/>
                </a:solidFill>
              </a:rPr>
              <a:t> </a:t>
            </a:r>
            <a:r>
              <a:rPr lang="en-AU" sz="2400" dirty="0" err="1">
                <a:solidFill>
                  <a:srgbClr val="990033"/>
                </a:solidFill>
              </a:rPr>
              <a:t>kualiti</a:t>
            </a:r>
            <a:endParaRPr lang="en-AU" sz="2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9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00200" y="601313"/>
            <a:ext cx="6324600" cy="941796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TARIKH AUDIT DALAMAN </a:t>
            </a:r>
          </a:p>
          <a:p>
            <a:pPr lvl="0" algn="ctr">
              <a:lnSpc>
                <a:spcPct val="115000"/>
              </a:lnSpc>
            </a:pPr>
            <a:r>
              <a:rPr lang="en-A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PENGURUSAN KUALITI </a:t>
            </a:r>
            <a:r>
              <a:rPr lang="en-A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(QMS) ISO 9001 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9944" y="2057400"/>
            <a:ext cx="59436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dirty="0"/>
              <a:t/>
            </a:r>
            <a:br>
              <a:rPr lang="en-AU" dirty="0"/>
            </a:br>
            <a:r>
              <a:rPr lang="en-AU" dirty="0" err="1"/>
              <a:t>Tarikh</a:t>
            </a:r>
            <a:r>
              <a:rPr lang="en-AU" dirty="0"/>
              <a:t> </a:t>
            </a:r>
            <a:r>
              <a:rPr lang="en-AU" dirty="0" err="1"/>
              <a:t>asal</a:t>
            </a:r>
            <a:r>
              <a:rPr lang="en-AU" dirty="0"/>
              <a:t>: 21-24 &amp; 28-31 Mac 2016 (8 </a:t>
            </a:r>
            <a:r>
              <a:rPr lang="en-AU" dirty="0" err="1"/>
              <a:t>hari</a:t>
            </a:r>
            <a:r>
              <a:rPr lang="en-AU" dirty="0" smtClean="0"/>
              <a:t>)</a:t>
            </a:r>
          </a:p>
          <a:p>
            <a:pPr algn="ctr"/>
            <a:r>
              <a:rPr lang="en-AU" dirty="0"/>
              <a:t> </a:t>
            </a:r>
            <a:br>
              <a:rPr lang="en-AU" dirty="0"/>
            </a:br>
            <a:r>
              <a:rPr lang="en-AU" sz="3200" b="1" dirty="0" err="1">
                <a:solidFill>
                  <a:srgbClr val="990033"/>
                </a:solidFill>
              </a:rPr>
              <a:t>Tarikh</a:t>
            </a:r>
            <a:r>
              <a:rPr lang="en-AU" sz="3200" b="1" dirty="0">
                <a:solidFill>
                  <a:srgbClr val="990033"/>
                </a:solidFill>
              </a:rPr>
              <a:t> Baharu: </a:t>
            </a:r>
            <a:endParaRPr lang="en-AU" sz="3200" b="1" dirty="0" smtClean="0">
              <a:solidFill>
                <a:srgbClr val="990033"/>
              </a:solidFill>
            </a:endParaRPr>
          </a:p>
          <a:p>
            <a:pPr algn="ctr"/>
            <a:r>
              <a:rPr lang="en-AU" sz="3200" b="1" dirty="0" smtClean="0">
                <a:solidFill>
                  <a:srgbClr val="990033"/>
                </a:solidFill>
              </a:rPr>
              <a:t>4-6</a:t>
            </a:r>
            <a:r>
              <a:rPr lang="en-AU" sz="3200" b="1" dirty="0">
                <a:solidFill>
                  <a:srgbClr val="990033"/>
                </a:solidFill>
              </a:rPr>
              <a:t>, 11-13  </a:t>
            </a:r>
            <a:r>
              <a:rPr lang="en-AU" sz="3200" b="1" dirty="0" smtClean="0">
                <a:solidFill>
                  <a:srgbClr val="990033"/>
                </a:solidFill>
              </a:rPr>
              <a:t>&amp; </a:t>
            </a:r>
            <a:r>
              <a:rPr lang="en-AU" sz="3200" b="1" dirty="0">
                <a:solidFill>
                  <a:srgbClr val="990033"/>
                </a:solidFill>
              </a:rPr>
              <a:t>18-19 April 2016 </a:t>
            </a:r>
            <a:r>
              <a:rPr lang="en-AU" sz="3200" b="1" dirty="0" smtClean="0">
                <a:solidFill>
                  <a:srgbClr val="990033"/>
                </a:solidFill>
              </a:rPr>
              <a:t>(</a:t>
            </a:r>
            <a:r>
              <a:rPr lang="en-AU" sz="3200" b="1" dirty="0">
                <a:solidFill>
                  <a:srgbClr val="990033"/>
                </a:solidFill>
              </a:rPr>
              <a:t>8 </a:t>
            </a:r>
            <a:r>
              <a:rPr lang="en-AU" sz="3200" b="1" dirty="0" err="1">
                <a:solidFill>
                  <a:srgbClr val="990033"/>
                </a:solidFill>
              </a:rPr>
              <a:t>hari</a:t>
            </a:r>
            <a:r>
              <a:rPr lang="en-AU" sz="3200" b="1" dirty="0" smtClean="0">
                <a:solidFill>
                  <a:srgbClr val="990033"/>
                </a:solidFill>
              </a:rPr>
              <a:t>)</a:t>
            </a:r>
          </a:p>
          <a:p>
            <a:pPr algn="ctr"/>
            <a:endParaRPr lang="en-MY" sz="3600" b="1" dirty="0">
              <a:solidFill>
                <a:srgbClr val="990033"/>
              </a:solidFill>
            </a:endParaRPr>
          </a:p>
          <a:p>
            <a:pPr algn="ctr"/>
            <a:r>
              <a:rPr lang="en-MY" sz="3600" b="1" dirty="0" smtClean="0">
                <a:solidFill>
                  <a:srgbClr val="990033"/>
                </a:solidFill>
              </a:rPr>
              <a:t>*4-5 April (PSAS)*</a:t>
            </a:r>
            <a:endParaRPr lang="en-AU" sz="36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76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0"/>
          <p:cNvSpPr txBox="1"/>
          <p:nvPr/>
        </p:nvSpPr>
        <p:spPr>
          <a:xfrm>
            <a:off x="282649" y="836328"/>
            <a:ext cx="43434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KETUA PUSTAKAWAN</a:t>
            </a:r>
            <a:endParaRPr lang="en-AU" sz="1400" b="1">
              <a:solidFill>
                <a:schemeClr val="bg1"/>
              </a:solidFill>
              <a:effectLst/>
              <a:ea typeface="Cambria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 </a:t>
            </a:r>
            <a:endParaRPr lang="en-AU" sz="1400" b="1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6" name="Text Box 21"/>
          <p:cNvSpPr txBox="1"/>
          <p:nvPr/>
        </p:nvSpPr>
        <p:spPr>
          <a:xfrm>
            <a:off x="318091" y="1738502"/>
            <a:ext cx="4343400" cy="11925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TIMBALAN WAKIL PENGURUSAN (PENERAJU PROSES/TWP(PP</a:t>
            </a:r>
            <a:r>
              <a:rPr lang="en-US" sz="1400" b="1" dirty="0" smtClean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))</a:t>
            </a:r>
          </a:p>
          <a:p>
            <a:pPr algn="ctr">
              <a:lnSpc>
                <a:spcPct val="115000"/>
              </a:lnSpc>
            </a:pPr>
            <a:r>
              <a:rPr lang="en-US" sz="1400" b="1" dirty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MUZAFFAR SHAH </a:t>
            </a:r>
            <a:r>
              <a:rPr lang="en-US" sz="1400" b="1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KASSIM</a:t>
            </a:r>
            <a:endParaRPr lang="en-AU" sz="1400" b="1" dirty="0">
              <a:solidFill>
                <a:schemeClr val="bg1"/>
              </a:solidFill>
              <a:ea typeface="Cambria"/>
              <a:cs typeface="Times New Roman"/>
            </a:endParaRPr>
          </a:p>
        </p:txBody>
      </p:sp>
      <p:sp>
        <p:nvSpPr>
          <p:cNvPr id="7" name="Text Box 61"/>
          <p:cNvSpPr txBox="1"/>
          <p:nvPr/>
        </p:nvSpPr>
        <p:spPr>
          <a:xfrm>
            <a:off x="1676400" y="76200"/>
            <a:ext cx="6324600" cy="430530"/>
          </a:xfrm>
          <a:prstGeom prst="rect">
            <a:avLst/>
          </a:prstGeom>
          <a:solidFill>
            <a:srgbClr val="C00000"/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JAWATANKUASA ISO PSAS</a:t>
            </a:r>
            <a:endParaRPr lang="en-AU" sz="4400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8" name="Text Box 22"/>
          <p:cNvSpPr txBox="1"/>
          <p:nvPr/>
        </p:nvSpPr>
        <p:spPr>
          <a:xfrm>
            <a:off x="318091" y="3048000"/>
            <a:ext cx="4343400" cy="82942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TIMBALAN WAKIL PENGURUSAN (PSAS/TWP(PSAS))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SITI RAZIMAH MOHD NOOR 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9" name="Text Box 23"/>
          <p:cNvSpPr txBox="1"/>
          <p:nvPr/>
        </p:nvSpPr>
        <p:spPr>
          <a:xfrm>
            <a:off x="312775" y="3988752"/>
            <a:ext cx="4343400" cy="87744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TIMBALAN PEGAWAI KAWALAN DOKUMEN (TPKD</a:t>
            </a:r>
            <a:r>
              <a:rPr lang="en-US" sz="1400" b="1" dirty="0" smtClean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MORNI YATI IBRAHIM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10" name="Text Box 25"/>
          <p:cNvSpPr txBox="1"/>
          <p:nvPr/>
        </p:nvSpPr>
        <p:spPr>
          <a:xfrm>
            <a:off x="318091" y="5073683"/>
            <a:ext cx="4343400" cy="7322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TIMBALAN PENYELARAS AUDIT (TPAD)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AZIZAH ZAINAL ABIDIN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11" name="Text Box 26"/>
          <p:cNvSpPr txBox="1"/>
          <p:nvPr/>
        </p:nvSpPr>
        <p:spPr>
          <a:xfrm>
            <a:off x="318091" y="5867400"/>
            <a:ext cx="4343400" cy="8115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TIMBALAN PENYELARAS KEPUASAN PELANGGAN (TPKP)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SAMSIDA SAMSUDIN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12" name="Text Box 27"/>
          <p:cNvSpPr txBox="1"/>
          <p:nvPr/>
        </p:nvSpPr>
        <p:spPr>
          <a:xfrm>
            <a:off x="4801486" y="861059"/>
            <a:ext cx="4267200" cy="87744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TIMBALAN PENYELARAS LATIHAN STAF (TPLS)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SITI RAZIMAH MOHD NOOR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13" name="Text Box 28"/>
          <p:cNvSpPr txBox="1"/>
          <p:nvPr/>
        </p:nvSpPr>
        <p:spPr>
          <a:xfrm>
            <a:off x="4801486" y="1815465"/>
            <a:ext cx="4267200" cy="58997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TIMBALAN PENYELARAS ICT (TPICT)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SHAIFOL YAZAM MAT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14" name="Text Box 29"/>
          <p:cNvSpPr txBox="1"/>
          <p:nvPr/>
        </p:nvSpPr>
        <p:spPr>
          <a:xfrm>
            <a:off x="4822752" y="2512959"/>
            <a:ext cx="4267200" cy="73914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TIMBALAN PENYELARAS KEWANGAN (TPKEW)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  <a:p>
            <a:pPr marL="457200" indent="-457200"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AZLAN IBRAHIM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15" name="Text Box 30"/>
          <p:cNvSpPr txBox="1"/>
          <p:nvPr/>
        </p:nvSpPr>
        <p:spPr>
          <a:xfrm>
            <a:off x="4828067" y="3278451"/>
            <a:ext cx="4267200" cy="75180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TIMBALAN PENYELARAS KEMUDAHAN DAN INFRASTRUKTUR (TPKI)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  <a:p>
            <a:pPr marL="457200" indent="-457200"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AZLAN IBRAHIM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16" name="Text Box 31"/>
          <p:cNvSpPr txBox="1"/>
          <p:nvPr/>
        </p:nvSpPr>
        <p:spPr>
          <a:xfrm>
            <a:off x="4822752" y="4107569"/>
            <a:ext cx="4267200" cy="87744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TIMBALAN PENYELARAS KESELAMATAN KESIHATAN PEKERJAAN (TPKKP)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  <a:p>
            <a:pPr marL="457200" indent="-457200"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 smtClean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KETUA PUSTAKAWAN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17" name="Text Box 32"/>
          <p:cNvSpPr txBox="1"/>
          <p:nvPr/>
        </p:nvSpPr>
        <p:spPr>
          <a:xfrm>
            <a:off x="4801486" y="5103809"/>
            <a:ext cx="42672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TIMBALAN PENYELARAS SUMBER MANUSIA (TPSM</a:t>
            </a:r>
            <a:r>
              <a:rPr lang="en-US" sz="1400" b="1" dirty="0" smtClean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)</a:t>
            </a:r>
          </a:p>
          <a:p>
            <a:pPr algn="ctr">
              <a:lnSpc>
                <a:spcPct val="115000"/>
              </a:lnSpc>
            </a:pPr>
            <a:r>
              <a:rPr lang="en-US" sz="1400" b="1" dirty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MUZAFFAR SHAH </a:t>
            </a:r>
            <a:r>
              <a:rPr lang="en-US" sz="1400" b="1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KASSIM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18" name="Text Box 33"/>
          <p:cNvSpPr txBox="1"/>
          <p:nvPr/>
        </p:nvSpPr>
        <p:spPr>
          <a:xfrm>
            <a:off x="4838700" y="5935176"/>
            <a:ext cx="4267200" cy="7537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URUSETIA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  <a:p>
            <a:pPr marL="457200" indent="-457200"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/>
                <a:ea typeface="Cambria"/>
                <a:cs typeface="Times New Roman"/>
              </a:rPr>
              <a:t>WAN MUSTAQIMAH MOHD MAZUKY</a:t>
            </a:r>
            <a:endParaRPr lang="en-AU" sz="1400" b="1" dirty="0">
              <a:solidFill>
                <a:schemeClr val="bg1"/>
              </a:solidFill>
              <a:effectLst/>
              <a:ea typeface="Cambri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576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2197395"/>
            <a:ext cx="6324600" cy="3108543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ms-MY" sz="2800" b="1" dirty="0" smtClean="0">
                <a:solidFill>
                  <a:schemeClr val="bg1"/>
                </a:solidFill>
              </a:rPr>
              <a:t>PRESTASI </a:t>
            </a:r>
            <a:r>
              <a:rPr lang="ms-MY" sz="2800" b="1" dirty="0">
                <a:solidFill>
                  <a:schemeClr val="bg1"/>
                </a:solidFill>
              </a:rPr>
              <a:t>PENCAPAIAN </a:t>
            </a:r>
            <a:r>
              <a:rPr lang="ms-MY" sz="2800" b="1" dirty="0" smtClean="0">
                <a:solidFill>
                  <a:schemeClr val="bg1"/>
                </a:solidFill>
              </a:rPr>
              <a:t>2015</a:t>
            </a:r>
          </a:p>
          <a:p>
            <a:pPr algn="ctr"/>
            <a:endParaRPr lang="ms-MY" sz="2800" b="1" dirty="0" smtClean="0">
              <a:solidFill>
                <a:schemeClr val="bg1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ms-MY" sz="2800" b="1" dirty="0" smtClean="0">
                <a:solidFill>
                  <a:schemeClr val="bg1"/>
                </a:solidFill>
              </a:rPr>
              <a:t>PETUNJUK </a:t>
            </a:r>
            <a:r>
              <a:rPr lang="ms-MY" sz="2800" b="1" dirty="0">
                <a:solidFill>
                  <a:schemeClr val="bg1"/>
                </a:solidFill>
              </a:rPr>
              <a:t>PRESTASI UTAMA (KPI</a:t>
            </a:r>
            <a:r>
              <a:rPr lang="ms-MY" sz="2800" b="1" dirty="0" smtClean="0">
                <a:solidFill>
                  <a:schemeClr val="bg1"/>
                </a:solidFill>
              </a:rPr>
              <a:t>)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ms-MY" sz="2800" b="1" dirty="0" smtClean="0">
                <a:solidFill>
                  <a:schemeClr val="bg1"/>
                </a:solidFill>
              </a:rPr>
              <a:t>PELAN </a:t>
            </a:r>
            <a:r>
              <a:rPr lang="ms-MY" sz="2800" b="1" dirty="0">
                <a:solidFill>
                  <a:schemeClr val="bg1"/>
                </a:solidFill>
              </a:rPr>
              <a:t>TINDAKAN PERINGKAT FUNGSIAN </a:t>
            </a:r>
            <a:endParaRPr lang="ms-MY" sz="2800" b="1" dirty="0" smtClean="0">
              <a:solidFill>
                <a:schemeClr val="bg1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ms-MY" sz="2800" b="1" dirty="0" smtClean="0">
                <a:solidFill>
                  <a:schemeClr val="bg1"/>
                </a:solidFill>
              </a:rPr>
              <a:t>PIAGAM PELANGGAN</a:t>
            </a:r>
          </a:p>
          <a:p>
            <a:pPr algn="ctr"/>
            <a:endParaRPr lang="en-A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</TotalTime>
  <Words>915</Words>
  <Application>Microsoft Office PowerPoint</Application>
  <PresentationFormat>On-screen Show (4:3)</PresentationFormat>
  <Paragraphs>271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Tanggung jawab Pusat Jaminan Kualiti (CQA)</vt:lpstr>
      <vt:lpstr>Fungsi Pusat Jaminan Kualiti (CQA)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upm-1</cp:lastModifiedBy>
  <cp:revision>263</cp:revision>
  <cp:lastPrinted>2015-08-14T06:49:36Z</cp:lastPrinted>
  <dcterms:created xsi:type="dcterms:W3CDTF">2015-08-08T02:05:25Z</dcterms:created>
  <dcterms:modified xsi:type="dcterms:W3CDTF">2016-04-01T03:23:13Z</dcterms:modified>
</cp:coreProperties>
</file>