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docProps/custom.xml" ContentType="application/vnd.openxmlformats-officedocument.custom-properties+xml"/>
  <Override PartName="/ppt/charts/chart7.xml" ContentType="application/vnd.openxmlformats-officedocument.drawingml.chart+xml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charts/chart8.xml" ContentType="application/vnd.openxmlformats-officedocument.drawingml.chart+xml"/>
  <Override PartName="/ppt/charts/chart12.xml" ContentType="application/vnd.openxmlformats-officedocument.drawingml.chart+xml"/>
  <Override PartName="/ppt/slideLayouts/slideLayout10.xml" ContentType="application/vnd.openxmlformats-officedocument.presentationml.slideLayout+xml"/>
  <Default Extension="gif" ContentType="image/gif"/>
  <Override PartName="/ppt/charts/chart6.xml" ContentType="application/vnd.openxmlformats-officedocument.drawingml.chart+xml"/>
  <Override PartName="/ppt/charts/chart10.xml" ContentType="application/vnd.openxmlformats-officedocument.drawingml.chart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notesMasterIdLst>
    <p:notesMasterId r:id="rId60"/>
  </p:notesMasterIdLst>
  <p:sldIdLst>
    <p:sldId id="321" r:id="rId3"/>
    <p:sldId id="262" r:id="rId4"/>
    <p:sldId id="316" r:id="rId5"/>
    <p:sldId id="271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91" r:id="rId23"/>
    <p:sldId id="292" r:id="rId24"/>
    <p:sldId id="293" r:id="rId25"/>
    <p:sldId id="320" r:id="rId26"/>
    <p:sldId id="317" r:id="rId27"/>
    <p:sldId id="318" r:id="rId28"/>
    <p:sldId id="319" r:id="rId29"/>
    <p:sldId id="312" r:id="rId30"/>
    <p:sldId id="313" r:id="rId31"/>
    <p:sldId id="314" r:id="rId32"/>
    <p:sldId id="322" r:id="rId33"/>
    <p:sldId id="323" r:id="rId34"/>
    <p:sldId id="324" r:id="rId35"/>
    <p:sldId id="325" r:id="rId36"/>
    <p:sldId id="326" r:id="rId37"/>
    <p:sldId id="327" r:id="rId38"/>
    <p:sldId id="328" r:id="rId39"/>
    <p:sldId id="329" r:id="rId40"/>
    <p:sldId id="330" r:id="rId41"/>
    <p:sldId id="331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5" r:id="rId59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A50021"/>
    <a:srgbClr val="99FF66"/>
    <a:srgbClr val="008000"/>
    <a:srgbClr val="0099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3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46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Perutusan%20KP%202012\Peruntukan%20Bahan%202011%20-%202012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D:\Fail%20ppt\Perutusan%20Ketua%20Pustakawan%202012\Peruntukan%20Bahan%202011%20-%202012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Perutusan%20KP%202012\Peruntukan%20Bahan%202011%20-%202012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Perutusan%20KP%202012\Peruntukan%20Bahan%202011%20-%202012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F:\Fail%20PPT\Perutusan%20KP%202012\Peruntukan%20Bahan%202011%20-%202012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Perutusan%20KP%202012\Peruntukan%20Bahan%202011%20-%202012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D:\Perutusan%20KP%202012\Peruntukan%20Bahan%202011%20-%202012.xlsx" TargetMode="Externa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file:///D:\Perutusan%20KP%202012\Peruntukan%20Bahan%202011%20-%202012.xlsx" TargetMode="External"/><Relationship Id="rId1" Type="http://schemas.openxmlformats.org/officeDocument/2006/relationships/image" Target="../media/image9.jpeg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D:\Perutusan%20KP%202012\Peruntukan%20Bahan%202011%20-%202012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D:\Perutusan%20KP%202012\Peruntukan%20Bahan%202011%20-%202012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D:\Perutusan%20KP%202012\Peruntukan%20Bahan%202011%20-%202012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F:\Fail%20PPT\Perutusan%20KP%202012\Peruntukan%20Bahan%202011%20-%202012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45"/>
  <c:chart>
    <c:autoTitleDeleted val="1"/>
    <c:view3D>
      <c:rAngAx val="1"/>
    </c:view3D>
    <c:plotArea>
      <c:layout>
        <c:manualLayout>
          <c:layoutTarget val="inner"/>
          <c:xMode val="edge"/>
          <c:yMode val="edge"/>
          <c:x val="0.28255620221385452"/>
          <c:y val="4.2321428571428593E-2"/>
          <c:w val="0.70657423256875684"/>
          <c:h val="0.78064562242220015"/>
        </c:manualLayout>
      </c:layout>
      <c:bar3DChart>
        <c:barDir val="col"/>
        <c:grouping val="clustered"/>
        <c:ser>
          <c:idx val="0"/>
          <c:order val="0"/>
          <c:tx>
            <c:strRef>
              <c:f>'P''jaan Bajet'!$B$5</c:f>
              <c:strCache>
                <c:ptCount val="1"/>
                <c:pt idx="0">
                  <c:v>Peruntukan Asal</c:v>
                </c:pt>
              </c:strCache>
            </c:strRef>
          </c:tx>
          <c:spPr>
            <a:solidFill>
              <a:srgbClr val="008000"/>
            </a:solidFill>
            <a:ln>
              <a:solidFill>
                <a:schemeClr val="tx1"/>
              </a:solidFill>
            </a:ln>
          </c:spPr>
          <c:cat>
            <c:numRef>
              <c:f>'P''jaan Bajet'!$C$4:$D$4</c:f>
              <c:numCache>
                <c:formatCode>General</c:formatCode>
                <c:ptCount val="2"/>
                <c:pt idx="0">
                  <c:v>2010</c:v>
                </c:pt>
                <c:pt idx="1">
                  <c:v>2011</c:v>
                </c:pt>
              </c:numCache>
            </c:numRef>
          </c:cat>
          <c:val>
            <c:numRef>
              <c:f>'P''jaan Bajet'!$C$5:$D$5</c:f>
              <c:numCache>
                <c:formatCode>_(* #,##0.00_);_(* \(#,##0.00\);_(* "-"??_);_(@_)</c:formatCode>
                <c:ptCount val="2"/>
                <c:pt idx="0">
                  <c:v>16150335.24</c:v>
                </c:pt>
                <c:pt idx="1">
                  <c:v>18523394</c:v>
                </c:pt>
              </c:numCache>
            </c:numRef>
          </c:val>
        </c:ser>
        <c:ser>
          <c:idx val="1"/>
          <c:order val="1"/>
          <c:tx>
            <c:strRef>
              <c:f>'P''jaan Bajet'!$B$6</c:f>
              <c:strCache>
                <c:ptCount val="1"/>
                <c:pt idx="0">
                  <c:v>Perbelanjaan Sebenar</c:v>
                </c:pt>
              </c:strCache>
            </c:strRef>
          </c:tx>
          <c:spPr>
            <a:solidFill>
              <a:srgbClr val="92D050"/>
            </a:solidFill>
          </c:spPr>
          <c:cat>
            <c:numRef>
              <c:f>'P''jaan Bajet'!$C$4:$D$4</c:f>
              <c:numCache>
                <c:formatCode>General</c:formatCode>
                <c:ptCount val="2"/>
                <c:pt idx="0">
                  <c:v>2010</c:v>
                </c:pt>
                <c:pt idx="1">
                  <c:v>2011</c:v>
                </c:pt>
              </c:numCache>
            </c:numRef>
          </c:cat>
          <c:val>
            <c:numRef>
              <c:f>'P''jaan Bajet'!$C$6:$D$6</c:f>
              <c:numCache>
                <c:formatCode>_(* #,##0.00_);_(* \(#,##0.00\);_(* "-"??_);_(@_)</c:formatCode>
                <c:ptCount val="2"/>
                <c:pt idx="0">
                  <c:v>16109085.380000001</c:v>
                </c:pt>
                <c:pt idx="1">
                  <c:v>18247403.530000001</c:v>
                </c:pt>
              </c:numCache>
            </c:numRef>
          </c:val>
        </c:ser>
        <c:shape val="box"/>
        <c:axId val="70338816"/>
        <c:axId val="70366720"/>
        <c:axId val="0"/>
      </c:bar3DChart>
      <c:catAx>
        <c:axId val="70338816"/>
        <c:scaling>
          <c:orientation val="minMax"/>
        </c:scaling>
        <c:axPos val="b"/>
        <c:numFmt formatCode="General" sourceLinked="1"/>
        <c:majorTickMark val="none"/>
        <c:tickLblPos val="nextTo"/>
        <c:crossAx val="70366720"/>
        <c:crosses val="autoZero"/>
        <c:auto val="1"/>
        <c:lblAlgn val="ctr"/>
        <c:lblOffset val="100"/>
      </c:catAx>
      <c:valAx>
        <c:axId val="70366720"/>
        <c:scaling>
          <c:orientation val="minMax"/>
        </c:scaling>
        <c:axPos val="l"/>
        <c:majorGridlines/>
        <c:numFmt formatCode="_(* #,##0.00_);_(* \(#,##0.00\);_(* &quot;-&quot;??_);_(@_)" sourceLinked="1"/>
        <c:maj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7033881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ln>
            <a:solidFill>
              <a:schemeClr val="bg1">
                <a:alpha val="58039"/>
              </a:schemeClr>
            </a:solidFill>
            <a:prstDash val="solid"/>
          </a:ln>
        </c:spPr>
        <c:txPr>
          <a:bodyPr/>
          <a:lstStyle/>
          <a:p>
            <a:pPr rtl="0">
              <a:defRPr sz="1400">
                <a:solidFill>
                  <a:schemeClr val="bg1"/>
                </a:solidFill>
              </a:defRPr>
            </a:pPr>
            <a:endParaRPr lang="en-US"/>
          </a:p>
        </c:txPr>
      </c:dTable>
      <c:spPr>
        <a:noFill/>
      </c:spPr>
    </c:plotArea>
    <c:plotVisOnly val="1"/>
  </c:chart>
  <c:spPr>
    <a:noFill/>
    <a:effectLst>
      <a:outerShdw blurRad="50800" dist="127000" dir="3000000" algn="tl" rotWithShape="0">
        <a:prstClr val="black">
          <a:alpha val="40000"/>
        </a:prstClr>
      </a:outerShdw>
    </a:effectLst>
  </c:spPr>
  <c:txPr>
    <a:bodyPr/>
    <a:lstStyle/>
    <a:p>
      <a:pPr>
        <a:defRPr sz="1400">
          <a:solidFill>
            <a:schemeClr val="bg1"/>
          </a:solidFill>
        </a:defRPr>
      </a:pPr>
      <a:endParaRPr lang="en-US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44"/>
  <c:chart>
    <c:autoTitleDeleted val="1"/>
    <c:view3D>
      <c:rAngAx val="1"/>
    </c:view3D>
    <c:plotArea>
      <c:layout>
        <c:manualLayout>
          <c:layoutTarget val="inner"/>
          <c:xMode val="edge"/>
          <c:yMode val="edge"/>
          <c:x val="8.9567429071366472E-2"/>
          <c:y val="4.096925384326959E-2"/>
          <c:w val="0.90062867141607494"/>
          <c:h val="0.63372569500241205"/>
        </c:manualLayout>
      </c:layout>
      <c:bar3DChart>
        <c:barDir val="col"/>
        <c:grouping val="clustered"/>
        <c:ser>
          <c:idx val="0"/>
          <c:order val="0"/>
          <c:tx>
            <c:strRef>
              <c:f>ProgPP!$B$9</c:f>
              <c:strCache>
                <c:ptCount val="1"/>
                <c:pt idx="0">
                  <c:v>2010</c:v>
                </c:pt>
              </c:strCache>
            </c:strRef>
          </c:tx>
          <c:spPr>
            <a:solidFill>
              <a:srgbClr val="A50021"/>
            </a:solidFill>
          </c:spPr>
          <c:cat>
            <c:multiLvlStrRef>
              <c:f>ProgPP!$C$5:$I$8</c:f>
              <c:multiLvlStrCache>
                <c:ptCount val="7"/>
                <c:lvl>
                  <c:pt idx="0">
                    <c:v>Bil. Sesi</c:v>
                  </c:pt>
                  <c:pt idx="1">
                    <c:v>Bil. Kehadiran</c:v>
                  </c:pt>
                  <c:pt idx="2">
                    <c:v>Bil. Pendaftaran Baru</c:v>
                  </c:pt>
                  <c:pt idx="3">
                    <c:v>Bil. Sesi</c:v>
                  </c:pt>
                  <c:pt idx="4">
                    <c:v>Bil. Kehadiran</c:v>
                  </c:pt>
                  <c:pt idx="5">
                    <c:v>Bil. Sesi</c:v>
                  </c:pt>
                  <c:pt idx="6">
                    <c:v>Bil. Kehadiran</c:v>
                  </c:pt>
                </c:lvl>
                <c:lvl>
                  <c:pt idx="0">
                    <c:v>SPP</c:v>
                  </c:pt>
                  <c:pt idx="3">
                    <c:v>Berjadual</c:v>
                  </c:pt>
                  <c:pt idx="5">
                    <c:v>Permohonan</c:v>
                  </c:pt>
                </c:lvl>
              </c:multiLvlStrCache>
            </c:multiLvlStrRef>
          </c:cat>
          <c:val>
            <c:numRef>
              <c:f>ProgPP!$C$9:$I$9</c:f>
              <c:numCache>
                <c:formatCode>General</c:formatCode>
                <c:ptCount val="7"/>
                <c:pt idx="0">
                  <c:v>75</c:v>
                </c:pt>
                <c:pt idx="1">
                  <c:v>3159</c:v>
                </c:pt>
                <c:pt idx="2">
                  <c:v>3723</c:v>
                </c:pt>
                <c:pt idx="3">
                  <c:v>168</c:v>
                </c:pt>
                <c:pt idx="4">
                  <c:v>4917</c:v>
                </c:pt>
                <c:pt idx="5">
                  <c:v>60</c:v>
                </c:pt>
                <c:pt idx="6">
                  <c:v>1426</c:v>
                </c:pt>
              </c:numCache>
            </c:numRef>
          </c:val>
        </c:ser>
        <c:ser>
          <c:idx val="1"/>
          <c:order val="1"/>
          <c:tx>
            <c:strRef>
              <c:f>ProgPP!$B$10</c:f>
              <c:strCache>
                <c:ptCount val="1"/>
                <c:pt idx="0">
                  <c:v>2011</c:v>
                </c:pt>
              </c:strCache>
            </c:strRef>
          </c:tx>
          <c:spPr>
            <a:solidFill>
              <a:schemeClr val="bg1"/>
            </a:solidFill>
          </c:spPr>
          <c:cat>
            <c:multiLvlStrRef>
              <c:f>ProgPP!$C$5:$I$8</c:f>
              <c:multiLvlStrCache>
                <c:ptCount val="7"/>
                <c:lvl>
                  <c:pt idx="0">
                    <c:v>Bil. Sesi</c:v>
                  </c:pt>
                  <c:pt idx="1">
                    <c:v>Bil. Kehadiran</c:v>
                  </c:pt>
                  <c:pt idx="2">
                    <c:v>Bil. Pendaftaran Baru</c:v>
                  </c:pt>
                  <c:pt idx="3">
                    <c:v>Bil. Sesi</c:v>
                  </c:pt>
                  <c:pt idx="4">
                    <c:v>Bil. Kehadiran</c:v>
                  </c:pt>
                  <c:pt idx="5">
                    <c:v>Bil. Sesi</c:v>
                  </c:pt>
                  <c:pt idx="6">
                    <c:v>Bil. Kehadiran</c:v>
                  </c:pt>
                </c:lvl>
                <c:lvl>
                  <c:pt idx="0">
                    <c:v>SPP</c:v>
                  </c:pt>
                  <c:pt idx="3">
                    <c:v>Berjadual</c:v>
                  </c:pt>
                  <c:pt idx="5">
                    <c:v>Permohonan</c:v>
                  </c:pt>
                </c:lvl>
              </c:multiLvlStrCache>
            </c:multiLvlStrRef>
          </c:cat>
          <c:val>
            <c:numRef>
              <c:f>ProgPP!$C$10:$I$10</c:f>
              <c:numCache>
                <c:formatCode>General</c:formatCode>
                <c:ptCount val="7"/>
                <c:pt idx="0">
                  <c:v>72</c:v>
                </c:pt>
                <c:pt idx="1">
                  <c:v>2711</c:v>
                </c:pt>
                <c:pt idx="2">
                  <c:v>3756</c:v>
                </c:pt>
                <c:pt idx="3">
                  <c:v>202</c:v>
                </c:pt>
                <c:pt idx="4">
                  <c:v>5186</c:v>
                </c:pt>
                <c:pt idx="5">
                  <c:v>39</c:v>
                </c:pt>
                <c:pt idx="6">
                  <c:v>739</c:v>
                </c:pt>
              </c:numCache>
            </c:numRef>
          </c:val>
        </c:ser>
        <c:shape val="box"/>
        <c:axId val="207886592"/>
        <c:axId val="207892480"/>
        <c:axId val="0"/>
      </c:bar3DChart>
      <c:catAx>
        <c:axId val="207886592"/>
        <c:scaling>
          <c:orientation val="minMax"/>
        </c:scaling>
        <c:axPos val="b"/>
        <c:majorTickMark val="none"/>
        <c:tickLblPos val="nextTo"/>
        <c:crossAx val="207892480"/>
        <c:crosses val="autoZero"/>
        <c:auto val="1"/>
        <c:lblAlgn val="ctr"/>
        <c:lblOffset val="100"/>
      </c:catAx>
      <c:valAx>
        <c:axId val="207892480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crossAx val="20788659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ln w="3175">
            <a:solidFill>
              <a:schemeClr val="bg1">
                <a:alpha val="58039"/>
              </a:schemeClr>
            </a:solidFill>
            <a:prstDash val="solid"/>
          </a:ln>
        </c:spPr>
        <c:txPr>
          <a:bodyPr/>
          <a:lstStyle/>
          <a:p>
            <a:pPr rtl="0">
              <a:defRPr sz="1200"/>
            </a:pPr>
            <a:endParaRPr lang="en-US"/>
          </a:p>
        </c:txPr>
      </c:dTable>
      <c:spPr>
        <a:noFill/>
      </c:spPr>
    </c:plotArea>
    <c:plotVisOnly val="1"/>
  </c:chart>
  <c:spPr>
    <a:noFill/>
    <a:effectLst>
      <a:outerShdw blurRad="50800" dist="127000" dir="3000000" algn="tl" rotWithShape="0">
        <a:prstClr val="black">
          <a:alpha val="40000"/>
        </a:prstClr>
      </a:outerShdw>
    </a:effectLst>
  </c:spPr>
  <c:txPr>
    <a:bodyPr/>
    <a:lstStyle/>
    <a:p>
      <a:pPr>
        <a:defRPr sz="1100">
          <a:solidFill>
            <a:schemeClr val="bg1"/>
          </a:solidFill>
          <a:latin typeface="Arial" pitchFamily="34" charset="0"/>
          <a:cs typeface="Arial" pitchFamily="34" charset="0"/>
        </a:defRPr>
      </a:pPr>
      <a:endParaRPr lang="en-US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44"/>
  <c:chart>
    <c:autoTitleDeleted val="1"/>
    <c:view3D>
      <c:rAngAx val="1"/>
    </c:view3D>
    <c:plotArea>
      <c:layout>
        <c:manualLayout>
          <c:layoutTarget val="inner"/>
          <c:xMode val="edge"/>
          <c:yMode val="edge"/>
          <c:x val="0.24469272590926133"/>
          <c:y val="3.7175804413337281E-2"/>
          <c:w val="0.7410215598050246"/>
          <c:h val="0.74468722659667697"/>
        </c:manualLayout>
      </c:layout>
      <c:bar3DChart>
        <c:barDir val="col"/>
        <c:grouping val="clustered"/>
        <c:ser>
          <c:idx val="0"/>
          <c:order val="0"/>
          <c:tx>
            <c:strRef>
              <c:f>PPD!$B$7</c:f>
              <c:strCache>
                <c:ptCount val="1"/>
                <c:pt idx="0">
                  <c:v>Bil. Terima</c:v>
                </c:pt>
              </c:strCache>
            </c:strRef>
          </c:tx>
          <c:cat>
            <c:multiLvlStrRef>
              <c:f>PPD!$C$5:$F$6</c:f>
              <c:multiLvlStrCache>
                <c:ptCount val="4"/>
                <c:lvl>
                  <c:pt idx="0">
                    <c:v>Dalam</c:v>
                  </c:pt>
                  <c:pt idx="1">
                    <c:v>Luar</c:v>
                  </c:pt>
                  <c:pt idx="2">
                    <c:v>Dalam</c:v>
                  </c:pt>
                  <c:pt idx="3">
                    <c:v>Luar</c:v>
                  </c:pt>
                </c:lvl>
                <c:lvl>
                  <c:pt idx="0">
                    <c:v>2010</c:v>
                  </c:pt>
                  <c:pt idx="2">
                    <c:v>2011</c:v>
                  </c:pt>
                </c:lvl>
              </c:multiLvlStrCache>
            </c:multiLvlStrRef>
          </c:cat>
          <c:val>
            <c:numRef>
              <c:f>PPD!$C$7:$F$7</c:f>
              <c:numCache>
                <c:formatCode>_(* #,##0_);_(* \(#,##0\);_(* "-"??_);_(@_)</c:formatCode>
                <c:ptCount val="4"/>
                <c:pt idx="0">
                  <c:v>1394</c:v>
                </c:pt>
                <c:pt idx="1">
                  <c:v>2114</c:v>
                </c:pt>
                <c:pt idx="2">
                  <c:v>1087</c:v>
                </c:pt>
                <c:pt idx="3">
                  <c:v>2555</c:v>
                </c:pt>
              </c:numCache>
            </c:numRef>
          </c:val>
        </c:ser>
        <c:ser>
          <c:idx val="1"/>
          <c:order val="1"/>
          <c:tx>
            <c:strRef>
              <c:f>PPD!$B$8</c:f>
              <c:strCache>
                <c:ptCount val="1"/>
                <c:pt idx="0">
                  <c:v>Bil. Dipenuhi</c:v>
                </c:pt>
              </c:strCache>
            </c:strRef>
          </c:tx>
          <c:cat>
            <c:multiLvlStrRef>
              <c:f>PPD!$C$5:$F$6</c:f>
              <c:multiLvlStrCache>
                <c:ptCount val="4"/>
                <c:lvl>
                  <c:pt idx="0">
                    <c:v>Dalam</c:v>
                  </c:pt>
                  <c:pt idx="1">
                    <c:v>Luar</c:v>
                  </c:pt>
                  <c:pt idx="2">
                    <c:v>Dalam</c:v>
                  </c:pt>
                  <c:pt idx="3">
                    <c:v>Luar</c:v>
                  </c:pt>
                </c:lvl>
                <c:lvl>
                  <c:pt idx="0">
                    <c:v>2010</c:v>
                  </c:pt>
                  <c:pt idx="2">
                    <c:v>2011</c:v>
                  </c:pt>
                </c:lvl>
              </c:multiLvlStrCache>
            </c:multiLvlStrRef>
          </c:cat>
          <c:val>
            <c:numRef>
              <c:f>PPD!$C$8:$F$8</c:f>
              <c:numCache>
                <c:formatCode>_(* #,##0_);_(* \(#,##0\);_(* "-"??_);_(@_)</c:formatCode>
                <c:ptCount val="4"/>
                <c:pt idx="0">
                  <c:v>647</c:v>
                </c:pt>
                <c:pt idx="1">
                  <c:v>1569</c:v>
                </c:pt>
                <c:pt idx="2">
                  <c:v>705</c:v>
                </c:pt>
                <c:pt idx="3">
                  <c:v>1795</c:v>
                </c:pt>
              </c:numCache>
            </c:numRef>
          </c:val>
        </c:ser>
        <c:shape val="cylinder"/>
        <c:axId val="207914880"/>
        <c:axId val="207916416"/>
        <c:axId val="0"/>
      </c:bar3DChart>
      <c:catAx>
        <c:axId val="207914880"/>
        <c:scaling>
          <c:orientation val="minMax"/>
        </c:scaling>
        <c:axPos val="b"/>
        <c:majorTickMark val="none"/>
        <c:tickLblPos val="nextTo"/>
        <c:crossAx val="207916416"/>
        <c:crosses val="autoZero"/>
        <c:auto val="1"/>
        <c:lblAlgn val="ctr"/>
        <c:lblOffset val="100"/>
      </c:catAx>
      <c:valAx>
        <c:axId val="207916416"/>
        <c:scaling>
          <c:orientation val="minMax"/>
        </c:scaling>
        <c:axPos val="l"/>
        <c:majorGridlines/>
        <c:numFmt formatCode="_(* #,##0_);_(* \(#,##0\);_(* &quot;-&quot;??_);_(@_)" sourceLinked="1"/>
        <c:maj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20791488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ln>
            <a:solidFill>
              <a:schemeClr val="bg1">
                <a:alpha val="58039"/>
              </a:schemeClr>
            </a:solidFill>
            <a:prstDash val="solid"/>
          </a:ln>
        </c:spPr>
        <c:txPr>
          <a:bodyPr/>
          <a:lstStyle/>
          <a:p>
            <a:pPr rtl="0">
              <a:defRPr sz="1400"/>
            </a:pPr>
            <a:endParaRPr lang="en-US"/>
          </a:p>
        </c:txPr>
      </c:dTable>
      <c:spPr>
        <a:noFill/>
      </c:spPr>
    </c:plotArea>
    <c:plotVisOnly val="1"/>
  </c:chart>
  <c:spPr>
    <a:noFill/>
  </c:spPr>
  <c:txPr>
    <a:bodyPr/>
    <a:lstStyle/>
    <a:p>
      <a:pPr>
        <a:defRPr sz="1200">
          <a:solidFill>
            <a:schemeClr val="bg1"/>
          </a:solidFill>
        </a:defRPr>
      </a:pPr>
      <a:endParaRPr lang="en-US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autoTitleDeleted val="1"/>
    <c:view3D>
      <c:rAngAx val="1"/>
    </c:view3D>
    <c:sideWall>
      <c:spPr>
        <a:solidFill>
          <a:schemeClr val="tx1">
            <a:lumMod val="75000"/>
            <a:lumOff val="25000"/>
          </a:schemeClr>
        </a:solidFill>
      </c:spPr>
    </c:sideWall>
    <c:backWall>
      <c:spPr>
        <a:solidFill>
          <a:schemeClr val="tx1">
            <a:lumMod val="75000"/>
            <a:lumOff val="25000"/>
          </a:schemeClr>
        </a:solidFill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Sheet1!$C$4</c:f>
              <c:strCache>
                <c:ptCount val="1"/>
                <c:pt idx="0">
                  <c:v>Responden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</c:spPr>
          <c:cat>
            <c:strRef>
              <c:f>Sheet1!$B$5:$B$7</c:f>
              <c:strCache>
                <c:ptCount val="3"/>
                <c:pt idx="0">
                  <c:v>Ijazah/Diploma</c:v>
                </c:pt>
                <c:pt idx="1">
                  <c:v>Ijazah Lanjutan</c:v>
                </c:pt>
                <c:pt idx="2">
                  <c:v>Staf</c:v>
                </c:pt>
              </c:strCache>
            </c:strRef>
          </c:cat>
          <c:val>
            <c:numRef>
              <c:f>Sheet1!$C$5:$C$7</c:f>
              <c:numCache>
                <c:formatCode>General</c:formatCode>
                <c:ptCount val="3"/>
                <c:pt idx="0">
                  <c:v>469</c:v>
                </c:pt>
                <c:pt idx="1">
                  <c:v>404</c:v>
                </c:pt>
                <c:pt idx="2">
                  <c:v>480</c:v>
                </c:pt>
              </c:numCache>
            </c:numRef>
          </c:val>
        </c:ser>
        <c:shape val="box"/>
        <c:axId val="208467456"/>
        <c:axId val="211244928"/>
        <c:axId val="0"/>
      </c:bar3DChart>
      <c:catAx>
        <c:axId val="208467456"/>
        <c:scaling>
          <c:orientation val="minMax"/>
        </c:scaling>
        <c:axPos val="b"/>
        <c:majorTickMark val="none"/>
        <c:tickLblPos val="nextTo"/>
        <c:crossAx val="211244928"/>
        <c:crosses val="autoZero"/>
        <c:auto val="1"/>
        <c:lblAlgn val="ctr"/>
        <c:lblOffset val="100"/>
      </c:catAx>
      <c:valAx>
        <c:axId val="211244928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txPr>
          <a:bodyPr/>
          <a:lstStyle/>
          <a:p>
            <a:pPr>
              <a:defRPr sz="1400">
                <a:solidFill>
                  <a:schemeClr val="bg1"/>
                </a:solidFill>
              </a:defRPr>
            </a:pPr>
            <a:endParaRPr lang="en-US"/>
          </a:p>
        </c:txPr>
        <c:crossAx val="208467456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sz="1400">
                <a:solidFill>
                  <a:schemeClr val="bg1"/>
                </a:solidFill>
              </a:defRPr>
            </a:pPr>
            <a:endParaRPr lang="en-US"/>
          </a:p>
        </c:txPr>
      </c:dTable>
    </c:plotArea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48"/>
  <c:chart>
    <c:autoTitleDeleted val="1"/>
    <c:view3D>
      <c:rAngAx val="1"/>
    </c:view3D>
    <c:plotArea>
      <c:layout>
        <c:manualLayout>
          <c:layoutTarget val="inner"/>
          <c:xMode val="edge"/>
          <c:yMode val="edge"/>
          <c:x val="8.8737168992490484E-2"/>
          <c:y val="3.2163742690058485E-2"/>
          <c:w val="0.90095358748473253"/>
          <c:h val="0.69481535202836564"/>
        </c:manualLayout>
      </c:layout>
      <c:bar3DChart>
        <c:barDir val="col"/>
        <c:grouping val="clustered"/>
        <c:ser>
          <c:idx val="0"/>
          <c:order val="0"/>
          <c:tx>
            <c:strRef>
              <c:f>'UPM IR'!$C$4</c:f>
              <c:strCache>
                <c:ptCount val="1"/>
                <c:pt idx="0">
                  <c:v>2010</c:v>
                </c:pt>
              </c:strCache>
            </c:strRef>
          </c:tx>
          <c:spPr>
            <a:solidFill>
              <a:srgbClr val="FF6600"/>
            </a:solidFill>
          </c:spPr>
          <c:cat>
            <c:strRef>
              <c:f>'UPM IR'!$B$5:$B$14</c:f>
              <c:strCache>
                <c:ptCount val="10"/>
                <c:pt idx="0">
                  <c:v>Thesis </c:v>
                </c:pt>
                <c:pt idx="1">
                  <c:v>Artikel </c:v>
                </c:pt>
                <c:pt idx="2">
                  <c:v>UPM News </c:v>
                </c:pt>
                <c:pt idx="3">
                  <c:v>Keratan Akhbar </c:v>
                </c:pt>
                <c:pt idx="4">
                  <c:v>Kertas persidangan </c:v>
                </c:pt>
                <c:pt idx="5">
                  <c:v>Syarahan Inaugural </c:v>
                </c:pt>
                <c:pt idx="6">
                  <c:v>Kertas Projek </c:v>
                </c:pt>
                <c:pt idx="7">
                  <c:v>Jurnal </c:v>
                </c:pt>
                <c:pt idx="8">
                  <c:v>Buku /Bab dalam Buku </c:v>
                </c:pt>
                <c:pt idx="9">
                  <c:v>Patent </c:v>
                </c:pt>
              </c:strCache>
            </c:strRef>
          </c:cat>
          <c:val>
            <c:numRef>
              <c:f>'UPM IR'!$C$5:$C$14</c:f>
              <c:numCache>
                <c:formatCode>#,##0</c:formatCode>
                <c:ptCount val="10"/>
                <c:pt idx="0">
                  <c:v>3528</c:v>
                </c:pt>
                <c:pt idx="1">
                  <c:v>2566</c:v>
                </c:pt>
                <c:pt idx="2" formatCode="General">
                  <c:v>428</c:v>
                </c:pt>
                <c:pt idx="3" formatCode="General">
                  <c:v>756</c:v>
                </c:pt>
                <c:pt idx="4" formatCode="General">
                  <c:v>93</c:v>
                </c:pt>
                <c:pt idx="5" formatCode="General">
                  <c:v>43</c:v>
                </c:pt>
                <c:pt idx="6" formatCode="General">
                  <c:v>0</c:v>
                </c:pt>
                <c:pt idx="7" formatCode="General">
                  <c:v>0</c:v>
                </c:pt>
                <c:pt idx="8" formatCode="General">
                  <c:v>0</c:v>
                </c:pt>
                <c:pt idx="9" formatCode="General">
                  <c:v>0</c:v>
                </c:pt>
              </c:numCache>
            </c:numRef>
          </c:val>
        </c:ser>
        <c:ser>
          <c:idx val="1"/>
          <c:order val="1"/>
          <c:tx>
            <c:strRef>
              <c:f>'UPM IR'!$D$4</c:f>
              <c:strCache>
                <c:ptCount val="1"/>
                <c:pt idx="0">
                  <c:v>2011</c:v>
                </c:pt>
              </c:strCache>
            </c:strRef>
          </c:tx>
          <c:spPr>
            <a:solidFill>
              <a:srgbClr val="FFCC66"/>
            </a:solidFill>
          </c:spPr>
          <c:cat>
            <c:strRef>
              <c:f>'UPM IR'!$B$5:$B$14</c:f>
              <c:strCache>
                <c:ptCount val="10"/>
                <c:pt idx="0">
                  <c:v>Thesis </c:v>
                </c:pt>
                <c:pt idx="1">
                  <c:v>Artikel </c:v>
                </c:pt>
                <c:pt idx="2">
                  <c:v>UPM News </c:v>
                </c:pt>
                <c:pt idx="3">
                  <c:v>Keratan Akhbar </c:v>
                </c:pt>
                <c:pt idx="4">
                  <c:v>Kertas persidangan </c:v>
                </c:pt>
                <c:pt idx="5">
                  <c:v>Syarahan Inaugural </c:v>
                </c:pt>
                <c:pt idx="6">
                  <c:v>Kertas Projek </c:v>
                </c:pt>
                <c:pt idx="7">
                  <c:v>Jurnal </c:v>
                </c:pt>
                <c:pt idx="8">
                  <c:v>Buku /Bab dalam Buku </c:v>
                </c:pt>
                <c:pt idx="9">
                  <c:v>Patent </c:v>
                </c:pt>
              </c:strCache>
            </c:strRef>
          </c:cat>
          <c:val>
            <c:numRef>
              <c:f>'UPM IR'!$D$5:$D$14</c:f>
              <c:numCache>
                <c:formatCode>#,##0</c:formatCode>
                <c:ptCount val="10"/>
                <c:pt idx="0">
                  <c:v>5045</c:v>
                </c:pt>
                <c:pt idx="1">
                  <c:v>3308</c:v>
                </c:pt>
                <c:pt idx="2" formatCode="General">
                  <c:v>540</c:v>
                </c:pt>
                <c:pt idx="3">
                  <c:v>2095</c:v>
                </c:pt>
                <c:pt idx="4" formatCode="General">
                  <c:v>395</c:v>
                </c:pt>
                <c:pt idx="5" formatCode="General">
                  <c:v>43</c:v>
                </c:pt>
                <c:pt idx="6" formatCode="General">
                  <c:v>370</c:v>
                </c:pt>
                <c:pt idx="7" formatCode="General">
                  <c:v>2</c:v>
                </c:pt>
                <c:pt idx="8" formatCode="General">
                  <c:v>10</c:v>
                </c:pt>
                <c:pt idx="9" formatCode="General">
                  <c:v>2</c:v>
                </c:pt>
              </c:numCache>
            </c:numRef>
          </c:val>
        </c:ser>
        <c:shape val="box"/>
        <c:axId val="207792768"/>
        <c:axId val="207794560"/>
        <c:axId val="0"/>
      </c:bar3DChart>
      <c:catAx>
        <c:axId val="207792768"/>
        <c:scaling>
          <c:orientation val="minMax"/>
        </c:scaling>
        <c:axPos val="b"/>
        <c:majorTickMark val="none"/>
        <c:tickLblPos val="nextTo"/>
        <c:crossAx val="207794560"/>
        <c:crosses val="autoZero"/>
        <c:auto val="1"/>
        <c:lblAlgn val="ctr"/>
        <c:lblOffset val="100"/>
      </c:catAx>
      <c:valAx>
        <c:axId val="207794560"/>
        <c:scaling>
          <c:orientation val="minMax"/>
        </c:scaling>
        <c:axPos val="l"/>
        <c:majorGridlines/>
        <c:numFmt formatCode="#,##0" sourceLinked="1"/>
        <c:majorTickMark val="none"/>
        <c:tickLblPos val="nextTo"/>
        <c:crossAx val="20779276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ln>
            <a:solidFill>
              <a:schemeClr val="bg1">
                <a:alpha val="58039"/>
              </a:schemeClr>
            </a:solidFill>
            <a:prstDash val="solid"/>
          </a:ln>
        </c:spPr>
        <c:txPr>
          <a:bodyPr/>
          <a:lstStyle/>
          <a:p>
            <a:pPr rtl="0">
              <a:defRPr>
                <a:latin typeface="Calibri" pitchFamily="34" charset="0"/>
                <a:cs typeface="Calibri" pitchFamily="34" charset="0"/>
              </a:defRPr>
            </a:pPr>
            <a:endParaRPr lang="en-US"/>
          </a:p>
        </c:txPr>
      </c:dTable>
      <c:spPr>
        <a:noFill/>
      </c:spPr>
    </c:plotArea>
    <c:plotVisOnly val="1"/>
  </c:chart>
  <c:spPr>
    <a:noFill/>
    <a:effectLst>
      <a:outerShdw blurRad="50800" dist="127000" dir="3000000" algn="tl" rotWithShape="0">
        <a:prstClr val="black">
          <a:alpha val="40000"/>
        </a:prstClr>
      </a:outerShdw>
    </a:effectLst>
  </c:spPr>
  <c:txPr>
    <a:bodyPr/>
    <a:lstStyle/>
    <a:p>
      <a:pPr>
        <a:defRPr sz="1050">
          <a:solidFill>
            <a:schemeClr val="bg1"/>
          </a:solidFill>
        </a:defRPr>
      </a:pPr>
      <a:endParaRPr lang="en-US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43"/>
  <c:chart>
    <c:autoTitleDeleted val="1"/>
    <c:view3D>
      <c:rAngAx val="1"/>
    </c:view3D>
    <c:plotArea>
      <c:layout>
        <c:manualLayout>
          <c:layoutTarget val="inner"/>
          <c:xMode val="edge"/>
          <c:yMode val="edge"/>
          <c:x val="0.18370569063482484"/>
          <c:y val="3.9345238095238093E-2"/>
          <c:w val="0.8053052983761646"/>
          <c:h val="0.74064562242220067"/>
        </c:manualLayout>
      </c:layout>
      <c:bar3DChart>
        <c:barDir val="col"/>
        <c:grouping val="clustered"/>
        <c:ser>
          <c:idx val="0"/>
          <c:order val="0"/>
          <c:tx>
            <c:strRef>
              <c:f>'P''jaan Bhn'!$C$4</c:f>
              <c:strCache>
                <c:ptCount val="1"/>
                <c:pt idx="0">
                  <c:v>2010</c:v>
                </c:pt>
              </c:strCache>
            </c:strRef>
          </c:tx>
          <c:spPr>
            <a:solidFill>
              <a:srgbClr val="A50021"/>
            </a:solidFill>
          </c:spPr>
          <c:cat>
            <c:strRef>
              <c:f>'P''jaan Bhn'!$B$5:$B$8</c:f>
              <c:strCache>
                <c:ptCount val="4"/>
                <c:pt idx="0">
                  <c:v>Bahan Monograf</c:v>
                </c:pt>
                <c:pt idx="1">
                  <c:v>Jurnal Becetak</c:v>
                </c:pt>
                <c:pt idx="2">
                  <c:v>PD Elektronik</c:v>
                </c:pt>
                <c:pt idx="3">
                  <c:v>eBuku</c:v>
                </c:pt>
              </c:strCache>
            </c:strRef>
          </c:cat>
          <c:val>
            <c:numRef>
              <c:f>'P''jaan Bhn'!$C$5:$C$8</c:f>
              <c:numCache>
                <c:formatCode>_(* #,##0.00_);_(* \(#,##0.00\);_(* "-"??_);_(@_)</c:formatCode>
                <c:ptCount val="4"/>
                <c:pt idx="0">
                  <c:v>2197581.69</c:v>
                </c:pt>
                <c:pt idx="1">
                  <c:v>3271439.09</c:v>
                </c:pt>
                <c:pt idx="2">
                  <c:v>9364684.7899999991</c:v>
                </c:pt>
                <c:pt idx="3">
                  <c:v>1273368.81</c:v>
                </c:pt>
              </c:numCache>
            </c:numRef>
          </c:val>
        </c:ser>
        <c:ser>
          <c:idx val="1"/>
          <c:order val="1"/>
          <c:tx>
            <c:strRef>
              <c:f>'P''jaan Bhn'!$D$4</c:f>
              <c:strCache>
                <c:ptCount val="1"/>
                <c:pt idx="0">
                  <c:v>2011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</c:spPr>
          <c:cat>
            <c:strRef>
              <c:f>'P''jaan Bhn'!$B$5:$B$8</c:f>
              <c:strCache>
                <c:ptCount val="4"/>
                <c:pt idx="0">
                  <c:v>Bahan Monograf</c:v>
                </c:pt>
                <c:pt idx="1">
                  <c:v>Jurnal Becetak</c:v>
                </c:pt>
                <c:pt idx="2">
                  <c:v>PD Elektronik</c:v>
                </c:pt>
                <c:pt idx="3">
                  <c:v>eBuku</c:v>
                </c:pt>
              </c:strCache>
            </c:strRef>
          </c:cat>
          <c:val>
            <c:numRef>
              <c:f>'P''jaan Bhn'!$D$5:$D$8</c:f>
              <c:numCache>
                <c:formatCode>_(* #,##0.00_);_(* \(#,##0.00\);_(* "-"??_);_(@_)</c:formatCode>
                <c:ptCount val="4"/>
                <c:pt idx="0">
                  <c:v>3028867.69</c:v>
                </c:pt>
                <c:pt idx="1">
                  <c:v>2866070.68</c:v>
                </c:pt>
                <c:pt idx="2">
                  <c:v>7598148.3200000003</c:v>
                </c:pt>
                <c:pt idx="3">
                  <c:v>1163005.46</c:v>
                </c:pt>
              </c:numCache>
            </c:numRef>
          </c:val>
        </c:ser>
        <c:shape val="box"/>
        <c:axId val="109147264"/>
        <c:axId val="109148800"/>
        <c:axId val="0"/>
      </c:bar3DChart>
      <c:catAx>
        <c:axId val="109147264"/>
        <c:scaling>
          <c:orientation val="minMax"/>
        </c:scaling>
        <c:axPos val="b"/>
        <c:majorTickMark val="none"/>
        <c:tickLblPos val="nextTo"/>
        <c:crossAx val="109148800"/>
        <c:crosses val="autoZero"/>
        <c:auto val="1"/>
        <c:lblAlgn val="ctr"/>
        <c:lblOffset val="100"/>
      </c:catAx>
      <c:valAx>
        <c:axId val="109148800"/>
        <c:scaling>
          <c:orientation val="minMax"/>
        </c:scaling>
        <c:axPos val="l"/>
        <c:majorGridlines/>
        <c:numFmt formatCode="_(* #,##0.00_);_(* \(#,##0.00\);_(* &quot;-&quot;??_);_(@_)" sourceLinked="1"/>
        <c:majorTickMark val="none"/>
        <c:tickLblPos val="nextTo"/>
        <c:txPr>
          <a:bodyPr/>
          <a:lstStyle/>
          <a:p>
            <a:pPr>
              <a:defRPr sz="1200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10914726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ln>
            <a:solidFill>
              <a:schemeClr val="bg1">
                <a:alpha val="58039"/>
              </a:schemeClr>
            </a:solidFill>
            <a:prstDash val="solid"/>
          </a:ln>
        </c:spPr>
        <c:txPr>
          <a:bodyPr/>
          <a:lstStyle/>
          <a:p>
            <a:pPr rtl="0">
              <a:defRPr sz="1200">
                <a:latin typeface="Arial" pitchFamily="34" charset="0"/>
                <a:cs typeface="Arial" pitchFamily="34" charset="0"/>
              </a:defRPr>
            </a:pPr>
            <a:endParaRPr lang="en-US"/>
          </a:p>
        </c:txPr>
      </c:dTable>
      <c:spPr>
        <a:noFill/>
      </c:spPr>
    </c:plotArea>
    <c:plotVisOnly val="1"/>
  </c:chart>
  <c:spPr>
    <a:noFill/>
    <a:effectLst>
      <a:outerShdw blurRad="50800" dist="127000" dir="3000000" algn="tl" rotWithShape="0">
        <a:prstClr val="black">
          <a:alpha val="40000"/>
        </a:prstClr>
      </a:outerShdw>
    </a:effectLst>
  </c:spPr>
  <c:txPr>
    <a:bodyPr/>
    <a:lstStyle/>
    <a:p>
      <a:pPr>
        <a:defRPr sz="1400">
          <a:solidFill>
            <a:schemeClr val="bg1"/>
          </a:solidFill>
        </a:defRPr>
      </a:pPr>
      <a:endParaRPr lang="en-US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45"/>
  <c:chart>
    <c:autoTitleDeleted val="1"/>
    <c:view3D>
      <c:rAngAx val="1"/>
    </c:view3D>
    <c:plotArea>
      <c:layout>
        <c:manualLayout>
          <c:layoutTarget val="inner"/>
          <c:xMode val="edge"/>
          <c:yMode val="edge"/>
          <c:x val="0.12147052949903003"/>
          <c:y val="3.8654970760234011E-2"/>
          <c:w val="0.86754051124044274"/>
          <c:h val="0.76618501634664282"/>
        </c:manualLayout>
      </c:layout>
      <c:bar3DChart>
        <c:barDir val="col"/>
        <c:grouping val="clustered"/>
        <c:ser>
          <c:idx val="0"/>
          <c:order val="0"/>
          <c:tx>
            <c:strRef>
              <c:f>Koleksi!$C$4</c:f>
              <c:strCache>
                <c:ptCount val="1"/>
                <c:pt idx="0">
                  <c:v>2010</c:v>
                </c:pt>
              </c:strCache>
            </c:strRef>
          </c:tx>
          <c:spPr>
            <a:solidFill>
              <a:srgbClr val="FFCC66"/>
            </a:solidFill>
          </c:spPr>
          <c:cat>
            <c:strRef>
              <c:f>Koleksi!$B$5:$B$9</c:f>
              <c:strCache>
                <c:ptCount val="5"/>
                <c:pt idx="0">
                  <c:v>Utama</c:v>
                </c:pt>
                <c:pt idx="1">
                  <c:v>PPSK</c:v>
                </c:pt>
                <c:pt idx="2">
                  <c:v>PPV</c:v>
                </c:pt>
                <c:pt idx="3">
                  <c:v>PKSB</c:v>
                </c:pt>
                <c:pt idx="4">
                  <c:v>PKBS</c:v>
                </c:pt>
              </c:strCache>
            </c:strRef>
          </c:cat>
          <c:val>
            <c:numRef>
              <c:f>Koleksi!$C$5:$C$9</c:f>
              <c:numCache>
                <c:formatCode>_(* #,##0_);_(* \(#,##0\);_(* "-"??_);_(@_)</c:formatCode>
                <c:ptCount val="5"/>
                <c:pt idx="0">
                  <c:v>557698</c:v>
                </c:pt>
                <c:pt idx="1">
                  <c:v>31773</c:v>
                </c:pt>
                <c:pt idx="2">
                  <c:v>16588</c:v>
                </c:pt>
                <c:pt idx="3">
                  <c:v>6357</c:v>
                </c:pt>
                <c:pt idx="4">
                  <c:v>46942</c:v>
                </c:pt>
              </c:numCache>
            </c:numRef>
          </c:val>
        </c:ser>
        <c:ser>
          <c:idx val="1"/>
          <c:order val="1"/>
          <c:tx>
            <c:strRef>
              <c:f>Koleksi!$D$4</c:f>
              <c:strCache>
                <c:ptCount val="1"/>
                <c:pt idx="0">
                  <c:v>2011</c:v>
                </c:pt>
              </c:strCache>
            </c:strRef>
          </c:tx>
          <c:spPr>
            <a:solidFill>
              <a:srgbClr val="C00000"/>
            </a:solidFill>
          </c:spPr>
          <c:cat>
            <c:strRef>
              <c:f>Koleksi!$B$5:$B$9</c:f>
              <c:strCache>
                <c:ptCount val="5"/>
                <c:pt idx="0">
                  <c:v>Utama</c:v>
                </c:pt>
                <c:pt idx="1">
                  <c:v>PPSK</c:v>
                </c:pt>
                <c:pt idx="2">
                  <c:v>PPV</c:v>
                </c:pt>
                <c:pt idx="3">
                  <c:v>PKSB</c:v>
                </c:pt>
                <c:pt idx="4">
                  <c:v>PKBS</c:v>
                </c:pt>
              </c:strCache>
            </c:strRef>
          </c:cat>
          <c:val>
            <c:numRef>
              <c:f>Koleksi!$D$5:$D$9</c:f>
              <c:numCache>
                <c:formatCode>_(* #,##0_);_(* \(#,##0\);_(* "-"??_);_(@_)</c:formatCode>
                <c:ptCount val="5"/>
                <c:pt idx="0">
                  <c:v>564914</c:v>
                </c:pt>
                <c:pt idx="1">
                  <c:v>33758</c:v>
                </c:pt>
                <c:pt idx="2">
                  <c:v>18123</c:v>
                </c:pt>
                <c:pt idx="3">
                  <c:v>13343</c:v>
                </c:pt>
                <c:pt idx="4">
                  <c:v>45811</c:v>
                </c:pt>
              </c:numCache>
            </c:numRef>
          </c:val>
        </c:ser>
        <c:shape val="box"/>
        <c:axId val="109212416"/>
        <c:axId val="109213952"/>
        <c:axId val="0"/>
      </c:bar3DChart>
      <c:catAx>
        <c:axId val="109212416"/>
        <c:scaling>
          <c:orientation val="minMax"/>
        </c:scaling>
        <c:axPos val="b"/>
        <c:majorTickMark val="none"/>
        <c:tickLblPos val="nextTo"/>
        <c:crossAx val="109213952"/>
        <c:crosses val="autoZero"/>
        <c:auto val="1"/>
        <c:lblAlgn val="ctr"/>
        <c:lblOffset val="100"/>
      </c:catAx>
      <c:valAx>
        <c:axId val="109213952"/>
        <c:scaling>
          <c:orientation val="minMax"/>
        </c:scaling>
        <c:axPos val="l"/>
        <c:majorGridlines/>
        <c:numFmt formatCode="_(* #,##0_);_(* \(#,##0\);_(* &quot;-&quot;??_);_(@_)" sourceLinked="1"/>
        <c:maj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0921241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ln>
            <a:solidFill>
              <a:schemeClr val="bg1">
                <a:alpha val="58039"/>
              </a:schemeClr>
            </a:solidFill>
            <a:prstDash val="solid"/>
          </a:ln>
        </c:spPr>
      </c:dTable>
      <c:spPr>
        <a:noFill/>
      </c:spPr>
    </c:plotArea>
    <c:plotVisOnly val="1"/>
  </c:chart>
  <c:spPr>
    <a:noFill/>
    <a:effectLst>
      <a:outerShdw blurRad="50800" dist="127000" dir="3000000" algn="tl" rotWithShape="0">
        <a:prstClr val="black">
          <a:alpha val="40000"/>
        </a:prstClr>
      </a:outerShdw>
    </a:effectLst>
  </c:spPr>
  <c:txPr>
    <a:bodyPr/>
    <a:lstStyle/>
    <a:p>
      <a:pPr>
        <a:defRPr sz="1400">
          <a:solidFill>
            <a:schemeClr val="bg1"/>
          </a:solidFill>
        </a:defRPr>
      </a:pPr>
      <a:endParaRPr lang="en-US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44"/>
  <c:chart>
    <c:autoTitleDeleted val="1"/>
    <c:view3D>
      <c:rAngAx val="1"/>
    </c:view3D>
    <c:plotArea>
      <c:layout>
        <c:manualLayout>
          <c:layoutTarget val="inner"/>
          <c:xMode val="edge"/>
          <c:yMode val="edge"/>
          <c:x val="0.1390639621134318"/>
          <c:y val="4.2321428571428572E-2"/>
          <c:w val="0.85187806687207712"/>
          <c:h val="0.76278847956505602"/>
        </c:manualLayout>
      </c:layout>
      <c:bar3DChart>
        <c:barDir val="col"/>
        <c:grouping val="clustered"/>
        <c:ser>
          <c:idx val="0"/>
          <c:order val="0"/>
          <c:tx>
            <c:strRef>
              <c:f>'Stat Circ'!$C$4</c:f>
              <c:strCache>
                <c:ptCount val="1"/>
                <c:pt idx="0">
                  <c:v>2010</c:v>
                </c:pt>
              </c:strCache>
            </c:strRef>
          </c:tx>
          <c:spPr>
            <a:solidFill>
              <a:srgbClr val="996633"/>
            </a:solidFill>
          </c:spPr>
          <c:cat>
            <c:strRef>
              <c:f>'Stat Circ'!$B$5:$B$7</c:f>
              <c:strCache>
                <c:ptCount val="3"/>
                <c:pt idx="0">
                  <c:v>Pinjaman</c:v>
                </c:pt>
                <c:pt idx="1">
                  <c:v>Pembaharuan</c:v>
                </c:pt>
                <c:pt idx="2">
                  <c:v>Pemulangan</c:v>
                </c:pt>
              </c:strCache>
            </c:strRef>
          </c:cat>
          <c:val>
            <c:numRef>
              <c:f>'Stat Circ'!$C$5:$C$7</c:f>
              <c:numCache>
                <c:formatCode>_(* #,##0_);_(* \(#,##0\);_(* "-"??_);_(@_)</c:formatCode>
                <c:ptCount val="3"/>
                <c:pt idx="0">
                  <c:v>171329</c:v>
                </c:pt>
                <c:pt idx="1">
                  <c:v>71291</c:v>
                </c:pt>
                <c:pt idx="2">
                  <c:v>230951</c:v>
                </c:pt>
              </c:numCache>
            </c:numRef>
          </c:val>
        </c:ser>
        <c:ser>
          <c:idx val="1"/>
          <c:order val="1"/>
          <c:tx>
            <c:strRef>
              <c:f>'Stat Circ'!$D$4</c:f>
              <c:strCache>
                <c:ptCount val="1"/>
                <c:pt idx="0">
                  <c:v>2011</c:v>
                </c:pt>
              </c:strCache>
            </c:strRef>
          </c:tx>
          <c:spPr>
            <a:blipFill>
              <a:blip xmlns:r="http://schemas.openxmlformats.org/officeDocument/2006/relationships" r:embed="rId1"/>
              <a:tile tx="0" ty="0" sx="100000" sy="100000" flip="none" algn="tl"/>
            </a:blipFill>
          </c:spPr>
          <c:cat>
            <c:strRef>
              <c:f>'Stat Circ'!$B$5:$B$7</c:f>
              <c:strCache>
                <c:ptCount val="3"/>
                <c:pt idx="0">
                  <c:v>Pinjaman</c:v>
                </c:pt>
                <c:pt idx="1">
                  <c:v>Pembaharuan</c:v>
                </c:pt>
                <c:pt idx="2">
                  <c:v>Pemulangan</c:v>
                </c:pt>
              </c:strCache>
            </c:strRef>
          </c:cat>
          <c:val>
            <c:numRef>
              <c:f>'Stat Circ'!$D$5:$D$7</c:f>
              <c:numCache>
                <c:formatCode>_(* #,##0_);_(* \(#,##0\);_(* "-"??_);_(@_)</c:formatCode>
                <c:ptCount val="3"/>
                <c:pt idx="0">
                  <c:v>148854</c:v>
                </c:pt>
                <c:pt idx="1">
                  <c:v>62365</c:v>
                </c:pt>
                <c:pt idx="2">
                  <c:v>179230</c:v>
                </c:pt>
              </c:numCache>
            </c:numRef>
          </c:val>
        </c:ser>
        <c:shape val="box"/>
        <c:axId val="125600128"/>
        <c:axId val="125601664"/>
        <c:axId val="0"/>
      </c:bar3DChart>
      <c:catAx>
        <c:axId val="125600128"/>
        <c:scaling>
          <c:orientation val="minMax"/>
        </c:scaling>
        <c:axPos val="b"/>
        <c:majorTickMark val="none"/>
        <c:tickLblPos val="nextTo"/>
        <c:crossAx val="125601664"/>
        <c:crosses val="autoZero"/>
        <c:auto val="1"/>
        <c:lblAlgn val="ctr"/>
        <c:lblOffset val="100"/>
      </c:catAx>
      <c:valAx>
        <c:axId val="125601664"/>
        <c:scaling>
          <c:orientation val="minMax"/>
        </c:scaling>
        <c:axPos val="l"/>
        <c:majorGridlines/>
        <c:numFmt formatCode="_(* #,##0_);_(* \(#,##0\);_(* &quot;-&quot;??_);_(@_)" sourceLinked="1"/>
        <c:majorTickMark val="none"/>
        <c:tickLblPos val="nextTo"/>
        <c:crossAx val="12560012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ln>
            <a:solidFill>
              <a:schemeClr val="bg1">
                <a:alpha val="58039"/>
              </a:schemeClr>
            </a:solidFill>
            <a:prstDash val="solid"/>
          </a:ln>
        </c:spPr>
      </c:dTable>
      <c:spPr>
        <a:noFill/>
      </c:spPr>
    </c:plotArea>
    <c:plotVisOnly val="1"/>
  </c:chart>
  <c:spPr>
    <a:noFill/>
    <a:effectLst>
      <a:outerShdw blurRad="50800" dist="127000" dir="3000000" algn="tl" rotWithShape="0">
        <a:prstClr val="black">
          <a:alpha val="40000"/>
        </a:prstClr>
      </a:outerShdw>
    </a:effectLst>
  </c:spPr>
  <c:txPr>
    <a:bodyPr/>
    <a:lstStyle/>
    <a:p>
      <a:pPr>
        <a:defRPr sz="1400">
          <a:solidFill>
            <a:schemeClr val="bg1"/>
          </a:solidFill>
        </a:defRPr>
      </a:pPr>
      <a:endParaRPr lang="en-US"/>
    </a:p>
  </c:txPr>
  <c:externalData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44"/>
  <c:chart>
    <c:autoTitleDeleted val="1"/>
    <c:view3D>
      <c:rAngAx val="1"/>
    </c:view3D>
    <c:plotArea>
      <c:layout>
        <c:manualLayout>
          <c:layoutTarget val="inner"/>
          <c:xMode val="edge"/>
          <c:yMode val="edge"/>
          <c:x val="0.13911945110122156"/>
          <c:y val="3.7757575757575837E-2"/>
          <c:w val="0.84979202327969983"/>
          <c:h val="0.7625511811023612"/>
        </c:manualLayout>
      </c:layout>
      <c:bar3DChart>
        <c:barDir val="col"/>
        <c:grouping val="clustered"/>
        <c:ser>
          <c:idx val="0"/>
          <c:order val="0"/>
          <c:tx>
            <c:strRef>
              <c:f>'Jana Pndptn'!$C$5</c:f>
              <c:strCache>
                <c:ptCount val="1"/>
                <c:pt idx="0">
                  <c:v>2010</c:v>
                </c:pt>
              </c:strCache>
            </c:strRef>
          </c:tx>
          <c:spPr>
            <a:solidFill>
              <a:srgbClr val="008000"/>
            </a:solidFill>
          </c:spPr>
          <c:cat>
            <c:strRef>
              <c:f>'Jana Pndptn'!$B$6:$B$11</c:f>
              <c:strCache>
                <c:ptCount val="6"/>
                <c:pt idx="0">
                  <c:v>Denda</c:v>
                </c:pt>
                <c:pt idx="1">
                  <c:v>Buku Hilang</c:v>
                </c:pt>
                <c:pt idx="2">
                  <c:v>Yuran Keahlian</c:v>
                </c:pt>
                <c:pt idx="3">
                  <c:v>Sewa Laci</c:v>
                </c:pt>
                <c:pt idx="4">
                  <c:v>P'matan Berbayar</c:v>
                </c:pt>
                <c:pt idx="5">
                  <c:v>Penelitian Maklumat</c:v>
                </c:pt>
              </c:strCache>
            </c:strRef>
          </c:cat>
          <c:val>
            <c:numRef>
              <c:f>'Jana Pndptn'!$C$6:$C$11</c:f>
              <c:numCache>
                <c:formatCode>_(* #,##0.00_);_(* \(#,##0.00\);_(* "-"??_);_(@_)</c:formatCode>
                <c:ptCount val="6"/>
                <c:pt idx="0">
                  <c:v>94515.45</c:v>
                </c:pt>
                <c:pt idx="1">
                  <c:v>15374.5</c:v>
                </c:pt>
                <c:pt idx="2">
                  <c:v>8650</c:v>
                </c:pt>
                <c:pt idx="3">
                  <c:v>5247.6</c:v>
                </c:pt>
                <c:pt idx="4">
                  <c:v>13238.85</c:v>
                </c:pt>
                <c:pt idx="5">
                  <c:v>3346</c:v>
                </c:pt>
              </c:numCache>
            </c:numRef>
          </c:val>
        </c:ser>
        <c:ser>
          <c:idx val="1"/>
          <c:order val="1"/>
          <c:tx>
            <c:strRef>
              <c:f>'Jana Pndptn'!$D$5</c:f>
              <c:strCache>
                <c:ptCount val="1"/>
                <c:pt idx="0">
                  <c:v>2011</c:v>
                </c:pt>
              </c:strCache>
            </c:strRef>
          </c:tx>
          <c:spPr>
            <a:solidFill>
              <a:srgbClr val="99FF66"/>
            </a:solidFill>
          </c:spPr>
          <c:cat>
            <c:strRef>
              <c:f>'Jana Pndptn'!$B$6:$B$11</c:f>
              <c:strCache>
                <c:ptCount val="6"/>
                <c:pt idx="0">
                  <c:v>Denda</c:v>
                </c:pt>
                <c:pt idx="1">
                  <c:v>Buku Hilang</c:v>
                </c:pt>
                <c:pt idx="2">
                  <c:v>Yuran Keahlian</c:v>
                </c:pt>
                <c:pt idx="3">
                  <c:v>Sewa Laci</c:v>
                </c:pt>
                <c:pt idx="4">
                  <c:v>P'matan Berbayar</c:v>
                </c:pt>
                <c:pt idx="5">
                  <c:v>Penelitian Maklumat</c:v>
                </c:pt>
              </c:strCache>
            </c:strRef>
          </c:cat>
          <c:val>
            <c:numRef>
              <c:f>'Jana Pndptn'!$D$6:$D$11</c:f>
              <c:numCache>
                <c:formatCode>_(* #,##0.00_);_(* \(#,##0.00\);_(* "-"??_);_(@_)</c:formatCode>
                <c:ptCount val="6"/>
                <c:pt idx="0">
                  <c:v>68031.399999999994</c:v>
                </c:pt>
                <c:pt idx="1">
                  <c:v>11698.15</c:v>
                </c:pt>
                <c:pt idx="2">
                  <c:v>9211</c:v>
                </c:pt>
                <c:pt idx="3">
                  <c:v>4577</c:v>
                </c:pt>
                <c:pt idx="4">
                  <c:v>12592.75</c:v>
                </c:pt>
                <c:pt idx="5">
                  <c:v>3849.1</c:v>
                </c:pt>
              </c:numCache>
            </c:numRef>
          </c:val>
        </c:ser>
        <c:gapWidth val="95"/>
        <c:gapDepth val="95"/>
        <c:shape val="pyramid"/>
        <c:axId val="125624704"/>
        <c:axId val="125626240"/>
        <c:axId val="0"/>
      </c:bar3DChart>
      <c:catAx>
        <c:axId val="125624704"/>
        <c:scaling>
          <c:orientation val="minMax"/>
        </c:scaling>
        <c:axPos val="b"/>
        <c:majorTickMark val="none"/>
        <c:tickLblPos val="nextTo"/>
        <c:crossAx val="125626240"/>
        <c:crosses val="autoZero"/>
        <c:auto val="1"/>
        <c:lblAlgn val="ctr"/>
        <c:lblOffset val="100"/>
      </c:catAx>
      <c:valAx>
        <c:axId val="125626240"/>
        <c:scaling>
          <c:orientation val="minMax"/>
        </c:scaling>
        <c:axPos val="l"/>
        <c:majorGridlines/>
        <c:numFmt formatCode="_(* #,##0.00_);_(* \(#,##0.00\);_(* &quot;-&quot;??_);_(@_)" sourceLinked="1"/>
        <c:majorTickMark val="none"/>
        <c:tickLblPos val="nextTo"/>
        <c:crossAx val="12562470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ln>
            <a:solidFill>
              <a:schemeClr val="bg1">
                <a:alpha val="58039"/>
              </a:schemeClr>
            </a:solidFill>
            <a:prstDash val="solid"/>
          </a:ln>
        </c:spPr>
      </c:dTable>
      <c:spPr>
        <a:noFill/>
      </c:spPr>
    </c:plotArea>
    <c:plotVisOnly val="1"/>
  </c:chart>
  <c:spPr>
    <a:noFill/>
  </c:spPr>
  <c:txPr>
    <a:bodyPr/>
    <a:lstStyle/>
    <a:p>
      <a:pPr>
        <a:defRPr sz="1300">
          <a:solidFill>
            <a:schemeClr val="bg1"/>
          </a:solidFill>
        </a:defRPr>
      </a:pPr>
      <a:endParaRPr lang="en-US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44"/>
  <c:chart>
    <c:autoTitleDeleted val="1"/>
    <c:view3D>
      <c:rAngAx val="1"/>
    </c:view3D>
    <c:plotArea>
      <c:layout>
        <c:manualLayout>
          <c:layoutTarget val="inner"/>
          <c:xMode val="edge"/>
          <c:yMode val="edge"/>
          <c:x val="0.1069909406485481"/>
          <c:y val="3.7485519051497891E-2"/>
          <c:w val="0.88404848587474949"/>
          <c:h val="0.75305163363200533"/>
        </c:manualLayout>
      </c:layout>
      <c:bar3DChart>
        <c:barDir val="col"/>
        <c:grouping val="clustered"/>
        <c:ser>
          <c:idx val="0"/>
          <c:order val="0"/>
          <c:tx>
            <c:strRef>
              <c:f>'Bhn Mono &amp; Media'!$C$5</c:f>
              <c:strCache>
                <c:ptCount val="1"/>
                <c:pt idx="0">
                  <c:v>2010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</c:spPr>
          <c:cat>
            <c:strRef>
              <c:f>'Bhn Mono &amp; Media'!$A$6:$B$9</c:f>
              <c:strCache>
                <c:ptCount val="4"/>
                <c:pt idx="0">
                  <c:v>Pesanan</c:v>
                </c:pt>
                <c:pt idx="1">
                  <c:v>Penerimaan</c:v>
                </c:pt>
                <c:pt idx="2">
                  <c:v>Pengkatalogan</c:v>
                </c:pt>
                <c:pt idx="3">
                  <c:v>Hadiah (Monograf)</c:v>
                </c:pt>
              </c:strCache>
            </c:strRef>
          </c:cat>
          <c:val>
            <c:numRef>
              <c:f>'Bhn Mono &amp; Media'!$C$6:$C$9</c:f>
              <c:numCache>
                <c:formatCode>_(* #,##0_);_(* \(#,##0\);_(* "-"??_);_(@_)</c:formatCode>
                <c:ptCount val="4"/>
                <c:pt idx="0">
                  <c:v>8250</c:v>
                </c:pt>
                <c:pt idx="1">
                  <c:v>7161</c:v>
                </c:pt>
                <c:pt idx="2">
                  <c:v>5988</c:v>
                </c:pt>
                <c:pt idx="3">
                  <c:v>3835</c:v>
                </c:pt>
              </c:numCache>
            </c:numRef>
          </c:val>
        </c:ser>
        <c:ser>
          <c:idx val="1"/>
          <c:order val="1"/>
          <c:tx>
            <c:strRef>
              <c:f>'Bhn Mono &amp; Media'!$D$5</c:f>
              <c:strCache>
                <c:ptCount val="1"/>
                <c:pt idx="0">
                  <c:v>2011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</c:spPr>
          <c:cat>
            <c:strRef>
              <c:f>'Bhn Mono &amp; Media'!$A$6:$B$9</c:f>
              <c:strCache>
                <c:ptCount val="4"/>
                <c:pt idx="0">
                  <c:v>Pesanan</c:v>
                </c:pt>
                <c:pt idx="1">
                  <c:v>Penerimaan</c:v>
                </c:pt>
                <c:pt idx="2">
                  <c:v>Pengkatalogan</c:v>
                </c:pt>
                <c:pt idx="3">
                  <c:v>Hadiah (Monograf)</c:v>
                </c:pt>
              </c:strCache>
            </c:strRef>
          </c:cat>
          <c:val>
            <c:numRef>
              <c:f>'Bhn Mono &amp; Media'!$D$6:$D$9</c:f>
              <c:numCache>
                <c:formatCode>_(* #,##0_);_(* \(#,##0\);_(* "-"??_);_(@_)</c:formatCode>
                <c:ptCount val="4"/>
                <c:pt idx="0">
                  <c:v>8663</c:v>
                </c:pt>
                <c:pt idx="1">
                  <c:v>8372</c:v>
                </c:pt>
                <c:pt idx="2">
                  <c:v>8390</c:v>
                </c:pt>
                <c:pt idx="3">
                  <c:v>2326</c:v>
                </c:pt>
              </c:numCache>
            </c:numRef>
          </c:val>
        </c:ser>
        <c:shape val="cylinder"/>
        <c:axId val="200987008"/>
        <c:axId val="200988544"/>
        <c:axId val="0"/>
      </c:bar3DChart>
      <c:catAx>
        <c:axId val="200987008"/>
        <c:scaling>
          <c:orientation val="minMax"/>
        </c:scaling>
        <c:axPos val="b"/>
        <c:majorTickMark val="none"/>
        <c:tickLblPos val="nextTo"/>
        <c:crossAx val="200988544"/>
        <c:crosses val="autoZero"/>
        <c:auto val="1"/>
        <c:lblAlgn val="ctr"/>
        <c:lblOffset val="100"/>
      </c:catAx>
      <c:valAx>
        <c:axId val="200988544"/>
        <c:scaling>
          <c:orientation val="minMax"/>
        </c:scaling>
        <c:axPos val="l"/>
        <c:majorGridlines/>
        <c:numFmt formatCode="_(* #,##0_);_(* \(#,##0\);_(* &quot;-&quot;??_);_(@_)" sourceLinked="1"/>
        <c:maj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20098700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ln>
            <a:solidFill>
              <a:schemeClr val="bg1">
                <a:alpha val="58039"/>
              </a:schemeClr>
            </a:solidFill>
            <a:prstDash val="solid"/>
          </a:ln>
        </c:spPr>
        <c:txPr>
          <a:bodyPr/>
          <a:lstStyle/>
          <a:p>
            <a:pPr rtl="0">
              <a:defRPr sz="1400"/>
            </a:pPr>
            <a:endParaRPr lang="en-US"/>
          </a:p>
        </c:txPr>
      </c:dTable>
      <c:spPr>
        <a:noFill/>
        <a:ln>
          <a:noFill/>
        </a:ln>
      </c:spPr>
    </c:plotArea>
    <c:plotVisOnly val="1"/>
  </c:chart>
  <c:spPr>
    <a:noFill/>
    <a:ln>
      <a:noFill/>
    </a:ln>
    <a:effectLst>
      <a:outerShdw blurRad="50800" dist="127000" dir="3000000" algn="tl" rotWithShape="0">
        <a:prstClr val="black">
          <a:alpha val="40000"/>
        </a:prstClr>
      </a:outerShdw>
    </a:effectLst>
  </c:spPr>
  <c:txPr>
    <a:bodyPr/>
    <a:lstStyle/>
    <a:p>
      <a:pPr>
        <a:defRPr sz="1200">
          <a:solidFill>
            <a:schemeClr val="bg1"/>
          </a:solidFill>
        </a:defRPr>
      </a:pPr>
      <a:endParaRPr lang="en-US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44"/>
  <c:chart>
    <c:autoTitleDeleted val="1"/>
    <c:plotArea>
      <c:layout/>
      <c:lineChart>
        <c:grouping val="standard"/>
        <c:ser>
          <c:idx val="0"/>
          <c:order val="0"/>
          <c:tx>
            <c:strRef>
              <c:f>'Ptnyaan Ruj'!$C$4</c:f>
              <c:strCache>
                <c:ptCount val="1"/>
                <c:pt idx="0">
                  <c:v>2010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cat>
            <c:strRef>
              <c:f>'Ptnyaan Ruj'!$B$5:$B$16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Mac</c:v>
                </c:pt>
                <c:pt idx="3">
                  <c:v>Apr</c:v>
                </c:pt>
                <c:pt idx="4">
                  <c:v>Mei</c:v>
                </c:pt>
                <c:pt idx="5">
                  <c:v>Jun</c:v>
                </c:pt>
                <c:pt idx="6">
                  <c:v>Jul</c:v>
                </c:pt>
                <c:pt idx="7">
                  <c:v>Ogo</c:v>
                </c:pt>
                <c:pt idx="8">
                  <c:v>Sep</c:v>
                </c:pt>
                <c:pt idx="9">
                  <c:v>Okt</c:v>
                </c:pt>
                <c:pt idx="10">
                  <c:v>Nov</c:v>
                </c:pt>
                <c:pt idx="11">
                  <c:v>Dis</c:v>
                </c:pt>
              </c:strCache>
            </c:strRef>
          </c:cat>
          <c:val>
            <c:numRef>
              <c:f>'Ptnyaan Ruj'!$C$5:$C$16</c:f>
              <c:numCache>
                <c:formatCode>_(* #,##0_);_(* \(#,##0\);_(* "-"??_);_(@_)</c:formatCode>
                <c:ptCount val="12"/>
                <c:pt idx="0">
                  <c:v>2281</c:v>
                </c:pt>
                <c:pt idx="1">
                  <c:v>1384</c:v>
                </c:pt>
                <c:pt idx="2">
                  <c:v>1480</c:v>
                </c:pt>
                <c:pt idx="3">
                  <c:v>1138</c:v>
                </c:pt>
                <c:pt idx="4">
                  <c:v>581</c:v>
                </c:pt>
                <c:pt idx="5">
                  <c:v>619</c:v>
                </c:pt>
                <c:pt idx="6">
                  <c:v>2748</c:v>
                </c:pt>
                <c:pt idx="7">
                  <c:v>1989</c:v>
                </c:pt>
                <c:pt idx="8">
                  <c:v>1130</c:v>
                </c:pt>
                <c:pt idx="9">
                  <c:v>1294</c:v>
                </c:pt>
                <c:pt idx="10">
                  <c:v>824</c:v>
                </c:pt>
                <c:pt idx="11">
                  <c:v>705</c:v>
                </c:pt>
              </c:numCache>
            </c:numRef>
          </c:val>
        </c:ser>
        <c:ser>
          <c:idx val="1"/>
          <c:order val="1"/>
          <c:tx>
            <c:strRef>
              <c:f>'Ptnyaan Ruj'!$D$4</c:f>
              <c:strCache>
                <c:ptCount val="1"/>
                <c:pt idx="0">
                  <c:v>2011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ymbol val="none"/>
          </c:marker>
          <c:cat>
            <c:strRef>
              <c:f>'Ptnyaan Ruj'!$B$5:$B$16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Mac</c:v>
                </c:pt>
                <c:pt idx="3">
                  <c:v>Apr</c:v>
                </c:pt>
                <c:pt idx="4">
                  <c:v>Mei</c:v>
                </c:pt>
                <c:pt idx="5">
                  <c:v>Jun</c:v>
                </c:pt>
                <c:pt idx="6">
                  <c:v>Jul</c:v>
                </c:pt>
                <c:pt idx="7">
                  <c:v>Ogo</c:v>
                </c:pt>
                <c:pt idx="8">
                  <c:v>Sep</c:v>
                </c:pt>
                <c:pt idx="9">
                  <c:v>Okt</c:v>
                </c:pt>
                <c:pt idx="10">
                  <c:v>Nov</c:v>
                </c:pt>
                <c:pt idx="11">
                  <c:v>Dis</c:v>
                </c:pt>
              </c:strCache>
            </c:strRef>
          </c:cat>
          <c:val>
            <c:numRef>
              <c:f>'Ptnyaan Ruj'!$D$5:$D$16</c:f>
              <c:numCache>
                <c:formatCode>_(* #,##0_);_(* \(#,##0\);_(* "-"??_);_(@_)</c:formatCode>
                <c:ptCount val="12"/>
                <c:pt idx="0">
                  <c:v>2148</c:v>
                </c:pt>
                <c:pt idx="1">
                  <c:v>1004</c:v>
                </c:pt>
                <c:pt idx="2">
                  <c:v>1056</c:v>
                </c:pt>
                <c:pt idx="3">
                  <c:v>902</c:v>
                </c:pt>
                <c:pt idx="4">
                  <c:v>696</c:v>
                </c:pt>
                <c:pt idx="5">
                  <c:v>635</c:v>
                </c:pt>
                <c:pt idx="6">
                  <c:v>623</c:v>
                </c:pt>
                <c:pt idx="7">
                  <c:v>609</c:v>
                </c:pt>
                <c:pt idx="8">
                  <c:v>1865</c:v>
                </c:pt>
                <c:pt idx="9">
                  <c:v>1925</c:v>
                </c:pt>
                <c:pt idx="10">
                  <c:v>1414</c:v>
                </c:pt>
                <c:pt idx="11">
                  <c:v>1152</c:v>
                </c:pt>
              </c:numCache>
            </c:numRef>
          </c:val>
        </c:ser>
        <c:marker val="1"/>
        <c:axId val="206572928"/>
        <c:axId val="206771328"/>
      </c:lineChart>
      <c:catAx>
        <c:axId val="206572928"/>
        <c:scaling>
          <c:orientation val="minMax"/>
        </c:scaling>
        <c:axPos val="b"/>
        <c:majorTickMark val="none"/>
        <c:tickLblPos val="nextTo"/>
        <c:crossAx val="206771328"/>
        <c:crosses val="autoZero"/>
        <c:auto val="1"/>
        <c:lblAlgn val="ctr"/>
        <c:lblOffset val="100"/>
      </c:catAx>
      <c:valAx>
        <c:axId val="206771328"/>
        <c:scaling>
          <c:orientation val="minMax"/>
        </c:scaling>
        <c:axPos val="l"/>
        <c:majorGridlines/>
        <c:numFmt formatCode="_(* #,##0_);_(* \(#,##0\);_(* &quot;-&quot;??_);_(@_)" sourceLinked="1"/>
        <c:majorTickMark val="none"/>
        <c:tickLblPos val="nextTo"/>
        <c:spPr>
          <a:noFill/>
        </c:spPr>
        <c:crossAx val="206572928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</c:chart>
  <c:spPr>
    <a:noFill/>
    <a:effectLst>
      <a:outerShdw blurRad="50800" dist="127000" dir="3000000" algn="tl" rotWithShape="0">
        <a:prstClr val="black">
          <a:alpha val="40000"/>
        </a:prstClr>
      </a:outerShdw>
    </a:effectLst>
  </c:spPr>
  <c:txPr>
    <a:bodyPr/>
    <a:lstStyle/>
    <a:p>
      <a:pPr>
        <a:defRPr sz="1200"/>
      </a:pPr>
      <a:endParaRPr lang="en-US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44"/>
  <c:chart>
    <c:autoTitleDeleted val="1"/>
    <c:view3D>
      <c:rAngAx val="1"/>
    </c:view3D>
    <c:plotArea>
      <c:layout>
        <c:manualLayout>
          <c:layoutTarget val="inner"/>
          <c:xMode val="edge"/>
          <c:yMode val="edge"/>
          <c:x val="0.1015322191868875"/>
          <c:y val="3.6850171270964086E-2"/>
          <c:w val="0.88826369918045844"/>
          <c:h val="0.71743493927665758"/>
        </c:manualLayout>
      </c:layout>
      <c:bar3DChart>
        <c:barDir val="col"/>
        <c:grouping val="clustered"/>
        <c:ser>
          <c:idx val="0"/>
          <c:order val="0"/>
          <c:tx>
            <c:strRef>
              <c:f>'Jenis P''tnyaan Ruj'!$C$4</c:f>
              <c:strCache>
                <c:ptCount val="1"/>
                <c:pt idx="0">
                  <c:v>2010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</c:spPr>
          <c:cat>
            <c:strRef>
              <c:f>'Jenis P''tnyaan Ruj'!$B$5:$B$11</c:f>
              <c:strCache>
                <c:ptCount val="7"/>
                <c:pt idx="0">
                  <c:v>Tunjuk Arah</c:v>
                </c:pt>
                <c:pt idx="1">
                  <c:v>Rujukan Segera</c:v>
                </c:pt>
                <c:pt idx="2">
                  <c:v>Rujukan Segera (Tel)</c:v>
                </c:pt>
                <c:pt idx="3">
                  <c:v>PD/Jurnal Atas Talian</c:v>
                </c:pt>
                <c:pt idx="4">
                  <c:v>OPAC</c:v>
                </c:pt>
                <c:pt idx="5">
                  <c:v>Sumber Rujukan Luar</c:v>
                </c:pt>
                <c:pt idx="6">
                  <c:v>Buku Tiada di Rak</c:v>
                </c:pt>
              </c:strCache>
            </c:strRef>
          </c:cat>
          <c:val>
            <c:numRef>
              <c:f>'Jenis P''tnyaan Ruj'!$C$5:$C$11</c:f>
              <c:numCache>
                <c:formatCode>_(* #,##0_);_(* \(#,##0\);_(* "-"??_);_(@_)</c:formatCode>
                <c:ptCount val="7"/>
                <c:pt idx="0">
                  <c:v>2694</c:v>
                </c:pt>
                <c:pt idx="1">
                  <c:v>2741</c:v>
                </c:pt>
                <c:pt idx="2">
                  <c:v>1606</c:v>
                </c:pt>
                <c:pt idx="3">
                  <c:v>3774</c:v>
                </c:pt>
                <c:pt idx="4">
                  <c:v>5048</c:v>
                </c:pt>
                <c:pt idx="5">
                  <c:v>259</c:v>
                </c:pt>
                <c:pt idx="6">
                  <c:v>51</c:v>
                </c:pt>
              </c:numCache>
            </c:numRef>
          </c:val>
        </c:ser>
        <c:ser>
          <c:idx val="1"/>
          <c:order val="1"/>
          <c:tx>
            <c:strRef>
              <c:f>'Jenis P''tnyaan Ruj'!$D$4</c:f>
              <c:strCache>
                <c:ptCount val="1"/>
                <c:pt idx="0">
                  <c:v>2011</c:v>
                </c:pt>
              </c:strCache>
            </c:strRef>
          </c:tx>
          <c:spPr>
            <a:solidFill>
              <a:schemeClr val="accent6">
                <a:lumMod val="50000"/>
              </a:schemeClr>
            </a:solidFill>
          </c:spPr>
          <c:cat>
            <c:strRef>
              <c:f>'Jenis P''tnyaan Ruj'!$B$5:$B$11</c:f>
              <c:strCache>
                <c:ptCount val="7"/>
                <c:pt idx="0">
                  <c:v>Tunjuk Arah</c:v>
                </c:pt>
                <c:pt idx="1">
                  <c:v>Rujukan Segera</c:v>
                </c:pt>
                <c:pt idx="2">
                  <c:v>Rujukan Segera (Tel)</c:v>
                </c:pt>
                <c:pt idx="3">
                  <c:v>PD/Jurnal Atas Talian</c:v>
                </c:pt>
                <c:pt idx="4">
                  <c:v>OPAC</c:v>
                </c:pt>
                <c:pt idx="5">
                  <c:v>Sumber Rujukan Luar</c:v>
                </c:pt>
                <c:pt idx="6">
                  <c:v>Buku Tiada di Rak</c:v>
                </c:pt>
              </c:strCache>
            </c:strRef>
          </c:cat>
          <c:val>
            <c:numRef>
              <c:f>'Jenis P''tnyaan Ruj'!$D$5:$D$11</c:f>
              <c:numCache>
                <c:formatCode>_(* #,##0_);_(* \(#,##0\);_(* "-"??_);_(@_)</c:formatCode>
                <c:ptCount val="7"/>
                <c:pt idx="0">
                  <c:v>2687</c:v>
                </c:pt>
                <c:pt idx="1">
                  <c:v>2108</c:v>
                </c:pt>
                <c:pt idx="2">
                  <c:v>1565</c:v>
                </c:pt>
                <c:pt idx="3">
                  <c:v>3553</c:v>
                </c:pt>
                <c:pt idx="4">
                  <c:v>4248</c:v>
                </c:pt>
                <c:pt idx="5">
                  <c:v>234</c:v>
                </c:pt>
                <c:pt idx="6">
                  <c:v>34</c:v>
                </c:pt>
              </c:numCache>
            </c:numRef>
          </c:val>
        </c:ser>
        <c:shape val="box"/>
        <c:axId val="206797824"/>
        <c:axId val="206799616"/>
        <c:axId val="0"/>
      </c:bar3DChart>
      <c:catAx>
        <c:axId val="206797824"/>
        <c:scaling>
          <c:orientation val="minMax"/>
        </c:scaling>
        <c:axPos val="b"/>
        <c:majorTickMark val="none"/>
        <c:tickLblPos val="nextTo"/>
        <c:crossAx val="206799616"/>
        <c:crosses val="autoZero"/>
        <c:auto val="1"/>
        <c:lblAlgn val="ctr"/>
        <c:lblOffset val="100"/>
      </c:catAx>
      <c:valAx>
        <c:axId val="206799616"/>
        <c:scaling>
          <c:orientation val="minMax"/>
        </c:scaling>
        <c:axPos val="l"/>
        <c:majorGridlines/>
        <c:numFmt formatCode="_(* #,##0_);_(* \(#,##0\);_(* &quot;-&quot;??_);_(@_)" sourceLinked="1"/>
        <c:majorTickMark val="none"/>
        <c:tickLblPos val="nextTo"/>
        <c:crossAx val="20679782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ln>
            <a:solidFill>
              <a:schemeClr val="bg1">
                <a:alpha val="58039"/>
              </a:schemeClr>
            </a:solidFill>
            <a:prstDash val="solid"/>
          </a:ln>
        </c:spPr>
      </c:dTable>
      <c:spPr>
        <a:noFill/>
      </c:spPr>
    </c:plotArea>
    <c:plotVisOnly val="1"/>
  </c:chart>
  <c:spPr>
    <a:noFill/>
    <a:effectLst>
      <a:outerShdw blurRad="50800" dist="127000" dir="3000000" algn="tl" rotWithShape="0">
        <a:prstClr val="black">
          <a:alpha val="40000"/>
        </a:prstClr>
      </a:outerShdw>
    </a:effectLst>
  </c:spPr>
  <c:txPr>
    <a:bodyPr/>
    <a:lstStyle/>
    <a:p>
      <a:pPr>
        <a:defRPr sz="1200">
          <a:solidFill>
            <a:schemeClr val="bg1"/>
          </a:solidFill>
        </a:defRPr>
      </a:pPr>
      <a:endParaRPr lang="en-US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B8A181-4DB0-45F4-9DC5-3A65746F3AD3}" type="datetimeFigureOut">
              <a:rPr lang="en-US" smtClean="0"/>
              <a:t>2/6/2012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FA5D48-A2A7-4A57-A541-622A84EF2A3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D5A595-C216-4085-B6E8-2AD1B2D877C0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D5A595-C216-4085-B6E8-2AD1B2D877C0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Usuario\Mis documentos\132\Diapositiva1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18680-6E2D-451C-8385-484B930B8E17}" type="datetimeFigureOut">
              <a:rPr lang="en-US" smtClean="0"/>
              <a:pPr/>
              <a:t>2/6/2012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420B3-53D9-432E-BB6C-510EB706E06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7 Imagen" descr="2784104897_054121d4d5_o.gif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23528" y="2420888"/>
            <a:ext cx="3981822" cy="3981822"/>
          </a:xfrm>
          <a:prstGeom prst="rect">
            <a:avLst/>
          </a:prstGeom>
        </p:spPr>
      </p:pic>
      <p:pic>
        <p:nvPicPr>
          <p:cNvPr id="9" name="图片 1" descr="未标题-2.pn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432000" y="1484784"/>
            <a:ext cx="5400600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18680-6E2D-451C-8385-484B930B8E17}" type="datetimeFigureOut">
              <a:rPr lang="en-US" smtClean="0"/>
              <a:pPr/>
              <a:t>2/6/2012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420B3-53D9-432E-BB6C-510EB706E0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18680-6E2D-451C-8385-484B930B8E17}" type="datetimeFigureOut">
              <a:rPr lang="en-US" smtClean="0"/>
              <a:pPr/>
              <a:t>2/6/2012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420B3-53D9-432E-BB6C-510EB706E0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31640" y="404664"/>
            <a:ext cx="7355160" cy="57606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187624" y="1600200"/>
            <a:ext cx="7499176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18680-6E2D-451C-8385-484B930B8E17}" type="datetimeFigureOut">
              <a:rPr lang="en-US" smtClean="0"/>
              <a:pPr/>
              <a:t>2/6/2012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420B3-53D9-432E-BB6C-510EB706E0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18680-6E2D-451C-8385-484B930B8E17}" type="datetimeFigureOut">
              <a:rPr lang="en-US" smtClean="0"/>
              <a:pPr/>
              <a:t>2/6/2012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420B3-53D9-432E-BB6C-510EB706E0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18680-6E2D-451C-8385-484B930B8E17}" type="datetimeFigureOut">
              <a:rPr lang="en-US" smtClean="0"/>
              <a:pPr/>
              <a:t>2/6/2012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420B3-53D9-432E-BB6C-510EB706E0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18680-6E2D-451C-8385-484B930B8E17}" type="datetimeFigureOut">
              <a:rPr lang="en-US" smtClean="0"/>
              <a:pPr/>
              <a:t>2/6/2012</a:t>
            </a:fld>
            <a:endParaRPr lang="en-U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420B3-53D9-432E-BB6C-510EB706E0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18680-6E2D-451C-8385-484B930B8E17}" type="datetimeFigureOut">
              <a:rPr lang="en-US" smtClean="0"/>
              <a:pPr/>
              <a:t>2/6/2012</a:t>
            </a:fld>
            <a:endParaRPr lang="en-U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420B3-53D9-432E-BB6C-510EB706E0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18680-6E2D-451C-8385-484B930B8E17}" type="datetimeFigureOut">
              <a:rPr lang="en-US" smtClean="0"/>
              <a:pPr/>
              <a:t>2/6/2012</a:t>
            </a:fld>
            <a:endParaRPr lang="en-U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420B3-53D9-432E-BB6C-510EB706E0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18680-6E2D-451C-8385-484B930B8E17}" type="datetimeFigureOut">
              <a:rPr lang="en-US" smtClean="0"/>
              <a:pPr/>
              <a:t>2/6/2012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420B3-53D9-432E-BB6C-510EB706E0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18680-6E2D-451C-8385-484B930B8E17}" type="datetimeFigureOut">
              <a:rPr lang="en-US" smtClean="0"/>
              <a:pPr/>
              <a:t>2/6/2012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420B3-53D9-432E-BB6C-510EB706E0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Usuario\Mis documentos\132\Diapositiva2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F18680-6E2D-451C-8385-484B930B8E17}" type="datetimeFigureOut">
              <a:rPr lang="en-US" smtClean="0"/>
              <a:pPr/>
              <a:t>2/6/2012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5420B3-53D9-432E-BB6C-510EB706E06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9.xml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BorangnKajian%20Kepuasan%20Pelanggan%20PSAS%202011-bercetak2.docx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print">
              <a:alphaModFix amt="20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4419600" y="2743200"/>
            <a:ext cx="47244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400" b="1" spc="30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 Black" pitchFamily="34" charset="0"/>
              </a:rPr>
              <a:t>PERUTUSAN</a:t>
            </a:r>
          </a:p>
          <a:p>
            <a:pPr algn="ctr"/>
            <a:r>
              <a:rPr lang="en-US" sz="2400" b="1" cap="none" spc="30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 Black" pitchFamily="34" charset="0"/>
              </a:rPr>
              <a:t>KETUA PUSTAKAWAN</a:t>
            </a:r>
          </a:p>
          <a:p>
            <a:pPr algn="ctr"/>
            <a:r>
              <a:rPr lang="en-US" sz="2400" b="1" spc="30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 Black" pitchFamily="34" charset="0"/>
              </a:rPr>
              <a:t>2012</a:t>
            </a:r>
            <a:endParaRPr lang="en-US" sz="2400" b="1" cap="none" spc="30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Arial Black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367145" y="2466110"/>
            <a:ext cx="3886200" cy="3886200"/>
          </a:xfrm>
          <a:prstGeom prst="ellipse">
            <a:avLst/>
          </a:prstGeom>
          <a:blipFill dpi="0" rotWithShape="1">
            <a:blip r:embed="rId3" cstate="print">
              <a:alphaModFix amt="3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0" y="312003"/>
            <a:ext cx="91440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400" b="1" spc="30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 Black" pitchFamily="34" charset="0"/>
              </a:rPr>
              <a:t>PERPUSTAKAAN </a:t>
            </a:r>
            <a:r>
              <a:rPr lang="en-US" sz="2400" b="1" cap="none" spc="30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 Black" pitchFamily="34" charset="0"/>
              </a:rPr>
              <a:t>SULTAN ABDUL SAMAD</a:t>
            </a:r>
          </a:p>
          <a:p>
            <a:pPr algn="ctr"/>
            <a:r>
              <a:rPr lang="en-US" sz="2400" b="1" spc="30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 Black" pitchFamily="34" charset="0"/>
              </a:rPr>
              <a:t>UNIVERSITI PUTRA MALAYSIA</a:t>
            </a:r>
            <a:endParaRPr lang="en-US" sz="2400" b="1" cap="none" spc="30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Arial Black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0" y="304800"/>
            <a:ext cx="91440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400" b="1" spc="30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 Black" pitchFamily="34" charset="0"/>
              </a:rPr>
              <a:t>PERPUSTAKAAN </a:t>
            </a:r>
            <a:r>
              <a:rPr lang="en-US" sz="2400" b="1" cap="none" spc="30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 Black" pitchFamily="34" charset="0"/>
              </a:rPr>
              <a:t>SULTAN ABDUL SAMAD</a:t>
            </a:r>
          </a:p>
          <a:p>
            <a:pPr algn="ctr"/>
            <a:r>
              <a:rPr lang="en-US" sz="2400" b="1" spc="30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 Black" pitchFamily="34" charset="0"/>
              </a:rPr>
              <a:t>UNIVERSITI PUTRA MALAYSIA</a:t>
            </a:r>
            <a:endParaRPr lang="en-US" sz="2400" b="1" cap="none" spc="30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Arial Black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505200" y="6096000"/>
            <a:ext cx="54102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r"/>
            <a:r>
              <a:rPr lang="en-US" sz="2400" b="1" spc="30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 Black" pitchFamily="34" charset="0"/>
              </a:rPr>
              <a:t>BERILMU BERBAKTI</a:t>
            </a:r>
            <a:endParaRPr lang="en-US" sz="2400" b="1" cap="none" spc="30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print">
              <a:alphaModFix amt="2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Chart 6"/>
          <p:cNvGraphicFramePr/>
          <p:nvPr/>
        </p:nvGraphicFramePr>
        <p:xfrm>
          <a:off x="2133600" y="1371600"/>
          <a:ext cx="6705600" cy="4191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Rectangle 7"/>
          <p:cNvSpPr/>
          <p:nvPr/>
        </p:nvSpPr>
        <p:spPr>
          <a:xfrm>
            <a:off x="2286000" y="5715000"/>
            <a:ext cx="6705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mtClean="0">
                <a:solidFill>
                  <a:schemeClr val="bg1"/>
                </a:solidFill>
              </a:rPr>
              <a:t>Sebanyak </a:t>
            </a:r>
            <a:r>
              <a:rPr lang="en-US" sz="1600" b="1" smtClean="0">
                <a:solidFill>
                  <a:schemeClr val="bg1"/>
                </a:solidFill>
              </a:rPr>
              <a:t>14,029 </a:t>
            </a:r>
            <a:r>
              <a:rPr lang="en-US" sz="1600" smtClean="0">
                <a:solidFill>
                  <a:schemeClr val="bg1"/>
                </a:solidFill>
              </a:rPr>
              <a:t>pertanyaan direkod di Meja Penasihat Pengguna sepanjang tahun 2011 berbanding </a:t>
            </a:r>
            <a:r>
              <a:rPr lang="en-US" sz="1600" b="1" smtClean="0">
                <a:solidFill>
                  <a:schemeClr val="bg1"/>
                </a:solidFill>
              </a:rPr>
              <a:t>16,173</a:t>
            </a:r>
            <a:r>
              <a:rPr lang="en-US" sz="1600" smtClean="0">
                <a:solidFill>
                  <a:schemeClr val="bg1"/>
                </a:solidFill>
              </a:rPr>
              <a:t> pada tahun 2010. Terdapat penurunan sebanyak </a:t>
            </a:r>
            <a:r>
              <a:rPr lang="en-US" sz="1600" b="1" smtClean="0">
                <a:solidFill>
                  <a:schemeClr val="bg1"/>
                </a:solidFill>
              </a:rPr>
              <a:t>2,144</a:t>
            </a:r>
            <a:r>
              <a:rPr lang="en-US" sz="1600" smtClean="0">
                <a:solidFill>
                  <a:schemeClr val="bg1"/>
                </a:solidFill>
              </a:rPr>
              <a:t> (10.78%). Ini adalah disebabkan waktu cuti semester yang lebih panjang (9 Mei - 12 September 2011)</a:t>
            </a:r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371600" y="514350"/>
            <a:ext cx="7772400" cy="704850"/>
          </a:xfrm>
          <a:prstGeom prst="rect">
            <a:avLst/>
          </a:prstGeom>
          <a:scene3d>
            <a:camera prst="orthographicFront"/>
            <a:lightRig rig="threePt" dir="t"/>
          </a:scene3d>
          <a:sp3d/>
        </p:spPr>
        <p:txBody>
          <a:bodyPr wrap="square" rIns="9144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1600" b="1" smtClean="0">
                <a:solidFill>
                  <a:schemeClr val="bg1"/>
                </a:solidFill>
                <a:latin typeface="Arial Black" pitchFamily="34" charset="0"/>
              </a:rPr>
              <a:t>STATISTIK JUMLAH PERTANYAAN DI</a:t>
            </a:r>
          </a:p>
          <a:p>
            <a:pPr lvl="0" algn="ctr">
              <a:spcBef>
                <a:spcPct val="0"/>
              </a:spcBef>
              <a:defRPr/>
            </a:pPr>
            <a:r>
              <a:rPr lang="en-US" sz="1600" b="1" smtClean="0">
                <a:solidFill>
                  <a:schemeClr val="bg1"/>
                </a:solidFill>
                <a:latin typeface="Arial Black" pitchFamily="34" charset="0"/>
              </a:rPr>
              <a:t>MEJA </a:t>
            </a:r>
            <a:r>
              <a:rPr lang="en-US" sz="1600" b="1" smtClean="0">
                <a:solidFill>
                  <a:schemeClr val="bg1"/>
                </a:solidFill>
                <a:latin typeface="Arial Black" pitchFamily="34" charset="0"/>
              </a:rPr>
              <a:t>PENASIHAT </a:t>
            </a:r>
            <a:r>
              <a:rPr lang="en-US" sz="1600" b="1" smtClean="0">
                <a:solidFill>
                  <a:schemeClr val="bg1"/>
                </a:solidFill>
                <a:latin typeface="Arial Black" pitchFamily="34" charset="0"/>
              </a:rPr>
              <a:t>PENGGUNA 2010 </a:t>
            </a:r>
            <a:r>
              <a:rPr lang="en-US" sz="1600" b="1" smtClean="0">
                <a:solidFill>
                  <a:schemeClr val="bg1"/>
                </a:solidFill>
                <a:latin typeface="Arial Black" pitchFamily="34" charset="0"/>
              </a:rPr>
              <a:t>- 2011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4" cstate="print">
              <a:alphaModFix amt="2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Chart 2"/>
          <p:cNvGraphicFramePr/>
          <p:nvPr/>
        </p:nvGraphicFramePr>
        <p:xfrm>
          <a:off x="2133600" y="1371600"/>
          <a:ext cx="6781800" cy="441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" name="Rectangle 3"/>
          <p:cNvSpPr/>
          <p:nvPr/>
        </p:nvSpPr>
        <p:spPr>
          <a:xfrm>
            <a:off x="2106385" y="5968425"/>
            <a:ext cx="70376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MY" sz="1600" smtClean="0">
                <a:solidFill>
                  <a:schemeClr val="bg1"/>
                </a:solidFill>
              </a:rPr>
              <a:t>Pada keseluruhannya pertanyaan mengenai penggunaan OPAC adalah yang tertinggi </a:t>
            </a:r>
            <a:r>
              <a:rPr lang="en-MY" sz="1600" b="1" smtClean="0">
                <a:solidFill>
                  <a:schemeClr val="bg1"/>
                </a:solidFill>
              </a:rPr>
              <a:t>(4,407) </a:t>
            </a:r>
            <a:r>
              <a:rPr lang="en-MY" sz="1600" smtClean="0">
                <a:solidFill>
                  <a:schemeClr val="bg1"/>
                </a:solidFill>
              </a:rPr>
              <a:t>diikuti oleh penggunaan pangkalan data/jurnal atas talian </a:t>
            </a:r>
            <a:r>
              <a:rPr lang="en-MY" sz="1600" b="1" smtClean="0">
                <a:solidFill>
                  <a:schemeClr val="bg1"/>
                </a:solidFill>
              </a:rPr>
              <a:t>(3,553).</a:t>
            </a:r>
            <a:endParaRPr lang="en-MY" sz="1600" b="1">
              <a:solidFill>
                <a:schemeClr val="bg1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371600" y="514350"/>
            <a:ext cx="7772400" cy="704850"/>
          </a:xfrm>
          <a:prstGeom prst="rect">
            <a:avLst/>
          </a:prstGeom>
          <a:scene3d>
            <a:camera prst="orthographicFront"/>
            <a:lightRig rig="threePt" dir="t"/>
          </a:scene3d>
          <a:sp3d/>
        </p:spPr>
        <p:txBody>
          <a:bodyPr wrap="square" rIns="9144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1600" b="1" smtClean="0">
                <a:solidFill>
                  <a:schemeClr val="bg1"/>
                </a:solidFill>
                <a:latin typeface="Arial Black" pitchFamily="34" charset="0"/>
              </a:rPr>
              <a:t>STATISTIK JENIS PERTANYAAN DI</a:t>
            </a:r>
          </a:p>
          <a:p>
            <a:pPr lvl="0" algn="ctr">
              <a:spcBef>
                <a:spcPct val="0"/>
              </a:spcBef>
              <a:defRPr/>
            </a:pPr>
            <a:r>
              <a:rPr lang="en-US" sz="1600" b="1" smtClean="0">
                <a:solidFill>
                  <a:schemeClr val="bg1"/>
                </a:solidFill>
                <a:latin typeface="Arial Black" pitchFamily="34" charset="0"/>
              </a:rPr>
              <a:t>MEJA </a:t>
            </a:r>
            <a:r>
              <a:rPr lang="en-US" sz="1600" b="1" smtClean="0">
                <a:solidFill>
                  <a:schemeClr val="bg1"/>
                </a:solidFill>
                <a:latin typeface="Arial Black" pitchFamily="34" charset="0"/>
              </a:rPr>
              <a:t>PENASIHAT </a:t>
            </a:r>
            <a:r>
              <a:rPr lang="en-US" sz="1600" b="1" smtClean="0">
                <a:solidFill>
                  <a:schemeClr val="bg1"/>
                </a:solidFill>
                <a:latin typeface="Arial Black" pitchFamily="34" charset="0"/>
              </a:rPr>
              <a:t>PENGGUNA 2010 </a:t>
            </a:r>
            <a:r>
              <a:rPr lang="en-US" sz="1600" b="1" smtClean="0">
                <a:solidFill>
                  <a:schemeClr val="bg1"/>
                </a:solidFill>
                <a:latin typeface="Arial Black" pitchFamily="34" charset="0"/>
              </a:rPr>
              <a:t>- 2011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print">
              <a:alphaModFix amt="2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133600" y="5399782"/>
            <a:ext cx="685800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-179388">
              <a:buFont typeface="Arial" pitchFamily="34" charset="0"/>
              <a:buChar char="•"/>
              <a:tabLst>
                <a:tab pos="179388" algn="l"/>
              </a:tabLst>
            </a:pPr>
            <a:r>
              <a:rPr lang="en-MY" sz="1600" smtClean="0">
                <a:solidFill>
                  <a:schemeClr val="bg1"/>
                </a:solidFill>
              </a:rPr>
              <a:t>Jumlah kehadiran pelajar menurun sebanyak 12.67% berbanding tahun 2010.</a:t>
            </a:r>
          </a:p>
          <a:p>
            <a:pPr marL="179388" indent="-179388">
              <a:spcBef>
                <a:spcPts val="600"/>
              </a:spcBef>
              <a:buFont typeface="Arial" pitchFamily="34" charset="0"/>
              <a:buChar char="•"/>
              <a:tabLst>
                <a:tab pos="179388" algn="l"/>
              </a:tabLst>
            </a:pPr>
            <a:r>
              <a:rPr lang="en-MY" sz="1600" smtClean="0">
                <a:solidFill>
                  <a:schemeClr val="bg1"/>
                </a:solidFill>
              </a:rPr>
              <a:t>Jumlah kelas berjadual meningkat sebanyak 20.23% dengan kehadiran juga meningkat sebanyak 5.47% berbanding tahun 2010.</a:t>
            </a:r>
          </a:p>
          <a:p>
            <a:pPr marL="179388" indent="-179388">
              <a:spcBef>
                <a:spcPts val="600"/>
              </a:spcBef>
              <a:buFont typeface="Arial" pitchFamily="34" charset="0"/>
              <a:buChar char="•"/>
              <a:tabLst>
                <a:tab pos="179388" algn="l"/>
              </a:tabLst>
            </a:pPr>
            <a:r>
              <a:rPr lang="sv-SE" sz="1600" smtClean="0">
                <a:solidFill>
                  <a:schemeClr val="bg1"/>
                </a:solidFill>
              </a:rPr>
              <a:t>Jumlah kelas permohonan menurun 35.0% berbanding tahun 2010</a:t>
            </a:r>
            <a:endParaRPr lang="en-MY" sz="1600" smtClean="0">
              <a:solidFill>
                <a:schemeClr val="bg1"/>
              </a:solidFill>
            </a:endParaRPr>
          </a:p>
        </p:txBody>
      </p:sp>
      <p:graphicFrame>
        <p:nvGraphicFramePr>
          <p:cNvPr id="7" name="Chart 6"/>
          <p:cNvGraphicFramePr/>
          <p:nvPr/>
        </p:nvGraphicFramePr>
        <p:xfrm>
          <a:off x="1447800" y="1371600"/>
          <a:ext cx="7467600" cy="388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itle 1"/>
          <p:cNvSpPr txBox="1">
            <a:spLocks/>
          </p:cNvSpPr>
          <p:nvPr/>
        </p:nvSpPr>
        <p:spPr>
          <a:xfrm>
            <a:off x="1371600" y="514350"/>
            <a:ext cx="7772400" cy="704850"/>
          </a:xfrm>
          <a:prstGeom prst="rect">
            <a:avLst/>
          </a:prstGeom>
          <a:scene3d>
            <a:camera prst="orthographicFront"/>
            <a:lightRig rig="threePt" dir="t"/>
          </a:scene3d>
          <a:sp3d/>
        </p:spPr>
        <p:txBody>
          <a:bodyPr wrap="square" rIns="91440" anchor="ctr">
            <a:normAutofit/>
          </a:bodyPr>
          <a:lstStyle/>
          <a:p>
            <a:pPr algn="ctr"/>
            <a:r>
              <a:rPr lang="en-US" sz="1600" b="1" smtClean="0">
                <a:solidFill>
                  <a:schemeClr val="bg1"/>
                </a:solidFill>
                <a:latin typeface="Arial Black" pitchFamily="34" charset="0"/>
              </a:rPr>
              <a:t>PROGRAM PENDIDIKAN PENGGUNA </a:t>
            </a:r>
          </a:p>
          <a:p>
            <a:pPr algn="ctr"/>
            <a:r>
              <a:rPr lang="en-US" sz="1600" b="1" smtClean="0">
                <a:solidFill>
                  <a:schemeClr val="bg1"/>
                </a:solidFill>
                <a:latin typeface="Arial Black" pitchFamily="34" charset="0"/>
              </a:rPr>
              <a:t>2010 </a:t>
            </a:r>
            <a:r>
              <a:rPr lang="en-US" sz="1600" b="1" smtClean="0">
                <a:solidFill>
                  <a:schemeClr val="bg1"/>
                </a:solidFill>
                <a:latin typeface="Arial Black" pitchFamily="34" charset="0"/>
              </a:rPr>
              <a:t>– 2011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print">
              <a:alphaModFix amt="2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04800" y="1712655"/>
            <a:ext cx="3048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-179388">
              <a:buFont typeface="Arial" pitchFamily="34" charset="0"/>
              <a:buChar char="•"/>
              <a:tabLst>
                <a:tab pos="179388" algn="l"/>
              </a:tabLst>
            </a:pPr>
            <a:r>
              <a:rPr lang="en-MY" sz="1600" smtClean="0">
                <a:solidFill>
                  <a:schemeClr val="bg1"/>
                </a:solidFill>
                <a:cs typeface="Arial" pitchFamily="34" charset="0"/>
              </a:rPr>
              <a:t>Permohonan </a:t>
            </a:r>
            <a:r>
              <a:rPr lang="en-MY" sz="1600" smtClean="0">
                <a:solidFill>
                  <a:schemeClr val="bg1"/>
                </a:solidFill>
                <a:cs typeface="Arial" pitchFamily="34" charset="0"/>
              </a:rPr>
              <a:t>PPD Dalam yang diterima berkurangan sebanyak </a:t>
            </a:r>
            <a:r>
              <a:rPr lang="en-MY" sz="1600" b="1" smtClean="0">
                <a:solidFill>
                  <a:schemeClr val="bg1"/>
                </a:solidFill>
                <a:cs typeface="Arial" pitchFamily="34" charset="0"/>
              </a:rPr>
              <a:t>22.02%</a:t>
            </a:r>
            <a:r>
              <a:rPr lang="en-MY" sz="1600" smtClean="0">
                <a:solidFill>
                  <a:schemeClr val="bg1"/>
                </a:solidFill>
                <a:cs typeface="Arial" pitchFamily="34" charset="0"/>
              </a:rPr>
              <a:t> dan bilangan yang dipenuhi meningkat sebanyak </a:t>
            </a:r>
            <a:r>
              <a:rPr lang="en-MY" sz="1600" b="1" smtClean="0">
                <a:solidFill>
                  <a:schemeClr val="bg1"/>
                </a:solidFill>
                <a:cs typeface="Arial" pitchFamily="34" charset="0"/>
              </a:rPr>
              <a:t>8.96%.</a:t>
            </a:r>
          </a:p>
          <a:p>
            <a:pPr marL="179388" indent="-179388" algn="just">
              <a:tabLst>
                <a:tab pos="179388" algn="l"/>
              </a:tabLst>
            </a:pPr>
            <a:endParaRPr lang="en-MY" sz="1600" smtClean="0">
              <a:solidFill>
                <a:schemeClr val="bg1"/>
              </a:solidFill>
              <a:cs typeface="Arial" pitchFamily="34" charset="0"/>
            </a:endParaRPr>
          </a:p>
          <a:p>
            <a:pPr marL="179388" indent="-179388">
              <a:buFont typeface="Arial" pitchFamily="34" charset="0"/>
              <a:buChar char="•"/>
              <a:tabLst>
                <a:tab pos="179388" algn="l"/>
              </a:tabLst>
            </a:pPr>
            <a:r>
              <a:rPr lang="en-MY" sz="1600" smtClean="0">
                <a:solidFill>
                  <a:schemeClr val="bg1"/>
                </a:solidFill>
                <a:cs typeface="Arial" pitchFamily="34" charset="0"/>
              </a:rPr>
              <a:t>Permohonan PPD dari Luar UPM meningkat sebanyak </a:t>
            </a:r>
            <a:r>
              <a:rPr lang="en-MY" sz="1600" b="1" smtClean="0">
                <a:solidFill>
                  <a:schemeClr val="bg1"/>
                </a:solidFill>
                <a:cs typeface="Arial" pitchFamily="34" charset="0"/>
              </a:rPr>
              <a:t>9.27%</a:t>
            </a:r>
            <a:r>
              <a:rPr lang="en-MY" sz="1600" smtClean="0">
                <a:solidFill>
                  <a:schemeClr val="bg1"/>
                </a:solidFill>
                <a:cs typeface="Arial" pitchFamily="34" charset="0"/>
              </a:rPr>
              <a:t> dan bilangan dipenuhi juga meningkat sebanyak </a:t>
            </a:r>
            <a:r>
              <a:rPr lang="en-MY" sz="1600" b="1" smtClean="0">
                <a:solidFill>
                  <a:schemeClr val="bg1"/>
                </a:solidFill>
                <a:cs typeface="Arial" pitchFamily="34" charset="0"/>
              </a:rPr>
              <a:t>5.10%.    </a:t>
            </a:r>
          </a:p>
        </p:txBody>
      </p:sp>
      <p:grpSp>
        <p:nvGrpSpPr>
          <p:cNvPr id="2" name="Group 16"/>
          <p:cNvGrpSpPr/>
          <p:nvPr/>
        </p:nvGrpSpPr>
        <p:grpSpPr>
          <a:xfrm>
            <a:off x="3048000" y="1371600"/>
            <a:ext cx="5791200" cy="4114800"/>
            <a:chOff x="609600" y="1219200"/>
            <a:chExt cx="5410200" cy="4114800"/>
          </a:xfrm>
        </p:grpSpPr>
        <p:graphicFrame>
          <p:nvGraphicFramePr>
            <p:cNvPr id="8" name="Chart 7"/>
            <p:cNvGraphicFramePr/>
            <p:nvPr/>
          </p:nvGraphicFramePr>
          <p:xfrm>
            <a:off x="685800" y="1219200"/>
            <a:ext cx="5334000" cy="41148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cxnSp>
          <p:nvCxnSpPr>
            <p:cNvPr id="12" name="Straight Connector 11"/>
            <p:cNvCxnSpPr/>
            <p:nvPr/>
          </p:nvCxnSpPr>
          <p:spPr>
            <a:xfrm>
              <a:off x="609600" y="5181600"/>
              <a:ext cx="5334000" cy="0"/>
            </a:xfrm>
            <a:prstGeom prst="line">
              <a:avLst/>
            </a:prstGeom>
            <a:ln w="57150" cmpd="sng">
              <a:noFill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" name="Title 1"/>
          <p:cNvSpPr txBox="1">
            <a:spLocks/>
          </p:cNvSpPr>
          <p:nvPr/>
        </p:nvSpPr>
        <p:spPr>
          <a:xfrm>
            <a:off x="1371600" y="514350"/>
            <a:ext cx="7772400" cy="704850"/>
          </a:xfrm>
          <a:prstGeom prst="rect">
            <a:avLst/>
          </a:prstGeom>
          <a:scene3d>
            <a:camera prst="orthographicFront"/>
            <a:lightRig rig="threePt" dir="t"/>
          </a:scene3d>
          <a:sp3d/>
        </p:spPr>
        <p:txBody>
          <a:bodyPr wrap="square" rIns="91440" anchor="ctr">
            <a:normAutofit/>
          </a:bodyPr>
          <a:lstStyle/>
          <a:p>
            <a:pPr algn="ctr"/>
            <a:r>
              <a:rPr lang="en-US" sz="1600" b="1" smtClean="0">
                <a:solidFill>
                  <a:schemeClr val="bg1"/>
                </a:solidFill>
                <a:latin typeface="Arial Black" pitchFamily="34" charset="0"/>
              </a:rPr>
              <a:t>PERKHIDMATAN PEMBEKALAN DOKUMEN 2011</a:t>
            </a:r>
            <a:endParaRPr lang="en-US" sz="1600" smtClean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124200" y="5628382"/>
            <a:ext cx="5867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MY" sz="1600" smtClean="0">
                <a:solidFill>
                  <a:schemeClr val="bg1"/>
                </a:solidFill>
                <a:cs typeface="Arial" pitchFamily="34" charset="0"/>
              </a:rPr>
              <a:t>Sebanyak </a:t>
            </a:r>
            <a:r>
              <a:rPr lang="en-MY" sz="1600" b="1" smtClean="0">
                <a:solidFill>
                  <a:schemeClr val="bg1"/>
                </a:solidFill>
                <a:cs typeface="Arial" pitchFamily="34" charset="0"/>
              </a:rPr>
              <a:t>705 (64.86%) </a:t>
            </a:r>
            <a:r>
              <a:rPr lang="en-MY" sz="1600" smtClean="0">
                <a:solidFill>
                  <a:schemeClr val="bg1"/>
                </a:solidFill>
                <a:cs typeface="Arial" pitchFamily="34" charset="0"/>
              </a:rPr>
              <a:t>permohonan telah dipenuhi daripada </a:t>
            </a:r>
            <a:r>
              <a:rPr lang="en-MY" sz="1600" b="1" smtClean="0">
                <a:solidFill>
                  <a:schemeClr val="bg1"/>
                </a:solidFill>
                <a:cs typeface="Arial" pitchFamily="34" charset="0"/>
              </a:rPr>
              <a:t>1,087</a:t>
            </a:r>
            <a:r>
              <a:rPr lang="en-MY" sz="1600" smtClean="0">
                <a:solidFill>
                  <a:schemeClr val="bg1"/>
                </a:solidFill>
                <a:cs typeface="Arial" pitchFamily="34" charset="0"/>
              </a:rPr>
              <a:t> Permohonan </a:t>
            </a:r>
            <a:r>
              <a:rPr lang="en-MY" sz="1600" smtClean="0">
                <a:solidFill>
                  <a:schemeClr val="bg1"/>
                </a:solidFill>
                <a:cs typeface="Arial" pitchFamily="34" charset="0"/>
              </a:rPr>
              <a:t>Dalam </a:t>
            </a:r>
            <a:r>
              <a:rPr lang="en-MY" sz="1600" smtClean="0">
                <a:solidFill>
                  <a:schemeClr val="bg1"/>
                </a:solidFill>
                <a:cs typeface="Arial" pitchFamily="34" charset="0"/>
              </a:rPr>
              <a:t>yang diterima dan sejumlah </a:t>
            </a:r>
            <a:r>
              <a:rPr lang="en-MY" sz="1600" b="1" smtClean="0">
                <a:solidFill>
                  <a:schemeClr val="bg1"/>
                </a:solidFill>
                <a:cs typeface="Arial" pitchFamily="34" charset="0"/>
              </a:rPr>
              <a:t>1,649 (71.38%)</a:t>
            </a:r>
            <a:r>
              <a:rPr lang="en-MY" sz="1600" smtClean="0">
                <a:solidFill>
                  <a:schemeClr val="bg1"/>
                </a:solidFill>
                <a:cs typeface="Arial" pitchFamily="34" charset="0"/>
              </a:rPr>
              <a:t> Permohonan Luar telah dipenuhi daripada sejumlah </a:t>
            </a:r>
            <a:r>
              <a:rPr lang="en-MY" sz="1600" b="1" smtClean="0">
                <a:solidFill>
                  <a:schemeClr val="bg1"/>
                </a:solidFill>
                <a:cs typeface="Arial" pitchFamily="34" charset="0"/>
              </a:rPr>
              <a:t>2,310</a:t>
            </a:r>
            <a:r>
              <a:rPr lang="en-MY" sz="1600" smtClean="0">
                <a:solidFill>
                  <a:schemeClr val="bg1"/>
                </a:solidFill>
                <a:cs typeface="Arial" pitchFamily="34" charset="0"/>
              </a:rPr>
              <a:t> permohonan yang diterima</a:t>
            </a:r>
            <a:r>
              <a:rPr lang="en-MY" sz="1600" smtClean="0">
                <a:solidFill>
                  <a:schemeClr val="bg1"/>
                </a:solidFill>
                <a:cs typeface="Arial" pitchFamily="34" charset="0"/>
              </a:rPr>
              <a:t>.</a:t>
            </a:r>
            <a:endParaRPr lang="en-MY" sz="1600" smtClean="0">
              <a:solidFill>
                <a:schemeClr val="bg1"/>
              </a:solidFill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print">
              <a:alphaModFix amt="2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371600" y="1431090"/>
          <a:ext cx="6400800" cy="51673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5600"/>
                <a:gridCol w="1779142"/>
                <a:gridCol w="1726058"/>
              </a:tblGrid>
              <a:tr h="397710">
                <a:tc>
                  <a:txBody>
                    <a:bodyPr/>
                    <a:lstStyle/>
                    <a:p>
                      <a:pPr algn="l" rtl="0" fontAlgn="ctr"/>
                      <a:r>
                        <a:rPr lang="en-MY" sz="1400" b="1" i="0" u="none" strike="noStrike" smtClean="0">
                          <a:solidFill>
                            <a:schemeClr val="bg1"/>
                          </a:solidFill>
                          <a:latin typeface="+mn-lt"/>
                        </a:rPr>
                        <a:t>  PERUNTUKAN </a:t>
                      </a:r>
                      <a:r>
                        <a:rPr lang="en-MY" sz="1400" b="1" i="0" u="none" strike="noStrike">
                          <a:solidFill>
                            <a:schemeClr val="bg1"/>
                          </a:solidFill>
                          <a:latin typeface="+mn-lt"/>
                        </a:rPr>
                        <a:t>/ PERBELANJAAN</a:t>
                      </a:r>
                    </a:p>
                  </a:txBody>
                  <a:tcPr marL="9071" marR="9071" marT="91440" marB="9144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MY" sz="1400" b="1" i="0" u="none" strike="noStrike">
                          <a:solidFill>
                            <a:schemeClr val="bg1"/>
                          </a:solidFill>
                          <a:latin typeface="+mn-lt"/>
                        </a:rPr>
                        <a:t>2010</a:t>
                      </a:r>
                    </a:p>
                  </a:txBody>
                  <a:tcPr marL="9071" marR="9071" marT="91440" marB="9144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MY" sz="1400" b="1" i="0" u="none" strike="noStrike">
                          <a:solidFill>
                            <a:schemeClr val="bg1"/>
                          </a:solidFill>
                          <a:latin typeface="+mn-lt"/>
                        </a:rPr>
                        <a:t>2011</a:t>
                      </a:r>
                    </a:p>
                  </a:txBody>
                  <a:tcPr marL="9071" marR="9071" marT="91440" marB="9144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</a:tr>
              <a:tr h="317979">
                <a:tc>
                  <a:txBody>
                    <a:bodyPr/>
                    <a:lstStyle/>
                    <a:p>
                      <a:pPr algn="l" rtl="0" fontAlgn="ctr"/>
                      <a:r>
                        <a:rPr lang="en-MY" sz="1400" b="0" i="0" u="none" strike="noStrike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  Peruntukan </a:t>
                      </a:r>
                      <a:r>
                        <a:rPr lang="en-MY" sz="1400" b="0" i="0" u="none" strike="noStrike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Keseluruhan </a:t>
                      </a:r>
                    </a:p>
                  </a:txBody>
                  <a:tcPr marL="9071" marR="9071" marT="9071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MY" sz="1400" b="0" i="0" u="none" strike="noStrike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14,020,000.00</a:t>
                      </a:r>
                    </a:p>
                  </a:txBody>
                  <a:tcPr marL="9071" marR="9071" marT="9071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MY" sz="1400" b="0" i="0" u="none" strike="noStrike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11,638,000.00</a:t>
                      </a:r>
                    </a:p>
                  </a:txBody>
                  <a:tcPr marL="9071" marR="9071" marT="9071" marB="0" anchor="ctr">
                    <a:noFill/>
                  </a:tcPr>
                </a:tc>
              </a:tr>
              <a:tr h="317979">
                <a:tc>
                  <a:txBody>
                    <a:bodyPr/>
                    <a:lstStyle/>
                    <a:p>
                      <a:pPr algn="l" rtl="0" fontAlgn="ctr"/>
                      <a:r>
                        <a:rPr lang="en-MY" sz="1400" b="0" i="0" u="none" strike="noStrike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  Perbelanjaan </a:t>
                      </a:r>
                      <a:r>
                        <a:rPr lang="en-MY" sz="1400" b="0" i="0" u="none" strike="noStrike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Keseluruhan </a:t>
                      </a:r>
                    </a:p>
                  </a:txBody>
                  <a:tcPr marL="9071" marR="9071" marT="9071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MY" sz="1400" b="0" i="0" u="none" strike="noStrike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14,013,477.29</a:t>
                      </a:r>
                    </a:p>
                  </a:txBody>
                  <a:tcPr marL="9071" marR="9071" marT="9071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MY" sz="1400" b="0" i="0" u="none" strike="noStrike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11,618,224.00</a:t>
                      </a:r>
                    </a:p>
                  </a:txBody>
                  <a:tcPr marL="9071" marR="9071" marT="9071" marB="0" anchor="ctr">
                    <a:noFill/>
                  </a:tcPr>
                </a:tc>
              </a:tr>
              <a:tr h="317979">
                <a:tc>
                  <a:txBody>
                    <a:bodyPr/>
                    <a:lstStyle/>
                    <a:p>
                      <a:pPr algn="l" rtl="0" fontAlgn="ctr"/>
                      <a:r>
                        <a:rPr lang="en-MY" sz="1400" b="0" i="0" u="none" strike="noStrike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  Baki </a:t>
                      </a:r>
                      <a:endParaRPr lang="en-MY" sz="1400" b="0" i="0" u="none" strike="noStrike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071" marR="9071" marT="9071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MY" sz="1400" b="0" i="0" u="none" strike="noStrike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3,438.51</a:t>
                      </a:r>
                    </a:p>
                  </a:txBody>
                  <a:tcPr marL="9071" marR="9071" marT="9071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MY" sz="1400" b="0" i="0" u="none" strike="noStrike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19,776.00</a:t>
                      </a:r>
                    </a:p>
                  </a:txBody>
                  <a:tcPr marL="9071" marR="9071" marT="9071" marB="0" anchor="ctr">
                    <a:noFill/>
                  </a:tcPr>
                </a:tc>
              </a:tr>
              <a:tr h="317979"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en-MY" sz="1400" b="0" i="0" u="none" strike="noStrike" smtClean="0">
                          <a:solidFill>
                            <a:schemeClr val="tx1"/>
                          </a:solidFill>
                          <a:latin typeface="+mn-lt"/>
                        </a:rPr>
                        <a:t>  </a:t>
                      </a:r>
                      <a:r>
                        <a:rPr lang="en-MY" sz="1400" b="1" i="0" u="none" strike="noStrike" smtClean="0">
                          <a:solidFill>
                            <a:schemeClr val="tx1"/>
                          </a:solidFill>
                          <a:latin typeface="+mn-lt"/>
                        </a:rPr>
                        <a:t>JURNAL BERCETAK </a:t>
                      </a:r>
                      <a:r>
                        <a:rPr lang="en-MY" sz="1400" b="0" i="0" u="none" strike="noStrike" smtClean="0">
                          <a:solidFill>
                            <a:schemeClr val="tx1"/>
                          </a:solidFill>
                          <a:latin typeface="+mn-lt"/>
                        </a:rPr>
                        <a:t> </a:t>
                      </a:r>
                      <a:endParaRPr lang="en-MY" sz="1400" b="0" i="0" u="none" strike="noStrike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071" marR="9071" marT="9071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17979">
                <a:tc>
                  <a:txBody>
                    <a:bodyPr/>
                    <a:lstStyle/>
                    <a:p>
                      <a:pPr algn="l" rtl="0" fontAlgn="ctr"/>
                      <a:r>
                        <a:rPr lang="en-MY" sz="1400" b="0" i="0" u="none" strike="noStrike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  Peruntukan </a:t>
                      </a:r>
                      <a:endParaRPr lang="en-MY" sz="1400" b="0" i="0" u="none" strike="noStrike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071" marR="9071" marT="9071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MY" sz="1400" b="0" i="0" u="none" strike="noStrike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3,352,440.00</a:t>
                      </a:r>
                    </a:p>
                  </a:txBody>
                  <a:tcPr marL="9071" marR="9071" marT="9071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MY" sz="1400" b="0" i="0" u="none" strike="noStrike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2,885,000.00</a:t>
                      </a:r>
                    </a:p>
                  </a:txBody>
                  <a:tcPr marL="9071" marR="9071" marT="9071" marB="0" anchor="ctr">
                    <a:noFill/>
                  </a:tcPr>
                </a:tc>
              </a:tr>
              <a:tr h="317979">
                <a:tc>
                  <a:txBody>
                    <a:bodyPr/>
                    <a:lstStyle/>
                    <a:p>
                      <a:pPr algn="l" rtl="0" fontAlgn="ctr"/>
                      <a:r>
                        <a:rPr lang="en-MY" sz="1400" b="0" i="0" u="none" strike="noStrike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  Perbelanjaan </a:t>
                      </a:r>
                      <a:endParaRPr lang="en-MY" sz="1400" b="0" i="0" u="none" strike="noStrike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071" marR="9071" marT="9071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MY" sz="1400" b="0" i="0" u="none" strike="noStrike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3,287,700.30</a:t>
                      </a:r>
                    </a:p>
                  </a:txBody>
                  <a:tcPr marL="9071" marR="9071" marT="9071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MY" sz="1400" b="0" i="0" u="none" strike="noStrike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2,866,070.00</a:t>
                      </a:r>
                    </a:p>
                  </a:txBody>
                  <a:tcPr marL="9071" marR="9071" marT="9071" marB="0" anchor="ctr">
                    <a:noFill/>
                  </a:tcPr>
                </a:tc>
              </a:tr>
              <a:tr h="317979">
                <a:tc>
                  <a:txBody>
                    <a:bodyPr/>
                    <a:lstStyle/>
                    <a:p>
                      <a:pPr algn="l" rtl="0" fontAlgn="ctr"/>
                      <a:r>
                        <a:rPr lang="en-MY" sz="1400" b="0" i="0" u="none" strike="noStrike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  Baki </a:t>
                      </a:r>
                      <a:endParaRPr lang="en-MY" sz="1400" b="0" i="0" u="none" strike="noStrike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071" marR="9071" marT="9071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MY" sz="1400" b="0" i="0" u="none" strike="noStrike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3,084.20</a:t>
                      </a:r>
                    </a:p>
                  </a:txBody>
                  <a:tcPr marL="9071" marR="9071" marT="9071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MY" sz="1400" b="0" i="0" u="none" strike="noStrike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18,930.00</a:t>
                      </a:r>
                    </a:p>
                  </a:txBody>
                  <a:tcPr marL="9071" marR="9071" marT="9071" marB="0" anchor="ctr">
                    <a:noFill/>
                  </a:tcPr>
                </a:tc>
              </a:tr>
              <a:tr h="317979"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en-MY" sz="1400" b="1" i="0" u="none" strike="noStrike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  </a:t>
                      </a:r>
                      <a:r>
                        <a:rPr lang="en-MY" sz="1400" b="1" i="0" u="none" strike="noStrike" smtClean="0">
                          <a:solidFill>
                            <a:schemeClr val="tx1"/>
                          </a:solidFill>
                          <a:latin typeface="+mn-lt"/>
                        </a:rPr>
                        <a:t>PANGKALAN </a:t>
                      </a:r>
                      <a:r>
                        <a:rPr lang="en-MY" sz="1400" b="1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DATA </a:t>
                      </a:r>
                      <a:r>
                        <a:rPr lang="en-MY" sz="1400" b="1" i="0" u="none" strike="noStrike" smtClean="0">
                          <a:solidFill>
                            <a:schemeClr val="tx1"/>
                          </a:solidFill>
                          <a:latin typeface="+mn-lt"/>
                        </a:rPr>
                        <a:t> </a:t>
                      </a:r>
                      <a:endParaRPr lang="en-MY" sz="1400" b="1" i="0" u="none" strike="noStrike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071" marR="9071" marT="9071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17979">
                <a:tc>
                  <a:txBody>
                    <a:bodyPr/>
                    <a:lstStyle/>
                    <a:p>
                      <a:pPr algn="l" rtl="0" fontAlgn="ctr"/>
                      <a:r>
                        <a:rPr lang="en-MY" sz="1400" b="0" i="0" u="none" strike="noStrike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  Peruntukan </a:t>
                      </a:r>
                      <a:endParaRPr lang="en-MY" sz="1400" b="0" i="0" u="none" strike="noStrike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071" marR="9071" marT="9071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MY" sz="1400" b="0" i="0" u="none" strike="noStrike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9,393,923.00</a:t>
                      </a:r>
                    </a:p>
                  </a:txBody>
                  <a:tcPr marL="9071" marR="9071" marT="9071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MY" sz="1400" b="0" i="0" u="none" strike="noStrike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7,589,200.00</a:t>
                      </a:r>
                    </a:p>
                  </a:txBody>
                  <a:tcPr marL="9071" marR="9071" marT="9071" marB="0" anchor="ctr">
                    <a:noFill/>
                  </a:tcPr>
                </a:tc>
              </a:tr>
              <a:tr h="317979">
                <a:tc>
                  <a:txBody>
                    <a:bodyPr/>
                    <a:lstStyle/>
                    <a:p>
                      <a:pPr algn="l" rtl="0" fontAlgn="ctr"/>
                      <a:r>
                        <a:rPr lang="en-MY" sz="1400" b="0" i="0" u="none" strike="noStrike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  Perbelanjaan </a:t>
                      </a:r>
                      <a:endParaRPr lang="en-MY" sz="1400" b="0" i="0" u="none" strike="noStrike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071" marR="9071" marT="9071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MY" sz="1400" b="0" i="0" u="none" strike="noStrike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9,393,648.79</a:t>
                      </a:r>
                    </a:p>
                  </a:txBody>
                  <a:tcPr marL="9071" marR="9071" marT="9071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MY" sz="1400" b="0" i="0" u="none" strike="noStrike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7,589,148.32</a:t>
                      </a:r>
                    </a:p>
                  </a:txBody>
                  <a:tcPr marL="9071" marR="9071" marT="9071" marB="0" anchor="ctr">
                    <a:noFill/>
                  </a:tcPr>
                </a:tc>
              </a:tr>
              <a:tr h="317979">
                <a:tc>
                  <a:txBody>
                    <a:bodyPr/>
                    <a:lstStyle/>
                    <a:p>
                      <a:pPr algn="l" rtl="0" fontAlgn="ctr"/>
                      <a:r>
                        <a:rPr lang="en-MY" sz="1400" b="0" i="0" u="none" strike="noStrike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  Baki </a:t>
                      </a:r>
                      <a:endParaRPr lang="en-MY" sz="1400" b="0" i="0" u="none" strike="noStrike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071" marR="9071" marT="9071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MY" sz="1400" b="0" i="0" u="none" strike="noStrike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238.21</a:t>
                      </a:r>
                    </a:p>
                  </a:txBody>
                  <a:tcPr marL="9071" marR="9071" marT="9071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MY" sz="1400" b="0" i="0" u="none" strike="noStrike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51.68</a:t>
                      </a:r>
                    </a:p>
                  </a:txBody>
                  <a:tcPr marL="9071" marR="9071" marT="9071" marB="0" anchor="ctr">
                    <a:noFill/>
                  </a:tcPr>
                </a:tc>
              </a:tr>
              <a:tr h="317979"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en-MY" sz="1400" b="1" i="0" u="none" strike="noStrike" smtClean="0">
                          <a:solidFill>
                            <a:schemeClr val="tx1"/>
                          </a:solidFill>
                          <a:latin typeface="+mn-lt"/>
                        </a:rPr>
                        <a:t>  E-BOOK </a:t>
                      </a:r>
                      <a:r>
                        <a:rPr lang="en-MY" sz="1400" b="1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 </a:t>
                      </a:r>
                    </a:p>
                  </a:txBody>
                  <a:tcPr marL="9071" marR="9071" marT="9071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17979">
                <a:tc>
                  <a:txBody>
                    <a:bodyPr/>
                    <a:lstStyle/>
                    <a:p>
                      <a:pPr algn="l" rtl="0" fontAlgn="ctr"/>
                      <a:r>
                        <a:rPr lang="en-MY" sz="1400" b="0" i="0" u="none" strike="noStrike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  Peruntukan </a:t>
                      </a:r>
                      <a:endParaRPr lang="en-MY" sz="1400" b="0" i="0" u="none" strike="noStrike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071" marR="9071" marT="9071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MY" sz="1400" b="0" i="0" u="none" strike="noStrike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1,273,637.00</a:t>
                      </a:r>
                    </a:p>
                  </a:txBody>
                  <a:tcPr marL="9071" marR="9071" marT="9071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MY" sz="1400" b="0" i="0" u="none" strike="noStrike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1,163,800.00</a:t>
                      </a:r>
                    </a:p>
                  </a:txBody>
                  <a:tcPr marL="9071" marR="9071" marT="9071" marB="0" anchor="ctr">
                    <a:noFill/>
                  </a:tcPr>
                </a:tc>
              </a:tr>
              <a:tr h="317979">
                <a:tc>
                  <a:txBody>
                    <a:bodyPr/>
                    <a:lstStyle/>
                    <a:p>
                      <a:pPr algn="l" rtl="0" fontAlgn="ctr"/>
                      <a:r>
                        <a:rPr lang="en-MY" sz="1400" b="0" i="0" u="none" strike="noStrike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  Perbelanjaan </a:t>
                      </a:r>
                      <a:endParaRPr lang="en-MY" sz="1400" b="0" i="0" u="none" strike="noStrike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071" marR="9071" marT="9071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MY" sz="1400" b="0" i="0" u="none" strike="noStrike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1,273,369.81</a:t>
                      </a:r>
                    </a:p>
                  </a:txBody>
                  <a:tcPr marL="9071" marR="9071" marT="9071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MY" sz="1400" b="0" i="0" u="none" strike="noStrike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1,163,005.46</a:t>
                      </a:r>
                    </a:p>
                  </a:txBody>
                  <a:tcPr marL="9071" marR="9071" marT="9071" marB="0" anchor="ctr">
                    <a:noFill/>
                  </a:tcPr>
                </a:tc>
              </a:tr>
              <a:tr h="317979">
                <a:tc>
                  <a:txBody>
                    <a:bodyPr/>
                    <a:lstStyle/>
                    <a:p>
                      <a:pPr algn="l" rtl="0" fontAlgn="ctr"/>
                      <a:r>
                        <a:rPr lang="en-MY" sz="1400" b="0" i="0" u="none" strike="noStrike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  Baki </a:t>
                      </a:r>
                      <a:endParaRPr lang="en-MY" sz="1400" b="0" i="0" u="none" strike="noStrike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071" marR="9071" marT="9071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MY" sz="1400" b="0" i="0" u="none" strike="noStrike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267.19</a:t>
                      </a:r>
                    </a:p>
                  </a:txBody>
                  <a:tcPr marL="9071" marR="9071" marT="9071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MY" sz="1400" b="0" i="0" u="none" strike="noStrike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794.54</a:t>
                      </a:r>
                    </a:p>
                  </a:txBody>
                  <a:tcPr marL="9071" marR="9071" marT="9071" marB="0" anchor="ctr">
                    <a:noFill/>
                  </a:tcPr>
                </a:tc>
              </a:tr>
            </a:tbl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1371600" y="514350"/>
            <a:ext cx="7772400" cy="704850"/>
          </a:xfrm>
          <a:prstGeom prst="rect">
            <a:avLst/>
          </a:prstGeom>
          <a:scene3d>
            <a:camera prst="orthographicFront"/>
            <a:lightRig rig="threePt" dir="t"/>
          </a:scene3d>
          <a:sp3d/>
        </p:spPr>
        <p:txBody>
          <a:bodyPr wrap="square" rIns="91440" anchor="ctr">
            <a:normAutofit/>
          </a:bodyPr>
          <a:lstStyle/>
          <a:p>
            <a:pPr algn="ctr"/>
            <a:r>
              <a:rPr lang="en-US" sz="1600" b="1" smtClean="0">
                <a:solidFill>
                  <a:schemeClr val="bg1"/>
                </a:solidFill>
                <a:latin typeface="Arial Black" pitchFamily="34" charset="0"/>
              </a:rPr>
              <a:t>PERBELANJAAN BTB 2010 - 2011</a:t>
            </a:r>
            <a:endParaRPr lang="en-US" sz="1600" smtClean="0">
              <a:solidFill>
                <a:schemeClr val="bg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print">
              <a:alphaModFix amt="2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2438400" y="1793875"/>
            <a:ext cx="6477000" cy="437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ct val="130000"/>
              </a:lnSpc>
            </a:pPr>
            <a:r>
              <a:rPr lang="en-US" b="1">
                <a:solidFill>
                  <a:schemeClr val="bg1"/>
                </a:solidFill>
              </a:rPr>
              <a:t>E-Journal</a:t>
            </a:r>
          </a:p>
          <a:p>
            <a:pPr>
              <a:lnSpc>
                <a:spcPct val="130000"/>
              </a:lnSpc>
            </a:pPr>
            <a:r>
              <a:rPr lang="en-US">
                <a:solidFill>
                  <a:schemeClr val="bg1"/>
                </a:solidFill>
              </a:rPr>
              <a:t>BLIS</a:t>
            </a:r>
          </a:p>
          <a:p>
            <a:pPr>
              <a:lnSpc>
                <a:spcPct val="130000"/>
              </a:lnSpc>
            </a:pPr>
            <a:r>
              <a:rPr lang="en-US">
                <a:solidFill>
                  <a:schemeClr val="bg1"/>
                </a:solidFill>
              </a:rPr>
              <a:t>Britannica Online</a:t>
            </a:r>
          </a:p>
          <a:p>
            <a:pPr>
              <a:lnSpc>
                <a:spcPct val="130000"/>
              </a:lnSpc>
            </a:pPr>
            <a:r>
              <a:rPr lang="en-US">
                <a:solidFill>
                  <a:schemeClr val="bg1"/>
                </a:solidFill>
              </a:rPr>
              <a:t>Cambridge </a:t>
            </a:r>
            <a:r>
              <a:rPr lang="en-US" smtClean="0">
                <a:solidFill>
                  <a:schemeClr val="bg1"/>
                </a:solidFill>
              </a:rPr>
              <a:t>Journals </a:t>
            </a:r>
            <a:r>
              <a:rPr lang="en-US">
                <a:solidFill>
                  <a:schemeClr val="bg1"/>
                </a:solidFill>
              </a:rPr>
              <a:t>Online</a:t>
            </a:r>
          </a:p>
          <a:p>
            <a:pPr>
              <a:lnSpc>
                <a:spcPct val="130000"/>
              </a:lnSpc>
            </a:pPr>
            <a:r>
              <a:rPr lang="en-US">
                <a:solidFill>
                  <a:schemeClr val="bg1"/>
                </a:solidFill>
              </a:rPr>
              <a:t>Commerce Clearing House (CCH Online)</a:t>
            </a:r>
          </a:p>
          <a:p>
            <a:pPr>
              <a:lnSpc>
                <a:spcPct val="130000"/>
              </a:lnSpc>
            </a:pPr>
            <a:r>
              <a:rPr lang="en-US">
                <a:solidFill>
                  <a:schemeClr val="bg1"/>
                </a:solidFill>
              </a:rPr>
              <a:t>Indian Journals – Agriculture Package – 46 judul</a:t>
            </a:r>
          </a:p>
          <a:p>
            <a:pPr>
              <a:lnSpc>
                <a:spcPct val="130000"/>
              </a:lnSpc>
            </a:pPr>
            <a:r>
              <a:rPr lang="en-US">
                <a:solidFill>
                  <a:schemeClr val="bg1"/>
                </a:solidFill>
              </a:rPr>
              <a:t>JSTOR (Art &amp; Science vi, viii, Life Sciences, Business iii – current and archives)</a:t>
            </a:r>
          </a:p>
          <a:p>
            <a:pPr>
              <a:lnSpc>
                <a:spcPct val="130000"/>
              </a:lnSpc>
            </a:pPr>
            <a:r>
              <a:rPr lang="en-US">
                <a:solidFill>
                  <a:schemeClr val="bg1"/>
                </a:solidFill>
              </a:rPr>
              <a:t>Karger E-journals – 80 judul</a:t>
            </a:r>
          </a:p>
          <a:p>
            <a:pPr>
              <a:lnSpc>
                <a:spcPct val="130000"/>
              </a:lnSpc>
            </a:pPr>
            <a:r>
              <a:rPr lang="en-US">
                <a:solidFill>
                  <a:schemeClr val="bg1"/>
                </a:solidFill>
              </a:rPr>
              <a:t>ProQuest Central (Complete package) – 11,601 judul</a:t>
            </a:r>
          </a:p>
          <a:p>
            <a:pPr>
              <a:lnSpc>
                <a:spcPct val="130000"/>
              </a:lnSpc>
            </a:pPr>
            <a:r>
              <a:rPr lang="en-US">
                <a:solidFill>
                  <a:schemeClr val="bg1"/>
                </a:solidFill>
              </a:rPr>
              <a:t>RSC Gold (Upgrade)</a:t>
            </a:r>
          </a:p>
          <a:p>
            <a:pPr>
              <a:lnSpc>
                <a:spcPct val="130000"/>
              </a:lnSpc>
            </a:pPr>
            <a:r>
              <a:rPr lang="en-US">
                <a:solidFill>
                  <a:schemeClr val="bg1"/>
                </a:solidFill>
              </a:rPr>
              <a:t>Isi Web of Science (2011)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371600" y="514350"/>
            <a:ext cx="7772400" cy="704850"/>
          </a:xfrm>
          <a:prstGeom prst="rect">
            <a:avLst/>
          </a:prstGeom>
          <a:scene3d>
            <a:camera prst="orthographicFront"/>
            <a:lightRig rig="threePt" dir="t"/>
          </a:scene3d>
          <a:sp3d/>
        </p:spPr>
        <p:txBody>
          <a:bodyPr wrap="square" rIns="9144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1600" b="1" smtClean="0">
                <a:solidFill>
                  <a:schemeClr val="bg1"/>
                </a:solidFill>
                <a:latin typeface="Arial Black" pitchFamily="34" charset="0"/>
              </a:rPr>
              <a:t>PANGKALAN DATA BARU (LANGGANAN 2011)</a:t>
            </a:r>
            <a:endParaRPr lang="en-US" sz="1600" b="1" dirty="0" smtClean="0">
              <a:solidFill>
                <a:schemeClr val="bg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print">
              <a:alphaModFix amt="2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2743200" y="2153281"/>
            <a:ext cx="6172200" cy="3637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b="1">
                <a:solidFill>
                  <a:schemeClr val="bg1"/>
                </a:solidFill>
              </a:rPr>
              <a:t>Arkib</a:t>
            </a:r>
          </a:p>
          <a:p>
            <a:pPr>
              <a:lnSpc>
                <a:spcPct val="120000"/>
              </a:lnSpc>
            </a:pPr>
            <a:r>
              <a:rPr lang="en-US">
                <a:solidFill>
                  <a:schemeClr val="bg1"/>
                </a:solidFill>
              </a:rPr>
              <a:t>AAS Science Classic (1880 – 1996)</a:t>
            </a:r>
          </a:p>
          <a:p>
            <a:pPr>
              <a:lnSpc>
                <a:spcPct val="120000"/>
              </a:lnSpc>
            </a:pPr>
            <a:r>
              <a:rPr lang="en-US">
                <a:solidFill>
                  <a:schemeClr val="bg1"/>
                </a:solidFill>
              </a:rPr>
              <a:t>Karger e-Journals Archive – 64 judul</a:t>
            </a:r>
          </a:p>
          <a:p>
            <a:pPr>
              <a:lnSpc>
                <a:spcPct val="120000"/>
              </a:lnSpc>
            </a:pPr>
            <a:r>
              <a:rPr lang="en-US">
                <a:solidFill>
                  <a:schemeClr val="bg1"/>
                </a:solidFill>
              </a:rPr>
              <a:t>RSC Journal Archive</a:t>
            </a:r>
          </a:p>
          <a:p>
            <a:pPr>
              <a:lnSpc>
                <a:spcPct val="120000"/>
              </a:lnSpc>
            </a:pPr>
            <a:r>
              <a:rPr lang="en-US">
                <a:solidFill>
                  <a:schemeClr val="bg1"/>
                </a:solidFill>
              </a:rPr>
              <a:t>Springer Protocols Archive</a:t>
            </a:r>
          </a:p>
          <a:p>
            <a:pPr>
              <a:lnSpc>
                <a:spcPct val="120000"/>
              </a:lnSpc>
            </a:pPr>
            <a:endParaRPr lang="en-US" sz="120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en-US" b="1">
                <a:solidFill>
                  <a:schemeClr val="bg1"/>
                </a:solidFill>
              </a:rPr>
              <a:t>E-Books</a:t>
            </a:r>
          </a:p>
          <a:p>
            <a:pPr>
              <a:lnSpc>
                <a:spcPct val="120000"/>
              </a:lnSpc>
            </a:pPr>
            <a:r>
              <a:rPr lang="en-US">
                <a:solidFill>
                  <a:schemeClr val="bg1"/>
                </a:solidFill>
              </a:rPr>
              <a:t>CABI e-books  (+ 512 judul)</a:t>
            </a:r>
          </a:p>
          <a:p>
            <a:pPr>
              <a:lnSpc>
                <a:spcPct val="120000"/>
              </a:lnSpc>
            </a:pPr>
            <a:r>
              <a:rPr lang="en-US">
                <a:solidFill>
                  <a:schemeClr val="bg1"/>
                </a:solidFill>
              </a:rPr>
              <a:t>Elsevier Science Direct e-books (2007 – 2009) – 829 judul</a:t>
            </a:r>
          </a:p>
          <a:p>
            <a:pPr>
              <a:lnSpc>
                <a:spcPct val="120000"/>
              </a:lnSpc>
            </a:pPr>
            <a:r>
              <a:rPr lang="en-US">
                <a:solidFill>
                  <a:schemeClr val="bg1"/>
                </a:solidFill>
              </a:rPr>
              <a:t>Gale Ref Library – 46 judul</a:t>
            </a:r>
          </a:p>
          <a:p>
            <a:pPr>
              <a:lnSpc>
                <a:spcPct val="120000"/>
              </a:lnSpc>
            </a:pPr>
            <a:r>
              <a:rPr lang="en-US">
                <a:solidFill>
                  <a:schemeClr val="bg1"/>
                </a:solidFill>
              </a:rPr>
              <a:t>RSC e-books – 973 </a:t>
            </a:r>
            <a:r>
              <a:rPr lang="en-US" smtClean="0">
                <a:solidFill>
                  <a:schemeClr val="bg1"/>
                </a:solidFill>
              </a:rPr>
              <a:t>judul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371600" y="514350"/>
            <a:ext cx="7772400" cy="704850"/>
          </a:xfrm>
          <a:prstGeom prst="rect">
            <a:avLst/>
          </a:prstGeom>
          <a:scene3d>
            <a:camera prst="orthographicFront"/>
            <a:lightRig rig="threePt" dir="t"/>
          </a:scene3d>
          <a:sp3d/>
        </p:spPr>
        <p:txBody>
          <a:bodyPr wrap="square" rIns="9144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1600" b="1" smtClean="0">
                <a:solidFill>
                  <a:schemeClr val="bg1"/>
                </a:solidFill>
                <a:latin typeface="Arial Black" pitchFamily="34" charset="0"/>
              </a:rPr>
              <a:t>PANGKALAN DATA BARU (LANGGANAN 2011)</a:t>
            </a:r>
            <a:endParaRPr lang="en-US" sz="1600" b="1" dirty="0" smtClean="0">
              <a:solidFill>
                <a:schemeClr val="bg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Globe on han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4" cstate="print">
              <a:alphaModFix amt="2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52400" y="826086"/>
          <a:ext cx="8839200" cy="5664769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381000"/>
                <a:gridCol w="1600200"/>
                <a:gridCol w="3276600"/>
                <a:gridCol w="3581400"/>
              </a:tblGrid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smtClean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FUNGSI/AKTIVITI</a:t>
                      </a:r>
                      <a:endParaRPr lang="en-US" sz="140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182880" marB="18288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PENCAPAIAN</a:t>
                      </a:r>
                      <a:endParaRPr lang="en-US" sz="140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182880" marB="18288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IMPAK</a:t>
                      </a:r>
                      <a:endParaRPr lang="en-US" sz="140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182880" marB="18288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11953"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smtClean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smtClean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1.</a:t>
                      </a:r>
                      <a:endParaRPr lang="en-US" sz="140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5720" marR="4572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smtClean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smtClean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Latihan</a:t>
                      </a:r>
                      <a:r>
                        <a:rPr lang="en-US" sz="1400" baseline="0" smtClean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Staf</a:t>
                      </a:r>
                      <a:endParaRPr lang="en-US" sz="140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5720" marR="4572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400" smtClean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Berjaya</a:t>
                      </a:r>
                      <a:r>
                        <a:rPr lang="en-US" sz="1400" baseline="0" smtClean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mencapai 92.07% staf menghadiri 7 hari latihan</a:t>
                      </a:r>
                    </a:p>
                    <a:p>
                      <a:pPr marL="0" marR="0" lvl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en-US" sz="1400" b="0" smtClean="0">
                        <a:ln>
                          <a:solidFill>
                            <a:schemeClr val="bg1"/>
                          </a:solidFill>
                        </a:ln>
                        <a:noFill/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5720" marR="45720" marT="18288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smtClean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Melepasi sasaran UPM : 90%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0">
                        <a:ln>
                          <a:solidFill>
                            <a:schemeClr val="bg1"/>
                          </a:solidFill>
                        </a:ln>
                        <a:noFill/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5720" marR="45720" marT="18288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296918"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5720" marR="45720" marT="0" marB="0"/>
                </a:tc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endParaRPr lang="en-US" sz="140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5720" marR="45720" marT="0" marB="0"/>
                </a:tc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  <a:tabLst/>
                      </a:pPr>
                      <a:r>
                        <a:rPr lang="en-US" sz="140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Berjaya </a:t>
                      </a:r>
                      <a:r>
                        <a:rPr lang="en-US" sz="140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menganjurkan  Kursus berbayar: (“Agricultural Scientific  Information   Workshop”, 15-16 Jun 2011, di Hotel Palm Garden</a:t>
                      </a:r>
                      <a:r>
                        <a:rPr lang="en-US" sz="140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</a:p>
                    <a:p>
                      <a:pPr marL="0" marR="0" lvl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  <a:tabLst/>
                      </a:pPr>
                      <a:endParaRPr lang="en-US" sz="1400" smtClean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5720" marR="45720" marT="18288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lphaLcPeriod"/>
                      </a:pPr>
                      <a:r>
                        <a:rPr lang="en-US" sz="140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Sebagai </a:t>
                      </a:r>
                      <a:r>
                        <a:rPr lang="en-US" sz="140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medium penyebaran  maklumat di kalangan masyarakat pertanian yang terdiri daripada penyelidik, pengamal pertanian dll. dari agensi kerajaan &amp; swasta serta </a:t>
                      </a:r>
                      <a:r>
                        <a:rPr lang="en-US" sz="140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perpustakaan.</a:t>
                      </a:r>
                      <a:endParaRPr lang="en-US" sz="140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lphaLcPeriod"/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Berjaya menambah lagi pendapatan  </a:t>
                      </a:r>
                      <a:r>
                        <a:rPr lang="en-US" sz="140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Tabung </a:t>
                      </a:r>
                      <a:r>
                        <a:rPr lang="en-US" sz="140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Amanah Latihan PSAS. </a:t>
                      </a:r>
                      <a:endParaRPr lang="en-US" sz="140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5720" marR="45720" marT="18288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847306"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5720" marR="45720" marT="0" marB="0"/>
                </a:tc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5720" marR="45720" marT="0" marB="0"/>
                </a:tc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Berjaya </a:t>
                      </a:r>
                      <a:r>
                        <a:rPr lang="en-US" sz="140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menganjurkan Kursus  Pengukuhan Jati Diri, 9-11 Sept. 2011, di Port Dickson</a:t>
                      </a:r>
                      <a:endParaRPr lang="en-US" sz="140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5720" marR="45720" marT="18288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Telah </a:t>
                      </a:r>
                      <a:r>
                        <a:rPr lang="en-US" sz="140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mendapat khidmat pakar motivasi terkenal: Dr Robiah K Hamzah selaku moderator. Kursus berjaya menyerapkan kesedaran / keinsafan staf PSAS tentang erti persahabatan, bersyukur kepada Allah, ukur kepada Allah, </a:t>
                      </a:r>
                      <a:r>
                        <a:rPr lang="en-US" sz="140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serta </a:t>
                      </a:r>
                      <a:r>
                        <a:rPr lang="en-US" sz="140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dapat muhasabah </a:t>
                      </a:r>
                      <a:r>
                        <a:rPr lang="en-US" sz="140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diri.</a:t>
                      </a:r>
                      <a:endParaRPr lang="en-US" sz="140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5720" marR="45720" marT="18288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228728" y="152400"/>
            <a:ext cx="8686544" cy="685800"/>
          </a:xfrm>
          <a:prstGeom prst="rect">
            <a:avLst/>
          </a:prstGeom>
          <a:ln>
            <a:noFill/>
          </a:ln>
        </p:spPr>
        <p:txBody>
          <a:bodyPr wrap="square" anchor="ctr" anchorCtr="0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b="1" smtClean="0">
                <a:solidFill>
                  <a:schemeClr val="bg1"/>
                </a:solidFill>
                <a:latin typeface="Arial Black" pitchFamily="34" charset="0"/>
              </a:rPr>
              <a:t>PENCAPAIAN BAHAGIAN LATIHAN DAN KHIDMAT SOKONGAN 2011</a:t>
            </a:r>
            <a:endParaRPr lang="en-US" b="1" dirty="0" smtClean="0">
              <a:solidFill>
                <a:schemeClr val="bg1"/>
              </a:solidFill>
              <a:latin typeface="Arial Black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14745" y="1430207"/>
            <a:ext cx="8763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14745" y="855242"/>
            <a:ext cx="8763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133600" y="6639517"/>
            <a:ext cx="6858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133600" y="2296117"/>
            <a:ext cx="6781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133600" y="4623682"/>
            <a:ext cx="6781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Globe on han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4" cstate="print">
              <a:alphaModFix amt="2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28601" y="228600"/>
          <a:ext cx="8686801" cy="6563486"/>
        </p:xfrm>
        <a:graphic>
          <a:graphicData uri="http://schemas.openxmlformats.org/drawingml/2006/table">
            <a:tbl>
              <a:tblPr/>
              <a:tblGrid>
                <a:gridCol w="457199"/>
                <a:gridCol w="1752600"/>
                <a:gridCol w="2929891"/>
                <a:gridCol w="3547111"/>
              </a:tblGrid>
              <a:tr h="6096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5720" marR="4572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smtClean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FUNGSI/AKTIVITI</a:t>
                      </a:r>
                      <a:endParaRPr lang="en-US" sz="140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182880" marB="18288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PENCAPAIAN</a:t>
                      </a:r>
                      <a:endParaRPr lang="en-US" sz="140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182880" marB="18288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IMPAK</a:t>
                      </a:r>
                      <a:endParaRPr lang="en-US" sz="140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182880" marB="18288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60020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5720" marR="4572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5720" marR="4572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Wacana </a:t>
                      </a:r>
                      <a:r>
                        <a:rPr lang="en-US" sz="140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Bulanan </a:t>
                      </a:r>
                      <a:endParaRPr lang="en-US" sz="140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5720" marR="45720" marT="18288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40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Berjaya </a:t>
                      </a:r>
                      <a:r>
                        <a:rPr lang="en-US" sz="140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menghidupkan semula  ceramah berbentuk keagamaan sempena hari penting dalam kalendar Islam dan wacana juga menyentuh isu-isu pekerjaan dan pengurusan diri</a:t>
                      </a:r>
                      <a:r>
                        <a:rPr lang="en-US" sz="140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  <a:endParaRPr lang="en-US" sz="140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5720" marR="45720" marT="18288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7873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smtClean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smtClean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2.</a:t>
                      </a:r>
                      <a:endParaRPr lang="en-US" sz="140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5720" marR="4572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smtClean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smtClean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Promosi</a:t>
                      </a:r>
                      <a:endParaRPr lang="en-US" sz="140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5720" marR="4572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lphaLcPeriod"/>
                      </a:pPr>
                      <a:r>
                        <a:rPr lang="en-US" sz="1400" smtClean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Penganjur </a:t>
                      </a:r>
                      <a:r>
                        <a:rPr lang="en-US" sz="1400" smtClean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utama  </a:t>
                      </a:r>
                      <a:r>
                        <a:rPr lang="en-US" sz="140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Sambutan Hari Kanser Sedunia, </a:t>
                      </a:r>
                      <a:r>
                        <a:rPr lang="en-US" sz="1400" smtClean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 Peringkat </a:t>
                      </a:r>
                      <a:r>
                        <a:rPr lang="en-US" sz="140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UPM, </a:t>
                      </a:r>
                      <a:r>
                        <a:rPr lang="en-US" sz="1400" smtClean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24-25   </a:t>
                      </a:r>
                      <a:r>
                        <a:rPr lang="en-US" sz="140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Februari 2011</a:t>
                      </a:r>
                      <a:r>
                        <a:rPr lang="en-US" sz="1400" smtClean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.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lphaLcPeriod"/>
                      </a:pPr>
                      <a:r>
                        <a:rPr lang="en-US" sz="1400" smtClean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Penganjur utama Kursus Berbayar (“Agricultural</a:t>
                      </a:r>
                      <a:r>
                        <a:rPr lang="en-US" sz="1400" baseline="0" smtClean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 </a:t>
                      </a:r>
                      <a:r>
                        <a:rPr lang="en-US" sz="1400" smtClean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Scientific Information Workshop”), 15-16 Jun </a:t>
                      </a:r>
                      <a:r>
                        <a:rPr lang="en-US" sz="1400" smtClean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2011.</a:t>
                      </a:r>
                    </a:p>
                  </a:txBody>
                  <a:tcPr marL="45720" marR="4572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smtClean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Berjaya </a:t>
                      </a:r>
                      <a:r>
                        <a:rPr lang="en-US" sz="140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meletakkan PSAS sebagai PTJ yang aktif mempromosikan UPM di samping telah dapat merapatkan hubungan (</a:t>
                      </a:r>
                      <a:r>
                        <a:rPr lang="en-US" sz="1400" i="1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rapport)</a:t>
                      </a:r>
                      <a:r>
                        <a:rPr lang="en-US" sz="140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dengan lain-lain PTJ di UPM  / agensi luar.</a:t>
                      </a:r>
                    </a:p>
                  </a:txBody>
                  <a:tcPr marL="45720" marR="4572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27494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smtClean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smtClean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3.</a:t>
                      </a:r>
                      <a:endParaRPr lang="en-US" sz="140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5720" marR="4572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smtClean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smtClean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Penerbitan</a:t>
                      </a:r>
                      <a:endParaRPr lang="en-US" sz="140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5720" marR="4572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smtClean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Berjaya </a:t>
                      </a:r>
                      <a:r>
                        <a:rPr lang="en-US" sz="140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mengeluarkan 4 </a:t>
                      </a:r>
                      <a:r>
                        <a:rPr lang="en-US" sz="1400" smtClean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 penerbitan </a:t>
                      </a:r>
                      <a:r>
                        <a:rPr lang="en-US" sz="140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penting:</a:t>
                      </a:r>
                    </a:p>
                    <a:p>
                      <a:pPr marL="742950" marR="0" lvl="1" indent="-28575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lphaLcPeriod"/>
                        <a:tabLst>
                          <a:tab pos="228600" algn="l"/>
                        </a:tabLs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Buletin “MyLibrary”</a:t>
                      </a:r>
                    </a:p>
                    <a:p>
                      <a:pPr marL="742950" marR="0" lvl="1" indent="-28575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lphaLcPeriod"/>
                        <a:tabLst>
                          <a:tab pos="228600" algn="l"/>
                        </a:tabLs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Berita Perpustakaan</a:t>
                      </a:r>
                    </a:p>
                    <a:p>
                      <a:pPr marL="742950" marR="0" lvl="1" indent="-28575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lphaLcPeriod"/>
                        <a:tabLst>
                          <a:tab pos="228600" algn="l"/>
                        </a:tabLs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Buku Panduan </a:t>
                      </a:r>
                      <a:r>
                        <a:rPr lang="en-US" sz="1400" smtClean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Perpustakaan/Guidebook  to </a:t>
                      </a:r>
                      <a:r>
                        <a:rPr lang="en-US" sz="140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Library</a:t>
                      </a:r>
                    </a:p>
                    <a:p>
                      <a:pPr marL="742950" marR="0" lvl="1" indent="-28575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lphaLcPeriod"/>
                        <a:tabLst>
                          <a:tab pos="228600" algn="l"/>
                        </a:tabLs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Guide to </a:t>
                      </a:r>
                      <a:r>
                        <a:rPr lang="en-US" sz="1400" smtClean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WebOpac</a:t>
                      </a:r>
                    </a:p>
                  </a:txBody>
                  <a:tcPr marL="45720" marR="45720" marT="18288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lphaLcPeriod"/>
                      </a:pPr>
                      <a:r>
                        <a:rPr lang="en-US" sz="1400" smtClean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Menjadi </a:t>
                      </a:r>
                      <a:r>
                        <a:rPr lang="en-US" sz="140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bahan rujukan kepada pengguna memanfaatkan perkhidmatan dan kemudahan yang disediakan.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lphaLcPeriod"/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Sebagai bahan promosi </a:t>
                      </a:r>
                      <a:r>
                        <a:rPr lang="en-US" sz="1400" smtClean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Perpustakaan.</a:t>
                      </a:r>
                      <a:endParaRPr lang="en-US" sz="140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5720" marR="45720" marT="18288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cxnSp>
        <p:nvCxnSpPr>
          <p:cNvPr id="5" name="Straight Connector 4"/>
          <p:cNvCxnSpPr/>
          <p:nvPr/>
        </p:nvCxnSpPr>
        <p:spPr>
          <a:xfrm>
            <a:off x="2209800" y="2348345"/>
            <a:ext cx="6781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286000" y="4530435"/>
            <a:ext cx="6705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438400" y="6740235"/>
            <a:ext cx="6553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214745" y="831275"/>
            <a:ext cx="8763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14745" y="228600"/>
            <a:ext cx="8763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lobe on han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4" cstate="print">
              <a:alphaModFix amt="2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28600" y="445453"/>
          <a:ext cx="8686800" cy="5508626"/>
        </p:xfrm>
        <a:graphic>
          <a:graphicData uri="http://schemas.openxmlformats.org/drawingml/2006/table">
            <a:tbl>
              <a:tblPr/>
              <a:tblGrid>
                <a:gridCol w="533400"/>
                <a:gridCol w="1676400"/>
                <a:gridCol w="3200400"/>
                <a:gridCol w="3276600"/>
              </a:tblGrid>
              <a:tr h="64312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smtClean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FUNGSI/AKTIVITI</a:t>
                      </a:r>
                      <a:endParaRPr lang="en-US" sz="140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182880" marB="18288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PENCAPAIAN</a:t>
                      </a:r>
                      <a:endParaRPr lang="en-US" sz="140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182880" marB="18288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IMPAK</a:t>
                      </a:r>
                      <a:endParaRPr lang="en-US" sz="140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182880" marB="18288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52399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smtClean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smtClean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4.</a:t>
                      </a:r>
                      <a:endParaRPr lang="en-US" sz="140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5720" marR="4572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endParaRPr lang="en-US" sz="1400" smtClean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 smtClean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Penjilidan/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 smtClean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Baik Pulih Bahan</a:t>
                      </a:r>
                      <a:endParaRPr lang="en-US" sz="140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5720" marR="4572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lphaLcPeriod"/>
                        <a:tabLst>
                          <a:tab pos="0" algn="l"/>
                        </a:tabLst>
                      </a:pPr>
                      <a:endParaRPr lang="en-US" sz="1400" smtClean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lphaLcPeriod"/>
                        <a:tabLst>
                          <a:tab pos="0" algn="l"/>
                        </a:tabLst>
                      </a:pPr>
                      <a:r>
                        <a:rPr lang="en-US" sz="1400" smtClean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Berjaya menjilid/membaik </a:t>
                      </a:r>
                      <a:r>
                        <a:rPr lang="en-US" sz="1400" smtClean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pulih </a:t>
                      </a:r>
                      <a:r>
                        <a:rPr lang="en-US" sz="140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bahan sebanyak 8,241 </a:t>
                      </a:r>
                      <a:r>
                        <a:rPr lang="en-US" sz="1400" smtClean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naskhah</a:t>
                      </a:r>
                      <a:r>
                        <a:rPr lang="en-US" sz="140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,  iaitu sebanyak </a:t>
                      </a:r>
                      <a:r>
                        <a:rPr lang="en-US" sz="1400" smtClean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66.12</a:t>
                      </a:r>
                      <a:r>
                        <a:rPr lang="en-US" sz="140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% untuk </a:t>
                      </a:r>
                      <a:r>
                        <a:rPr lang="en-US" sz="1400" smtClean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 baik </a:t>
                      </a:r>
                      <a:r>
                        <a:rPr lang="en-US" sz="140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pulih </a:t>
                      </a:r>
                      <a:r>
                        <a:rPr lang="en-US" sz="1400" smtClean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bahan dan </a:t>
                      </a:r>
                      <a:r>
                        <a:rPr lang="en-US" sz="140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sebanyak 33.88% untuk menjilid bahan (jurnal, tesis, buku</a:t>
                      </a:r>
                      <a:r>
                        <a:rPr lang="en-US" sz="1400" smtClean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).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0" algn="l"/>
                        </a:tabLst>
                        <a:defRPr/>
                      </a:pPr>
                      <a:r>
                        <a:rPr lang="en-US" sz="1400" smtClean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b.</a:t>
                      </a:r>
                      <a:r>
                        <a:rPr lang="en-US" sz="1400" baseline="0" smtClean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   </a:t>
                      </a:r>
                      <a:r>
                        <a:rPr lang="en-US" sz="1400" smtClean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Mengubah kaedah pemantauan proses penjilidan bermula dari tarikh  bahan diterima daripada pemohon.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lphaLcPeriod"/>
                        <a:tabLst>
                          <a:tab pos="0" algn="l"/>
                        </a:tabLst>
                      </a:pPr>
                      <a:endParaRPr lang="en-US" sz="1400" smtClean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5720" marR="4572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smtClean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smtClean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Mengurangkan </a:t>
                      </a:r>
                      <a:r>
                        <a:rPr lang="en-US" sz="140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situasi “bahan yang tiada di rak” dan memelihara keadaan fizikal bahan </a:t>
                      </a:r>
                      <a:r>
                        <a:rPr lang="en-US" sz="1400" smtClean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Perpustakaan</a:t>
                      </a:r>
                      <a:r>
                        <a:rPr lang="en-US" sz="140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.</a:t>
                      </a:r>
                    </a:p>
                  </a:txBody>
                  <a:tcPr marL="45720" marR="4572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1065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smtClean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smtClean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5.</a:t>
                      </a:r>
                      <a:endParaRPr lang="en-US" sz="140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5720" marR="4572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smtClean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smtClean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Perkhidmatan </a:t>
                      </a:r>
                      <a:r>
                        <a:rPr lang="en-US" sz="140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Berbayar</a:t>
                      </a:r>
                    </a:p>
                  </a:txBody>
                  <a:tcPr marL="45720" marR="4572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smtClean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smtClean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Berjaya </a:t>
                      </a:r>
                      <a:r>
                        <a:rPr lang="en-US" sz="140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mengutip sebanyak RM 12,592.75 (pertama tertinggi: </a:t>
                      </a:r>
                      <a:endParaRPr lang="en-US" sz="1400" smtClean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smtClean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cetakan </a:t>
                      </a:r>
                      <a:r>
                        <a:rPr lang="en-US" sz="140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komputer hitam putih, </a:t>
                      </a:r>
                      <a:endParaRPr lang="en-US" sz="1400" smtClean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smtClean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ke-2 </a:t>
                      </a:r>
                      <a:r>
                        <a:rPr lang="en-US" sz="140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tertinggi : salinan foto &amp; ke-3 tertinggi : cetakan komputer </a:t>
                      </a:r>
                      <a:r>
                        <a:rPr lang="en-US" sz="1400" smtClean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berwarna</a:t>
                      </a:r>
                      <a:r>
                        <a:rPr lang="en-US" sz="1400" smtClean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).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5720" marR="4572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smtClean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smtClean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Penambahan </a:t>
                      </a:r>
                      <a:r>
                        <a:rPr lang="en-US" sz="140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pendapatan sebanyak 74% untuk cetakan komputer berwarna berbanding tahun 2010, setelah PSAS menyewa mesin baharu sejak September 2010</a:t>
                      </a:r>
                      <a:r>
                        <a:rPr lang="en-US" sz="1400" smtClean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.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5720" marR="4572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cxnSp>
        <p:nvCxnSpPr>
          <p:cNvPr id="4" name="Straight Connector 3"/>
          <p:cNvCxnSpPr/>
          <p:nvPr/>
        </p:nvCxnSpPr>
        <p:spPr>
          <a:xfrm>
            <a:off x="2459180" y="4024745"/>
            <a:ext cx="6477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438400" y="5943600"/>
            <a:ext cx="6477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14745" y="1059875"/>
            <a:ext cx="8763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14745" y="471055"/>
            <a:ext cx="8763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print">
              <a:alphaModFix amt="4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2866072"/>
            <a:ext cx="9144000" cy="149310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3200" b="1" spc="5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PENCAPAIAN PROSES UTAMA</a:t>
            </a:r>
          </a:p>
          <a:p>
            <a:pPr algn="ctr">
              <a:lnSpc>
                <a:spcPct val="150000"/>
              </a:lnSpc>
            </a:pPr>
            <a:r>
              <a:rPr lang="en-US" sz="3200" b="1" cap="none" spc="5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DAN BAHAGIAN-BAHAGIAN</a:t>
            </a:r>
            <a:endParaRPr lang="en-US" sz="3200" b="1" cap="none" spc="5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lobe on han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4" cstate="print">
              <a:alphaModFix amt="2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28599" y="457200"/>
          <a:ext cx="8686801" cy="6186282"/>
        </p:xfrm>
        <a:graphic>
          <a:graphicData uri="http://schemas.openxmlformats.org/drawingml/2006/table">
            <a:tbl>
              <a:tblPr/>
              <a:tblGrid>
                <a:gridCol w="381001"/>
                <a:gridCol w="1905000"/>
                <a:gridCol w="3124200"/>
                <a:gridCol w="3276600"/>
              </a:tblGrid>
              <a:tr h="5796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5720" marR="4572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smtClean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FUNGSI/AKTIVITI</a:t>
                      </a:r>
                      <a:endParaRPr lang="en-US" sz="140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182880" marB="18288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PENCAPAIAN</a:t>
                      </a:r>
                      <a:endParaRPr lang="en-US" sz="140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182880" marB="18288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IMPAK</a:t>
                      </a:r>
                      <a:endParaRPr lang="en-US" sz="140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182880" marB="18288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20477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smtClean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smtClean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6.</a:t>
                      </a:r>
                      <a:endParaRPr lang="en-US" sz="140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5720" marR="4572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smtClean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smtClean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Salinan </a:t>
                      </a:r>
                      <a:r>
                        <a:rPr lang="en-US" sz="140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Foto Jabatan</a:t>
                      </a:r>
                    </a:p>
                  </a:txBody>
                  <a:tcPr marL="45720" marR="4572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smtClean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smtClean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Permohonan  </a:t>
                      </a:r>
                      <a:r>
                        <a:rPr lang="en-US" sz="140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membuat salinan foto borang adalah yang tertinggi.</a:t>
                      </a:r>
                    </a:p>
                  </a:txBody>
                  <a:tcPr marL="45720" marR="4572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smtClean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smtClean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Pengurangan </a:t>
                      </a:r>
                      <a:r>
                        <a:rPr lang="en-US" sz="140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permohonan sebanyak  19 % berbanding tahun 2010, kerana  1 Pensijilan UPM</a:t>
                      </a:r>
                      <a:r>
                        <a:rPr lang="en-US" sz="1400" smtClean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.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smtClean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endParaRPr lang="en-US" sz="140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5720" marR="4572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20477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smtClean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smtClean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7.</a:t>
                      </a:r>
                      <a:endParaRPr lang="en-US" sz="140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5720" marR="4572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smtClean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smtClean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Lawatan </a:t>
                      </a:r>
                      <a:r>
                        <a:rPr lang="en-US" sz="140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Dari Luar</a:t>
                      </a:r>
                    </a:p>
                  </a:txBody>
                  <a:tcPr marL="45720" marR="4572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smtClean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smtClean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Seramai </a:t>
                      </a:r>
                      <a:r>
                        <a:rPr lang="en-US" sz="140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1,711 orang telah </a:t>
                      </a:r>
                      <a:r>
                        <a:rPr lang="en-US" sz="1400" smtClean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berkunjung </a:t>
                      </a:r>
                      <a:r>
                        <a:rPr lang="en-US" sz="140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(termasuk dari luar Negara</a:t>
                      </a:r>
                      <a:r>
                        <a:rPr lang="en-US" sz="1400" smtClean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).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smtClean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5720" marR="4572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smtClean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smtClean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Menyebar  </a:t>
                      </a:r>
                      <a:r>
                        <a:rPr lang="en-US" sz="140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maklumat sebagai promosi tentang perkhidmatan Perpustakaan</a:t>
                      </a:r>
                      <a:r>
                        <a:rPr lang="en-US" sz="1400" smtClean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.</a:t>
                      </a:r>
                    </a:p>
                  </a:txBody>
                  <a:tcPr marL="45720" marR="4572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20477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smtClean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smtClean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8.</a:t>
                      </a:r>
                      <a:endParaRPr lang="en-US" sz="140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5720" marR="4572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smtClean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smtClean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Lawatan </a:t>
                      </a:r>
                      <a:r>
                        <a:rPr lang="en-US" sz="140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Ke Luar</a:t>
                      </a:r>
                    </a:p>
                  </a:txBody>
                  <a:tcPr marL="45720" marR="4572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endParaRPr lang="en-US" sz="1400" smtClean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 smtClean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9 </a:t>
                      </a:r>
                      <a:r>
                        <a:rPr lang="en-US" sz="140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tempat telah dilawati </a:t>
                      </a:r>
                      <a:r>
                        <a:rPr lang="en-US" sz="1400" smtClean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(</a:t>
                      </a:r>
                      <a:r>
                        <a:rPr lang="en-US" sz="140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Perpustakaan IPTA, IPTA, Perpustakaan Khusus &amp; Perpustakaan Awam</a:t>
                      </a:r>
                      <a:r>
                        <a:rPr lang="en-US" sz="1400" smtClean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).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endParaRPr lang="en-US" sz="140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5720" marR="4572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smtClean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smtClean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Berjaya </a:t>
                      </a:r>
                      <a:r>
                        <a:rPr lang="en-US" sz="140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memberi  pendedahan kepada staf tentang amalan di tempat lain selain berkongsi ilmu baharu</a:t>
                      </a:r>
                      <a:r>
                        <a:rPr lang="en-US" sz="1400" smtClean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.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5720" marR="4572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7826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smtClean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smtClean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9.</a:t>
                      </a:r>
                      <a:endParaRPr lang="en-US" sz="140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5720" marR="4572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kern="1200" smtClean="0">
                        <a:solidFill>
                          <a:schemeClr val="bg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120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Latihan Industri/ Latihan Sangkut</a:t>
                      </a:r>
                      <a:endParaRPr lang="en-US" sz="1400" b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5720" marR="4572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160020" algn="l"/>
                        </a:tabLst>
                      </a:pPr>
                      <a:endParaRPr lang="en-US" sz="1400" smtClean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lphaLcPeriod"/>
                        <a:tabLst>
                          <a:tab pos="160020" algn="l"/>
                        </a:tabLst>
                      </a:pPr>
                      <a:r>
                        <a:rPr lang="en-US" sz="1400" smtClean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Berjaya </a:t>
                      </a:r>
                      <a:r>
                        <a:rPr lang="en-US" sz="140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menyelaras latihan industri untuk 2 kumpulan pelajar IPTA  &amp; seorang pensyarah IPTA</a:t>
                      </a:r>
                      <a:r>
                        <a:rPr lang="en-US" sz="1400" smtClean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.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lphaLcPeriod"/>
                        <a:tabLst>
                          <a:tab pos="160020" algn="l"/>
                        </a:tabLst>
                        <a:defRPr/>
                      </a:pPr>
                      <a:r>
                        <a:rPr lang="en-US" sz="1400" smtClean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Menyelia latihan sangkut untuk 15 orang pegawai dari IPTA dan IPTS.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kern="1200" smtClean="0">
                        <a:solidFill>
                          <a:schemeClr val="bg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Sebagai sumbangan khidmat profesional kepada masyarakat luar.</a:t>
                      </a:r>
                      <a:endParaRPr lang="en-US" sz="140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5720" marR="4572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cxnSp>
        <p:nvCxnSpPr>
          <p:cNvPr id="5" name="Straight Connector 4"/>
          <p:cNvCxnSpPr/>
          <p:nvPr/>
        </p:nvCxnSpPr>
        <p:spPr>
          <a:xfrm>
            <a:off x="2438400" y="2272145"/>
            <a:ext cx="6477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2438400" y="3429000"/>
            <a:ext cx="6477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438400" y="4648200"/>
            <a:ext cx="6477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438400" y="6580910"/>
            <a:ext cx="6477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14745" y="1059875"/>
            <a:ext cx="8763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14745" y="471055"/>
            <a:ext cx="8763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print">
              <a:alphaModFix amt="2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3002699"/>
            <a:ext cx="9144000" cy="149310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3200" b="1" spc="5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KAJIAN KEPUASAN PELANGGAN</a:t>
            </a:r>
          </a:p>
          <a:p>
            <a:pPr algn="ctr">
              <a:lnSpc>
                <a:spcPct val="150000"/>
              </a:lnSpc>
            </a:pPr>
            <a:r>
              <a:rPr lang="en-US" sz="3200" b="1" cap="none" spc="5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2011</a:t>
            </a:r>
            <a:endParaRPr lang="en-US" sz="3200" b="1" cap="none" spc="5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print">
              <a:alphaModFix amt="2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209800" y="5638800"/>
            <a:ext cx="6705600" cy="8382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/>
        </p:spPr>
        <p:txBody>
          <a:bodyPr wrap="square" rIns="91440" anchor="ctr" anchorCtr="0">
            <a:normAutofit/>
          </a:bodyPr>
          <a:lstStyle/>
          <a:p>
            <a:pPr algn="ctr"/>
            <a:r>
              <a:rPr lang="en-US" sz="1600" smtClean="0">
                <a:solidFill>
                  <a:schemeClr val="bg1"/>
                </a:solidFill>
              </a:rPr>
              <a:t>Sasaran : Menca pai </a:t>
            </a:r>
            <a:r>
              <a:rPr lang="en-US" sz="1600">
                <a:solidFill>
                  <a:schemeClr val="bg1"/>
                </a:solidFill>
              </a:rPr>
              <a:t>70% </a:t>
            </a:r>
            <a:r>
              <a:rPr lang="en-US" sz="1600" err="1">
                <a:solidFill>
                  <a:schemeClr val="bg1"/>
                </a:solidFill>
              </a:rPr>
              <a:t>Indeks</a:t>
            </a:r>
            <a:r>
              <a:rPr lang="en-US" sz="1600">
                <a:solidFill>
                  <a:schemeClr val="bg1"/>
                </a:solidFill>
              </a:rPr>
              <a:t> </a:t>
            </a:r>
            <a:r>
              <a:rPr lang="en-US" sz="1600" err="1">
                <a:solidFill>
                  <a:schemeClr val="bg1"/>
                </a:solidFill>
              </a:rPr>
              <a:t>Kepuasan</a:t>
            </a:r>
            <a:r>
              <a:rPr lang="en-US" sz="1600">
                <a:solidFill>
                  <a:schemeClr val="bg1"/>
                </a:solidFill>
              </a:rPr>
              <a:t> </a:t>
            </a:r>
            <a:r>
              <a:rPr lang="en-US" sz="1600" err="1">
                <a:solidFill>
                  <a:schemeClr val="bg1"/>
                </a:solidFill>
              </a:rPr>
              <a:t>Pelanggan</a:t>
            </a:r>
            <a:r>
              <a:rPr lang="en-US" sz="1600">
                <a:solidFill>
                  <a:schemeClr val="bg1"/>
                </a:solidFill>
              </a:rPr>
              <a:t> </a:t>
            </a:r>
            <a:r>
              <a:rPr lang="en-US" sz="1600" err="1">
                <a:solidFill>
                  <a:schemeClr val="bg1"/>
                </a:solidFill>
              </a:rPr>
              <a:t>pada</a:t>
            </a:r>
            <a:r>
              <a:rPr lang="en-US" sz="1600">
                <a:solidFill>
                  <a:schemeClr val="bg1"/>
                </a:solidFill>
              </a:rPr>
              <a:t> </a:t>
            </a:r>
            <a:r>
              <a:rPr lang="en-US" sz="1600" err="1">
                <a:solidFill>
                  <a:schemeClr val="bg1"/>
                </a:solidFill>
              </a:rPr>
              <a:t>skala</a:t>
            </a:r>
            <a:r>
              <a:rPr lang="en-US" sz="1600">
                <a:solidFill>
                  <a:schemeClr val="bg1"/>
                </a:solidFill>
              </a:rPr>
              <a:t> 4 </a:t>
            </a:r>
            <a:r>
              <a:rPr lang="en-US" sz="1600" err="1">
                <a:solidFill>
                  <a:schemeClr val="bg1"/>
                </a:solidFill>
              </a:rPr>
              <a:t>daripada</a:t>
            </a:r>
            <a:r>
              <a:rPr lang="en-US" sz="1600">
                <a:solidFill>
                  <a:schemeClr val="bg1"/>
                </a:solidFill>
              </a:rPr>
              <a:t> 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71600" y="545068"/>
            <a:ext cx="7772400" cy="67413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1600" b="1" smtClean="0">
                <a:solidFill>
                  <a:schemeClr val="bg1"/>
                </a:solidFill>
                <a:latin typeface="Arial Black" pitchFamily="34" charset="0"/>
              </a:rPr>
              <a:t>BILANGAN DAN PERATUS RESPONDEN MENGIKUT KATEGORI</a:t>
            </a:r>
            <a:endParaRPr lang="en-US" sz="1600">
              <a:solidFill>
                <a:schemeClr val="bg1"/>
              </a:solidFill>
              <a:latin typeface="Arial Black" pitchFamily="34" charset="0"/>
            </a:endParaRPr>
          </a:p>
        </p:txBody>
      </p:sp>
      <p:graphicFrame>
        <p:nvGraphicFramePr>
          <p:cNvPr id="8" name="Chart 7"/>
          <p:cNvGraphicFramePr/>
          <p:nvPr/>
        </p:nvGraphicFramePr>
        <p:xfrm>
          <a:off x="2133600" y="1400175"/>
          <a:ext cx="6781800" cy="4191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7009534" y="3090446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smtClean="0"/>
              <a:t> 35.48%</a:t>
            </a:r>
            <a:endParaRPr lang="en-US" sz="1400"/>
          </a:p>
        </p:txBody>
      </p:sp>
      <p:sp>
        <p:nvSpPr>
          <p:cNvPr id="13" name="TextBox 12"/>
          <p:cNvSpPr txBox="1"/>
          <p:nvPr/>
        </p:nvSpPr>
        <p:spPr>
          <a:xfrm>
            <a:off x="5476872" y="3886200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smtClean="0"/>
              <a:t>29.86%</a:t>
            </a:r>
            <a:endParaRPr lang="en-US" sz="1400"/>
          </a:p>
        </p:txBody>
      </p:sp>
      <p:sp>
        <p:nvSpPr>
          <p:cNvPr id="14" name="TextBox 13"/>
          <p:cNvSpPr txBox="1"/>
          <p:nvPr/>
        </p:nvSpPr>
        <p:spPr>
          <a:xfrm>
            <a:off x="3913910" y="3062288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smtClean="0"/>
              <a:t>34.66%</a:t>
            </a:r>
            <a:endParaRPr lang="en-US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print">
              <a:alphaModFix amt="2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905000" y="1905000"/>
          <a:ext cx="6934200" cy="3124201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2330026"/>
                <a:gridCol w="1507664"/>
                <a:gridCol w="1576195"/>
                <a:gridCol w="1520315"/>
              </a:tblGrid>
              <a:tr h="457201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err="1"/>
                        <a:t>Perpustakaan</a:t>
                      </a:r>
                      <a:endParaRPr lang="en-US" sz="1600" b="1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err="1" smtClean="0"/>
                        <a:t>Frekuensi</a:t>
                      </a:r>
                      <a:r>
                        <a:rPr lang="en-US" sz="1600" b="1" smtClean="0"/>
                        <a:t>/</a:t>
                      </a:r>
                      <a:r>
                        <a:rPr lang="en-US" sz="1600" b="1" err="1" smtClean="0"/>
                        <a:t>Peratus</a:t>
                      </a:r>
                      <a:r>
                        <a:rPr lang="en-US" sz="1600" b="1" smtClean="0"/>
                        <a:t> </a:t>
                      </a:r>
                      <a:r>
                        <a:rPr lang="en-US" sz="1600" b="1"/>
                        <a:t>(%)</a:t>
                      </a:r>
                      <a:endParaRPr lang="en-US" sz="1600" b="1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572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err="1"/>
                        <a:t>Staf</a:t>
                      </a:r>
                      <a:endParaRPr lang="en-US" sz="1600" b="1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err="1"/>
                        <a:t>Ijazah</a:t>
                      </a:r>
                      <a:r>
                        <a:rPr lang="en-US" sz="1600" b="1"/>
                        <a:t> </a:t>
                      </a:r>
                      <a:r>
                        <a:rPr lang="en-US" sz="1600" b="1" err="1"/>
                        <a:t>Lanjutan</a:t>
                      </a:r>
                      <a:endParaRPr lang="en-US" sz="1600" b="1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err="1" smtClean="0"/>
                        <a:t>Ijazah</a:t>
                      </a:r>
                      <a:r>
                        <a:rPr lang="en-US" sz="1600" b="1" smtClean="0"/>
                        <a:t>/Diploma</a:t>
                      </a:r>
                      <a:endParaRPr lang="en-US" sz="1600" b="1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smtClean="0">
                          <a:solidFill>
                            <a:schemeClr val="bg1"/>
                          </a:solidFill>
                        </a:rPr>
                        <a:t>  Perpustakaan </a:t>
                      </a:r>
                      <a:r>
                        <a:rPr lang="en-US" sz="1600" err="1">
                          <a:solidFill>
                            <a:schemeClr val="bg1"/>
                          </a:solidFill>
                        </a:rPr>
                        <a:t>Utama</a:t>
                      </a:r>
                      <a:r>
                        <a:rPr lang="en-US" sz="1600">
                          <a:solidFill>
                            <a:schemeClr val="bg1"/>
                          </a:solidFill>
                        </a:rPr>
                        <a:t> </a:t>
                      </a:r>
                      <a:endParaRPr lang="en-US" sz="160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smtClean="0">
                          <a:solidFill>
                            <a:schemeClr val="bg1"/>
                          </a:solidFill>
                        </a:rPr>
                        <a:t>434/90.42</a:t>
                      </a:r>
                      <a:endParaRPr lang="en-US" sz="160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smtClean="0">
                          <a:solidFill>
                            <a:schemeClr val="bg1"/>
                          </a:solidFill>
                        </a:rPr>
                        <a:t>384/95.05</a:t>
                      </a:r>
                      <a:endParaRPr lang="en-US" sz="160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smtClean="0">
                          <a:solidFill>
                            <a:schemeClr val="bg1"/>
                          </a:solidFill>
                        </a:rPr>
                        <a:t>434/92.54</a:t>
                      </a:r>
                      <a:endParaRPr lang="en-US" sz="160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53340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smtClean="0">
                          <a:solidFill>
                            <a:schemeClr val="bg1"/>
                          </a:solidFill>
                        </a:rPr>
                        <a:t>  PPSK</a:t>
                      </a:r>
                      <a:endParaRPr lang="en-US" sz="160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smtClean="0">
                          <a:solidFill>
                            <a:schemeClr val="bg1"/>
                          </a:solidFill>
                        </a:rPr>
                        <a:t>35/7.29</a:t>
                      </a:r>
                      <a:endParaRPr lang="en-US" sz="160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smtClean="0">
                          <a:solidFill>
                            <a:schemeClr val="bg1"/>
                          </a:solidFill>
                        </a:rPr>
                        <a:t>17/4.21</a:t>
                      </a:r>
                      <a:endParaRPr lang="en-US" sz="160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smtClean="0">
                          <a:solidFill>
                            <a:schemeClr val="bg1"/>
                          </a:solidFill>
                        </a:rPr>
                        <a:t>20/4.26</a:t>
                      </a:r>
                      <a:endParaRPr lang="en-US" sz="160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53340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smtClean="0">
                          <a:solidFill>
                            <a:schemeClr val="bg1"/>
                          </a:solidFill>
                        </a:rPr>
                        <a:t>  PPV</a:t>
                      </a:r>
                      <a:endParaRPr lang="en-US" sz="160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smtClean="0">
                          <a:solidFill>
                            <a:schemeClr val="bg1"/>
                          </a:solidFill>
                        </a:rPr>
                        <a:t>11/2.29</a:t>
                      </a:r>
                      <a:endParaRPr lang="en-US" sz="160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smtClean="0">
                          <a:solidFill>
                            <a:schemeClr val="bg1"/>
                          </a:solidFill>
                        </a:rPr>
                        <a:t>3/0.74</a:t>
                      </a:r>
                      <a:endParaRPr lang="en-US" sz="160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smtClean="0">
                          <a:solidFill>
                            <a:schemeClr val="bg1"/>
                          </a:solidFill>
                        </a:rPr>
                        <a:t>15/3.20</a:t>
                      </a:r>
                      <a:endParaRPr lang="en-US" sz="160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5334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</a:rPr>
                        <a:t>JUMLAH</a:t>
                      </a:r>
                      <a:endParaRPr lang="en-US" sz="160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smtClean="0">
                          <a:solidFill>
                            <a:schemeClr val="bg1"/>
                          </a:solidFill>
                        </a:rPr>
                        <a:t>480/100.00</a:t>
                      </a:r>
                      <a:endParaRPr lang="en-US" sz="160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smtClean="0">
                          <a:solidFill>
                            <a:schemeClr val="bg1"/>
                          </a:solidFill>
                        </a:rPr>
                        <a:t>404/100.00</a:t>
                      </a:r>
                      <a:endParaRPr lang="en-US" sz="160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smtClean="0">
                          <a:solidFill>
                            <a:schemeClr val="bg1"/>
                          </a:solidFill>
                        </a:rPr>
                        <a:t>469/100.00</a:t>
                      </a:r>
                      <a:endParaRPr lang="en-US" sz="160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371600" y="533400"/>
            <a:ext cx="7772400" cy="6858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1600" b="1" smtClean="0">
                <a:solidFill>
                  <a:schemeClr val="bg1"/>
                </a:solidFill>
                <a:latin typeface="Arial Black" pitchFamily="34" charset="0"/>
              </a:rPr>
              <a:t>PERPUSTAKAAN YANG DINILAI</a:t>
            </a:r>
            <a:endParaRPr lang="en-US" sz="160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905000" y="5334000"/>
            <a:ext cx="6934200" cy="8382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/>
        </p:spPr>
        <p:txBody>
          <a:bodyPr wrap="square" rIns="91440" anchor="ctr" anchorCtr="0">
            <a:normAutofit/>
          </a:bodyPr>
          <a:lstStyle/>
          <a:p>
            <a:pPr algn="ctr"/>
            <a:r>
              <a:rPr lang="en-US" sz="1600" smtClean="0">
                <a:solidFill>
                  <a:schemeClr val="bg1"/>
                </a:solidFill>
              </a:rPr>
              <a:t>Sasaran : Menca pai </a:t>
            </a:r>
            <a:r>
              <a:rPr lang="en-US" sz="1600">
                <a:solidFill>
                  <a:schemeClr val="bg1"/>
                </a:solidFill>
              </a:rPr>
              <a:t>70% </a:t>
            </a:r>
            <a:r>
              <a:rPr lang="en-US" sz="1600" err="1">
                <a:solidFill>
                  <a:schemeClr val="bg1"/>
                </a:solidFill>
              </a:rPr>
              <a:t>Indeks</a:t>
            </a:r>
            <a:r>
              <a:rPr lang="en-US" sz="1600">
                <a:solidFill>
                  <a:schemeClr val="bg1"/>
                </a:solidFill>
              </a:rPr>
              <a:t> </a:t>
            </a:r>
            <a:r>
              <a:rPr lang="en-US" sz="1600" err="1">
                <a:solidFill>
                  <a:schemeClr val="bg1"/>
                </a:solidFill>
              </a:rPr>
              <a:t>Kepuasan</a:t>
            </a:r>
            <a:r>
              <a:rPr lang="en-US" sz="1600">
                <a:solidFill>
                  <a:schemeClr val="bg1"/>
                </a:solidFill>
              </a:rPr>
              <a:t> </a:t>
            </a:r>
            <a:r>
              <a:rPr lang="en-US" sz="1600" err="1">
                <a:solidFill>
                  <a:schemeClr val="bg1"/>
                </a:solidFill>
              </a:rPr>
              <a:t>Pelanggan</a:t>
            </a:r>
            <a:r>
              <a:rPr lang="en-US" sz="1600">
                <a:solidFill>
                  <a:schemeClr val="bg1"/>
                </a:solidFill>
              </a:rPr>
              <a:t> </a:t>
            </a:r>
            <a:r>
              <a:rPr lang="en-US" sz="1600" err="1">
                <a:solidFill>
                  <a:schemeClr val="bg1"/>
                </a:solidFill>
              </a:rPr>
              <a:t>pada</a:t>
            </a:r>
            <a:r>
              <a:rPr lang="en-US" sz="1600">
                <a:solidFill>
                  <a:schemeClr val="bg1"/>
                </a:solidFill>
              </a:rPr>
              <a:t> </a:t>
            </a:r>
            <a:r>
              <a:rPr lang="en-US" sz="1600" err="1">
                <a:solidFill>
                  <a:schemeClr val="bg1"/>
                </a:solidFill>
              </a:rPr>
              <a:t>skala</a:t>
            </a:r>
            <a:r>
              <a:rPr lang="en-US" sz="1600">
                <a:solidFill>
                  <a:schemeClr val="bg1"/>
                </a:solidFill>
              </a:rPr>
              <a:t> 4 </a:t>
            </a:r>
            <a:r>
              <a:rPr lang="en-US" sz="1600" err="1">
                <a:solidFill>
                  <a:schemeClr val="bg1"/>
                </a:solidFill>
              </a:rPr>
              <a:t>daripada</a:t>
            </a:r>
            <a:r>
              <a:rPr lang="en-US" sz="1600">
                <a:solidFill>
                  <a:schemeClr val="bg1"/>
                </a:solidFill>
              </a:rPr>
              <a:t> 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lobe on han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print">
              <a:alphaModFix amt="2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2438400"/>
            <a:ext cx="914400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3200" b="1" spc="5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KEY PERFORMANCE INDEX </a:t>
            </a:r>
          </a:p>
          <a:p>
            <a:pPr algn="ctr">
              <a:lnSpc>
                <a:spcPct val="150000"/>
              </a:lnSpc>
            </a:pPr>
            <a:r>
              <a:rPr lang="en-US" sz="3200" b="1" spc="5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(KPI PSAS)</a:t>
            </a:r>
          </a:p>
          <a:p>
            <a:pPr algn="ctr">
              <a:lnSpc>
                <a:spcPct val="150000"/>
              </a:lnSpc>
            </a:pPr>
            <a:r>
              <a:rPr lang="en-US" sz="3200" b="1" cap="none" spc="5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2011</a:t>
            </a:r>
            <a:endParaRPr lang="en-US" sz="3200" b="1" cap="none" spc="5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lobe on han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0" y="-1"/>
          <a:ext cx="9143998" cy="6858000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416791"/>
                <a:gridCol w="1285168"/>
                <a:gridCol w="1089254"/>
                <a:gridCol w="763234"/>
                <a:gridCol w="961419"/>
                <a:gridCol w="763234"/>
                <a:gridCol w="961419"/>
                <a:gridCol w="763234"/>
                <a:gridCol w="961419"/>
                <a:gridCol w="1178826"/>
              </a:tblGrid>
              <a:tr h="9907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418" marR="55418" marT="0" marB="0" anchor="ctr" anchorCtr="1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Arial" pitchFamily="34" charset="0"/>
                          <a:cs typeface="Arial" pitchFamily="34" charset="0"/>
                        </a:rPr>
                        <a:t>KPI</a:t>
                      </a:r>
                      <a:endParaRPr lang="en-MY" sz="12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418" marR="55418" marT="0" marB="0" anchor="ctr" anchorCtr="1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latin typeface="Arial" pitchFamily="34" charset="0"/>
                          <a:cs typeface="Arial" pitchFamily="34" charset="0"/>
                        </a:rPr>
                        <a:t>Overall Achievement 2010</a:t>
                      </a:r>
                      <a:endParaRPr lang="en-MY" sz="12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418" marR="55418" marT="0" marB="0" anchor="ctr" anchorCtr="1">
                    <a:solidFill>
                      <a:srgbClr val="FF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Arial" pitchFamily="34" charset="0"/>
                          <a:cs typeface="Arial" pitchFamily="34" charset="0"/>
                        </a:rPr>
                        <a:t>Target 2011</a:t>
                      </a:r>
                      <a:endParaRPr lang="en-MY" sz="12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418" marR="55418" marT="0" marB="0" anchor="ctr" anchorCtr="1"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Arial" pitchFamily="34" charset="0"/>
                          <a:cs typeface="Arial" pitchFamily="34" charset="0"/>
                        </a:rPr>
                        <a:t>Achievement 2011 </a:t>
                      </a:r>
                      <a:endParaRPr lang="en-MY" sz="12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418" marR="55418" marT="0" marB="0" anchor="ctr" anchorCtr="1"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Arial" pitchFamily="34" charset="0"/>
                          <a:cs typeface="Arial" pitchFamily="34" charset="0"/>
                        </a:rPr>
                        <a:t>Achievement 2011 (Q4)</a:t>
                      </a:r>
                      <a:endParaRPr lang="en-MY" sz="12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418" marR="55418" marT="0" marB="0" anchor="ctr" anchorCtr="1"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Arial" pitchFamily="34" charset="0"/>
                          <a:cs typeface="Arial" pitchFamily="34" charset="0"/>
                        </a:rPr>
                        <a:t>Remarks</a:t>
                      </a:r>
                      <a:endParaRPr lang="en-MY" sz="12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418" marR="55418" marT="0" marB="0" anchor="ctr" anchorCtr="1">
                    <a:solidFill>
                      <a:srgbClr val="FFFFCC"/>
                    </a:solidFill>
                  </a:tcPr>
                </a:tc>
              </a:tr>
              <a:tr h="20554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  <a:endParaRPr lang="en-MY" sz="1200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418" marR="554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Customer 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Satisfaction Index (CSI)</a:t>
                      </a:r>
                      <a:endParaRPr lang="en-MY" sz="1200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418" marR="554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418" marR="554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% </a:t>
                      </a:r>
                      <a:r>
                        <a:rPr lang="en-US" sz="12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Choosing 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Satisfied (4) and Very Satisfied (5)</a:t>
                      </a:r>
                      <a:endParaRPr lang="en-MY" sz="1200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418" marR="554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% 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of Respondent Average greater than the targeted mean (3.5)</a:t>
                      </a:r>
                      <a:endParaRPr lang="en-MY" sz="1200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418" marR="554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% </a:t>
                      </a:r>
                      <a:r>
                        <a:rPr lang="en-US" sz="12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Choosing 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Satisfied (4) and Very Satisfied (5)</a:t>
                      </a:r>
                      <a:endParaRPr lang="en-MY" sz="1200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418" marR="554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% 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of Respondent Average greater than the targeted mean (3.5)</a:t>
                      </a:r>
                      <a:endParaRPr lang="en-MY" sz="1200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418" marR="554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% </a:t>
                      </a:r>
                      <a:r>
                        <a:rPr lang="en-US" sz="12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Choosing 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Satisfied (4) and Very Satisfied (5)</a:t>
                      </a:r>
                      <a:endParaRPr lang="en-MY" sz="1200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418" marR="554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% 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of Respondent Average greater than the targeted mean (3.5)</a:t>
                      </a:r>
                      <a:endParaRPr lang="en-MY" sz="1200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418" marR="554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418" marR="55418" marT="0" marB="0"/>
                </a:tc>
              </a:tr>
              <a:tr h="6604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1.1.</a:t>
                      </a:r>
                      <a:endParaRPr lang="en-MY" sz="1200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418" marR="5541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CSI - Postgraduates</a:t>
                      </a:r>
                      <a:endParaRPr lang="en-MY" sz="1200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418" marR="554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418" marR="55418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70%</a:t>
                      </a:r>
                      <a:endParaRPr lang="en-MY" sz="1200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418" marR="55418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75%</a:t>
                      </a:r>
                      <a:endParaRPr lang="en-MY" sz="1200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418" marR="55418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71.81%</a:t>
                      </a:r>
                      <a:endParaRPr lang="en-MY" sz="12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418" marR="55418" marT="0" marB="0" anchor="ctr" anchorCtr="1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71.5%</a:t>
                      </a:r>
                      <a:endParaRPr lang="en-MY" sz="12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418" marR="55418" marT="0" marB="0" anchor="ctr" anchorCtr="1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418" marR="55418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418" marR="55418" marT="0" marB="0" anchor="ctr" anchorCtr="1"/>
                </a:tc>
                <a:tc>
                  <a:txBody>
                    <a:bodyPr/>
                    <a:lstStyle/>
                    <a:p>
                      <a:pPr marR="11620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Reported - </a:t>
                      </a:r>
                      <a:r>
                        <a:rPr lang="en-US" sz="12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Q2</a:t>
                      </a:r>
                      <a:endParaRPr lang="en-MY" sz="1200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418" marR="55418" marT="0" marB="0" anchor="ctr"/>
                </a:tc>
              </a:tr>
              <a:tr h="6030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1.2.</a:t>
                      </a:r>
                      <a:endParaRPr lang="en-MY" sz="1200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418" marR="5541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CSI - Staffs</a:t>
                      </a:r>
                      <a:endParaRPr lang="en-MY" sz="1200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418" marR="554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418" marR="55418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70%</a:t>
                      </a:r>
                      <a:endParaRPr lang="en-MY" sz="1200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418" marR="55418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75%</a:t>
                      </a:r>
                      <a:endParaRPr lang="en-MY" sz="1200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418" marR="55418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61.34%</a:t>
                      </a:r>
                      <a:endParaRPr lang="en-MY" sz="12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418" marR="55418" marT="0" marB="0" anchor="ctr" anchorCtr="1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70.7%</a:t>
                      </a:r>
                      <a:endParaRPr lang="en-MY" sz="12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418" marR="55418" marT="0" marB="0" anchor="ctr" anchorCtr="1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418" marR="55418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418" marR="55418" marT="0" marB="0" anchor="ctr" anchorCtr="1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Reported - Q3</a:t>
                      </a:r>
                      <a:endParaRPr lang="en-MY" sz="1200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418" marR="55418" marT="0" marB="0" anchor="ctr"/>
                </a:tc>
              </a:tr>
              <a:tr h="6604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1.3.</a:t>
                      </a:r>
                      <a:endParaRPr lang="en-MY" sz="1200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418" marR="5541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CSI- Undergraduates</a:t>
                      </a:r>
                      <a:endParaRPr lang="en-MY" sz="120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418" marR="554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87%</a:t>
                      </a:r>
                      <a:endParaRPr lang="en-MY" sz="120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418" marR="55418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70%</a:t>
                      </a:r>
                      <a:endParaRPr lang="en-MY" sz="1200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418" marR="55418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75%</a:t>
                      </a:r>
                      <a:endParaRPr lang="en-MY" sz="1200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418" marR="55418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418" marR="55418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418" marR="55418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MY" sz="12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75.40%</a:t>
                      </a:r>
                      <a:endParaRPr lang="en-MY" sz="12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418" marR="55418" marT="0" marB="0" anchor="ctr" anchorCtr="1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79.3%</a:t>
                      </a:r>
                      <a:endParaRPr lang="en-MY" sz="12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418" marR="55418" marT="0" marB="0" anchor="ctr" anchorCtr="1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Reported - Q4</a:t>
                      </a:r>
                      <a:endParaRPr lang="en-MY" sz="1200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418" marR="55418" marT="0" marB="0" anchor="ctr"/>
                </a:tc>
              </a:tr>
              <a:tr h="236531">
                <a:tc gridSpan="10">
                  <a:txBody>
                    <a:bodyPr/>
                    <a:lstStyle/>
                    <a:p>
                      <a:pPr marL="630555" indent="-63055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450215" algn="l"/>
                          <a:tab pos="630555" algn="l"/>
                        </a:tabLst>
                      </a:pPr>
                      <a:endParaRPr lang="en-MY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418" marR="55418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51224">
                <a:tc gridSpan="10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30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3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 smtClean="0">
                          <a:latin typeface="Arial" pitchFamily="34" charset="0"/>
                          <a:cs typeface="Arial" pitchFamily="34" charset="0"/>
                        </a:rPr>
                        <a:t>Corrective </a:t>
                      </a:r>
                      <a:r>
                        <a:rPr lang="en-US" sz="1300" dirty="0">
                          <a:latin typeface="Arial" pitchFamily="34" charset="0"/>
                          <a:cs typeface="Arial" pitchFamily="34" charset="0"/>
                        </a:rPr>
                        <a:t>Preventive </a:t>
                      </a:r>
                      <a:r>
                        <a:rPr lang="en-US" sz="1300" b="0" dirty="0">
                          <a:latin typeface="Arial" pitchFamily="34" charset="0"/>
                          <a:cs typeface="Arial" pitchFamily="34" charset="0"/>
                        </a:rPr>
                        <a:t>Action</a:t>
                      </a:r>
                      <a:r>
                        <a:rPr lang="en-US" sz="1300" dirty="0">
                          <a:latin typeface="Arial" pitchFamily="34" charset="0"/>
                          <a:cs typeface="Arial" pitchFamily="34" charset="0"/>
                        </a:rPr>
                        <a:t> (CPA Status)</a:t>
                      </a:r>
                      <a:endParaRPr lang="en-MY" sz="13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630555" indent="-63055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450215" algn="l"/>
                          <a:tab pos="630555" algn="l"/>
                        </a:tabLst>
                      </a:pPr>
                      <a:r>
                        <a:rPr lang="en-US" sz="1300" dirty="0">
                          <a:latin typeface="Arial" pitchFamily="34" charset="0"/>
                          <a:cs typeface="Arial" pitchFamily="34" charset="0"/>
                        </a:rPr>
                        <a:t>CSI	 –	1. 	Modification of the </a:t>
                      </a:r>
                      <a:r>
                        <a:rPr lang="en-US" sz="1300" dirty="0">
                          <a:latin typeface="Arial" pitchFamily="34" charset="0"/>
                          <a:cs typeface="Arial" pitchFamily="34" charset="0"/>
                          <a:hlinkClick r:id="rId3" action="ppaction://hlinkfile"/>
                        </a:rPr>
                        <a:t>questionnaire</a:t>
                      </a:r>
                      <a:r>
                        <a:rPr lang="en-US" sz="1300" dirty="0">
                          <a:latin typeface="Arial" pitchFamily="34" charset="0"/>
                          <a:cs typeface="Arial" pitchFamily="34" charset="0"/>
                        </a:rPr>
                        <a:t> to allow respondent to indicate any comments or suggestions</a:t>
                      </a:r>
                      <a:endParaRPr lang="en-MY" sz="13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630555" indent="-63055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450215" algn="l"/>
                          <a:tab pos="630555" algn="l"/>
                        </a:tabLst>
                      </a:pPr>
                      <a:r>
                        <a:rPr lang="en-US" sz="1300" dirty="0">
                          <a:latin typeface="Arial" pitchFamily="34" charset="0"/>
                          <a:cs typeface="Arial" pitchFamily="34" charset="0"/>
                        </a:rPr>
                        <a:t>		</a:t>
                      </a:r>
                      <a:r>
                        <a:rPr lang="en-US" sz="1300" dirty="0" smtClean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en-US" sz="1300" dirty="0">
                          <a:latin typeface="Arial" pitchFamily="34" charset="0"/>
                          <a:cs typeface="Arial" pitchFamily="34" charset="0"/>
                        </a:rPr>
                        <a:t>.	Conduct focus group to get feedback from users for further improvement of library services and </a:t>
                      </a:r>
                      <a:r>
                        <a:rPr lang="en-US" sz="1300" dirty="0" smtClean="0">
                          <a:latin typeface="Arial" pitchFamily="34" charset="0"/>
                          <a:cs typeface="Arial" pitchFamily="34" charset="0"/>
                        </a:rPr>
                        <a:t>facilities</a:t>
                      </a:r>
                    </a:p>
                    <a:p>
                      <a:pPr marL="630555" indent="-63055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450215" algn="l"/>
                          <a:tab pos="630555" algn="l"/>
                        </a:tabLst>
                      </a:pPr>
                      <a:endParaRPr lang="en-MY" sz="13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418" marR="55418" marT="0" marB="0"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print">
              <a:alphaModFix amt="2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457200" y="1801240"/>
          <a:ext cx="8208916" cy="4142360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380733"/>
                <a:gridCol w="1638330"/>
                <a:gridCol w="1257537"/>
                <a:gridCol w="1066800"/>
                <a:gridCol w="1161823"/>
                <a:gridCol w="1571636"/>
                <a:gridCol w="1132057"/>
              </a:tblGrid>
              <a:tr h="5760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418" marR="55418" marT="0" marB="0" anchor="ctr" anchorCtr="1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/>
                        <a:t>KPI</a:t>
                      </a:r>
                      <a:endParaRPr lang="en-MY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418" marR="55418" marT="0" marB="0" anchor="ctr" anchorCtr="1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/>
                        <a:t>Overall Achievement 2010</a:t>
                      </a:r>
                      <a:endParaRPr lang="en-MY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418" marR="55418" marT="0" marB="0" anchor="ctr" anchorCtr="1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/>
                        <a:t>Target 2011</a:t>
                      </a:r>
                      <a:endParaRPr lang="en-MY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418" marR="55418" marT="0" marB="0" anchor="ctr" anchorCtr="1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/>
                        <a:t>Achievement 2011 </a:t>
                      </a:r>
                      <a:endParaRPr lang="en-MY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418" marR="55418" marT="0" marB="0" anchor="ctr" anchorCtr="1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/>
                        <a:t>Achievement 2011 (Q4)</a:t>
                      </a:r>
                      <a:endParaRPr lang="en-MY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418" marR="55418" marT="0" marB="0" anchor="ctr" anchorCtr="1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/>
                        <a:t>Remarks</a:t>
                      </a:r>
                      <a:endParaRPr lang="en-MY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418" marR="55418" marT="0" marB="0" anchor="ctr" anchorCtr="1">
                    <a:solidFill>
                      <a:srgbClr val="FFFFCC"/>
                    </a:solidFill>
                  </a:tcPr>
                </a:tc>
              </a:tr>
              <a:tr h="15361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2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.</a:t>
                      </a:r>
                      <a:endParaRPr lang="en-MY" sz="1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418" marR="554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 smtClean="0">
                        <a:solidFill>
                          <a:schemeClr val="bg1"/>
                        </a:solidFill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Reduction 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of Cost per Content</a:t>
                      </a:r>
                      <a:r>
                        <a:rPr lang="en-US" sz="1400" strike="sngStrike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Downloaded (based on six most expensive databases)</a:t>
                      </a:r>
                      <a:endParaRPr lang="en-MY" sz="1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418" marR="554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14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%</a:t>
                      </a:r>
                      <a:endParaRPr lang="en-MY" sz="1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418" marR="554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10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%</a:t>
                      </a:r>
                      <a:endParaRPr lang="en-MY" sz="1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418" marR="554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418" marR="554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-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16</a:t>
                      </a:r>
                      <a:r>
                        <a:rPr lang="en-US" sz="1400">
                          <a:solidFill>
                            <a:schemeClr val="bg1"/>
                          </a:solidFill>
                        </a:rPr>
                        <a:t>% </a:t>
                      </a:r>
                      <a:endParaRPr lang="en-US" sz="1400" smtClean="0">
                        <a:solidFill>
                          <a:schemeClr val="bg1"/>
                        </a:solidFill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MY" sz="1400" dirty="0">
                        <a:solidFill>
                          <a:schemeClr val="bg1"/>
                        </a:solidFill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(Targeted cost –RM11.29; Achievement – RM13.44)</a:t>
                      </a:r>
                      <a:endParaRPr lang="en-MY" sz="1400" dirty="0">
                        <a:solidFill>
                          <a:schemeClr val="bg1"/>
                        </a:solidFill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(Achievement based on data January to October 2011 compared to January to December 2010</a:t>
                      </a:r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MY" sz="1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418" marR="55418" marT="0" marB="0"/>
                </a:tc>
                <a:tc>
                  <a:txBody>
                    <a:bodyPr/>
                    <a:lstStyle/>
                    <a:p>
                      <a:pPr marR="2057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 smtClean="0">
                        <a:solidFill>
                          <a:schemeClr val="bg1"/>
                        </a:solidFill>
                      </a:endParaRPr>
                    </a:p>
                    <a:p>
                      <a:pPr marR="2057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Full 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achievement can only be produced by February 2012</a:t>
                      </a:r>
                      <a:endParaRPr lang="en-MY" sz="1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418" marR="55418" marT="0" marB="0"/>
                </a:tc>
              </a:tr>
            </a:tbl>
          </a:graphicData>
        </a:graphic>
      </p:graphicFrame>
      <p:sp>
        <p:nvSpPr>
          <p:cNvPr id="8" name="Title 1"/>
          <p:cNvSpPr txBox="1">
            <a:spLocks/>
          </p:cNvSpPr>
          <p:nvPr/>
        </p:nvSpPr>
        <p:spPr>
          <a:xfrm>
            <a:off x="1371600" y="514350"/>
            <a:ext cx="7772400" cy="704850"/>
          </a:xfrm>
          <a:prstGeom prst="rect">
            <a:avLst/>
          </a:prstGeom>
          <a:scene3d>
            <a:camera prst="orthographicFront"/>
            <a:lightRig rig="threePt" dir="t"/>
          </a:scene3d>
          <a:sp3d/>
        </p:spPr>
        <p:txBody>
          <a:bodyPr wrap="square" rIns="91440" anchor="ctr">
            <a:normAutofit/>
          </a:bodyPr>
          <a:lstStyle/>
          <a:p>
            <a:pPr algn="ctr"/>
            <a:r>
              <a:rPr lang="en-US" sz="1600" b="1" smtClean="0">
                <a:solidFill>
                  <a:schemeClr val="bg1"/>
                </a:solidFill>
                <a:latin typeface="Arial Black" pitchFamily="34" charset="0"/>
              </a:rPr>
              <a:t>LIBRARY SERVICES</a:t>
            </a:r>
            <a:endParaRPr lang="en-US" sz="1600" smtClean="0">
              <a:solidFill>
                <a:schemeClr val="bg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print">
              <a:alphaModFix amt="2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504863" y="1777682"/>
          <a:ext cx="8180924" cy="3160904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431848"/>
                <a:gridCol w="1331597"/>
                <a:gridCol w="1313092"/>
                <a:gridCol w="1602473"/>
                <a:gridCol w="1786960"/>
                <a:gridCol w="1714954"/>
              </a:tblGrid>
              <a:tr h="5760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5418" marR="55418" marT="0" marB="0" anchor="ctr" anchorCtr="1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/>
                        <a:t>KPI</a:t>
                      </a:r>
                      <a:endParaRPr lang="en-MY" sz="14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5418" marR="55418" marT="0" marB="0" anchor="ctr" anchorCtr="1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/>
                        <a:t>Overall Achievement 2011</a:t>
                      </a:r>
                      <a:endParaRPr lang="en-MY" sz="14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5418" marR="55418" marT="0" marB="0" anchor="ctr" anchorCtr="1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/>
                        <a:t>Target </a:t>
                      </a:r>
                      <a:r>
                        <a:rPr lang="en-US" sz="1400" b="1" dirty="0" smtClean="0"/>
                        <a:t>2012</a:t>
                      </a:r>
                      <a:endParaRPr lang="en-MY" sz="14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5418" marR="55418" marT="0" marB="0" anchor="ctr" anchorCtr="1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/>
                        <a:t>Achievement </a:t>
                      </a:r>
                      <a:r>
                        <a:rPr lang="en-US" sz="1400" b="1" dirty="0" smtClean="0"/>
                        <a:t>2012 </a:t>
                      </a:r>
                      <a:endParaRPr lang="en-MY" sz="14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5418" marR="55418" marT="0" marB="0" anchor="ctr" anchorCtr="1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/>
                        <a:t>Remarks</a:t>
                      </a:r>
                      <a:endParaRPr lang="en-MY" sz="14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5418" marR="55418" marT="0" marB="0" anchor="ctr" anchorCtr="1">
                    <a:solidFill>
                      <a:srgbClr val="FFFFCC"/>
                    </a:solidFill>
                  </a:tcPr>
                </a:tc>
              </a:tr>
              <a:tr h="15361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 smtClean="0">
                        <a:solidFill>
                          <a:schemeClr val="bg1"/>
                        </a:solidFill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1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.</a:t>
                      </a:r>
                      <a:endParaRPr lang="en-MY" sz="1400" dirty="0">
                        <a:solidFill>
                          <a:schemeClr val="bg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 smtClean="0">
                        <a:solidFill>
                          <a:schemeClr val="bg1"/>
                        </a:solidFill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Percentage 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of required titles in the collection (to assess to what extent reading list titles are owned by the </a:t>
                      </a:r>
                      <a:r>
                        <a:rPr lang="en-US" sz="1400">
                          <a:solidFill>
                            <a:schemeClr val="bg1"/>
                          </a:solidFill>
                        </a:rPr>
                        <a:t>library</a:t>
                      </a:r>
                      <a:r>
                        <a:rPr lang="en-US" sz="1400" smtClean="0">
                          <a:solidFill>
                            <a:schemeClr val="bg1"/>
                          </a:solidFill>
                        </a:rPr>
                        <a:t>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MY" sz="1400" dirty="0">
                        <a:solidFill>
                          <a:schemeClr val="bg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 smtClean="0">
                        <a:solidFill>
                          <a:schemeClr val="bg1"/>
                        </a:solidFill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59.12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%</a:t>
                      </a:r>
                      <a:endParaRPr lang="en-MY" sz="1400" dirty="0">
                        <a:solidFill>
                          <a:schemeClr val="bg1"/>
                        </a:solidFill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(based on 4374 titles received from 10 faculties for undergraduate courses</a:t>
                      </a:r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).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MY" sz="1400" dirty="0">
                        <a:solidFill>
                          <a:schemeClr val="bg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70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%</a:t>
                      </a:r>
                      <a:endParaRPr lang="en-MY" sz="1400" dirty="0">
                        <a:solidFill>
                          <a:schemeClr val="bg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chemeClr val="bg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 smtClean="0">
                        <a:solidFill>
                          <a:schemeClr val="bg1"/>
                        </a:solidFill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Will 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be reported in Q4 2012</a:t>
                      </a:r>
                      <a:endParaRPr lang="en-MY" sz="1400" dirty="0">
                        <a:solidFill>
                          <a:schemeClr val="bg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8" name="Title 1"/>
          <p:cNvSpPr txBox="1">
            <a:spLocks/>
          </p:cNvSpPr>
          <p:nvPr/>
        </p:nvSpPr>
        <p:spPr>
          <a:xfrm>
            <a:off x="1371600" y="514350"/>
            <a:ext cx="7772400" cy="704850"/>
          </a:xfrm>
          <a:prstGeom prst="rect">
            <a:avLst/>
          </a:prstGeom>
          <a:scene3d>
            <a:camera prst="orthographicFront"/>
            <a:lightRig rig="threePt" dir="t"/>
          </a:scene3d>
          <a:sp3d/>
        </p:spPr>
        <p:txBody>
          <a:bodyPr wrap="square" rIns="91440" anchor="ctr">
            <a:normAutofit/>
          </a:bodyPr>
          <a:lstStyle/>
          <a:p>
            <a:pPr algn="ctr"/>
            <a:r>
              <a:rPr lang="en-US" sz="1600" b="1" smtClean="0">
                <a:solidFill>
                  <a:schemeClr val="bg1"/>
                </a:solidFill>
                <a:latin typeface="Arial Black" pitchFamily="34" charset="0"/>
              </a:rPr>
              <a:t>LIBRARY SERVICES - NEW KPI FOR 2012</a:t>
            </a:r>
            <a:endParaRPr lang="en-US" sz="1600" smtClean="0">
              <a:solidFill>
                <a:schemeClr val="bg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print">
              <a:alphaModFix amt="2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2942272"/>
            <a:ext cx="9144000" cy="149310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3200" b="1" spc="5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SUMBER MANUSIA PSAS</a:t>
            </a:r>
          </a:p>
          <a:p>
            <a:pPr algn="ctr">
              <a:lnSpc>
                <a:spcPct val="150000"/>
              </a:lnSpc>
            </a:pPr>
            <a:r>
              <a:rPr lang="en-US" sz="3200" b="1" cap="none" spc="5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2011</a:t>
            </a:r>
            <a:endParaRPr lang="en-US" sz="3200" b="1" cap="none" spc="5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lobe on han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4" cstate="print">
              <a:alphaModFix amt="2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0" y="228600"/>
            <a:ext cx="9144000" cy="533400"/>
          </a:xfrm>
          <a:prstGeom prst="rect">
            <a:avLst/>
          </a:prstGeom>
          <a:scene3d>
            <a:camera prst="orthographicFront"/>
            <a:lightRig rig="threePt" dir="t"/>
          </a:scene3d>
          <a:sp3d/>
        </p:spPr>
        <p:txBody>
          <a:bodyPr wrap="square" rIns="9144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smtClean="0">
                <a:solidFill>
                  <a:schemeClr val="bg1"/>
                </a:solidFill>
                <a:latin typeface="Arial Black" pitchFamily="34" charset="0"/>
                <a:ea typeface="+mj-ea"/>
                <a:cs typeface="+mj-cs"/>
              </a:rPr>
              <a:t>JUMLAH STAF PSAS 2011</a:t>
            </a:r>
            <a:endParaRPr kumimoji="0" lang="en-US" sz="1800" b="1" i="0" u="none" strike="noStrike" kern="1200" cap="none" spc="0" normalizeH="0" baseline="0" noProof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52400" y="838203"/>
          <a:ext cx="8839200" cy="58673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48400"/>
                <a:gridCol w="1295400"/>
                <a:gridCol w="1295400"/>
              </a:tblGrid>
              <a:tr h="3451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cs typeface="Arial" charset="0"/>
                        </a:rPr>
                        <a:t>JAWATAN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cs typeface="Arial" charset="0"/>
                        </a:rPr>
                        <a:t>PSAS</a:t>
                      </a:r>
                    </a:p>
                  </a:txBody>
                  <a:tcPr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cs typeface="Arial" charset="0"/>
                        </a:rPr>
                        <a:t>PKBS</a:t>
                      </a:r>
                    </a:p>
                  </a:txBody>
                  <a:tcPr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3451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Pustakawan – VU7 (1), S54 (1), S52 (1), S48 (14), S44(8), S41 (31)</a:t>
                      </a:r>
                    </a:p>
                  </a:txBody>
                  <a:tcPr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57</a:t>
                      </a:r>
                    </a:p>
                  </a:txBody>
                  <a:tcPr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4</a:t>
                      </a:r>
                    </a:p>
                  </a:txBody>
                  <a:tcPr anchor="ctr" horzOverflow="overflow">
                    <a:noFill/>
                  </a:tcPr>
                </a:tc>
              </a:tr>
              <a:tr h="3451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Penolong Pendaftar – N41</a:t>
                      </a:r>
                    </a:p>
                  </a:txBody>
                  <a:tcPr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</a:p>
                  </a:txBody>
                  <a:tcPr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noFill/>
                  </a:tcPr>
                </a:tc>
              </a:tr>
              <a:tr h="3451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Setiausaha – N22</a:t>
                      </a:r>
                    </a:p>
                  </a:txBody>
                  <a:tcPr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</a:p>
                  </a:txBody>
                  <a:tcPr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noFill/>
                  </a:tcPr>
                </a:tc>
              </a:tr>
              <a:tr h="3451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Penolong Pegawai Perpustakaan – S27</a:t>
                      </a:r>
                    </a:p>
                  </a:txBody>
                  <a:tcPr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8</a:t>
                      </a:r>
                    </a:p>
                  </a:txBody>
                  <a:tcPr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noFill/>
                  </a:tcPr>
                </a:tc>
              </a:tr>
              <a:tr h="3451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Pembantu Perpustakaan – S26 (1), S22 (38), S17 (47)</a:t>
                      </a:r>
                    </a:p>
                  </a:txBody>
                  <a:tcPr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86</a:t>
                      </a:r>
                    </a:p>
                  </a:txBody>
                  <a:tcPr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11</a:t>
                      </a:r>
                    </a:p>
                  </a:txBody>
                  <a:tcPr anchor="ctr" horzOverflow="overflow">
                    <a:noFill/>
                  </a:tcPr>
                </a:tc>
              </a:tr>
              <a:tr h="3451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Pembantu Penerbitan – N22 (1),  N17 (5)</a:t>
                      </a:r>
                    </a:p>
                  </a:txBody>
                  <a:tcPr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6</a:t>
                      </a:r>
                    </a:p>
                  </a:txBody>
                  <a:tcPr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noFill/>
                  </a:tcPr>
                </a:tc>
              </a:tr>
              <a:tr h="3451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Pembantu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Pemuliharaan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 – S17 </a:t>
                      </a:r>
                    </a:p>
                  </a:txBody>
                  <a:tcPr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</a:p>
                  </a:txBody>
                  <a:tcPr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noFill/>
                  </a:tcPr>
                </a:tc>
              </a:tr>
              <a:tr h="3451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Pegawai Khidmat Pelanggan – N17</a:t>
                      </a:r>
                    </a:p>
                  </a:txBody>
                  <a:tcPr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</a:p>
                  </a:txBody>
                  <a:tcPr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noFill/>
                  </a:tcPr>
                </a:tc>
              </a:tr>
              <a:tr h="3451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Pembantu Tadbir (Perkeranian &amp; Operasi) – N17</a:t>
                      </a:r>
                    </a:p>
                  </a:txBody>
                  <a:tcPr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</a:p>
                  </a:txBody>
                  <a:tcPr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</a:p>
                  </a:txBody>
                  <a:tcPr anchor="ctr" horzOverflow="overflow">
                    <a:noFill/>
                  </a:tcPr>
                </a:tc>
              </a:tr>
              <a:tr h="3451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Operator Mesin Pemprosesan Data (Pembantu Tadbir P/O) – N17</a:t>
                      </a:r>
                    </a:p>
                  </a:txBody>
                  <a:tcPr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</a:p>
                  </a:txBody>
                  <a:tcPr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noFill/>
                  </a:tcPr>
                </a:tc>
              </a:tr>
              <a:tr h="3451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Pereka – B18</a:t>
                      </a:r>
                    </a:p>
                  </a:txBody>
                  <a:tcPr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</a:p>
                  </a:txBody>
                  <a:tcPr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noFill/>
                  </a:tcPr>
                </a:tc>
              </a:tr>
              <a:tr h="3451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Juruteknik – J22 (1), J17 (2)</a:t>
                      </a:r>
                    </a:p>
                  </a:txBody>
                  <a:tcPr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</a:p>
                  </a:txBody>
                  <a:tcPr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noFill/>
                  </a:tcPr>
                </a:tc>
              </a:tr>
              <a:tr h="3451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Juruteknik Komputer – FT17</a:t>
                      </a:r>
                    </a:p>
                  </a:txBody>
                  <a:tcPr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</a:p>
                  </a:txBody>
                  <a:tcPr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noFill/>
                  </a:tcPr>
                </a:tc>
              </a:tr>
              <a:tr h="3451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Pembantu Am Pejabat – N4 (3), N1 (4)</a:t>
                      </a:r>
                    </a:p>
                  </a:txBody>
                  <a:tcPr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7</a:t>
                      </a:r>
                    </a:p>
                  </a:txBody>
                  <a:tcPr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noFill/>
                  </a:tcPr>
                </a:tc>
              </a:tr>
              <a:tr h="3451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Pemandu – R6</a:t>
                      </a:r>
                    </a:p>
                  </a:txBody>
                  <a:tcPr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</a:p>
                  </a:txBody>
                  <a:tcPr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noFill/>
                  </a:tcPr>
                </a:tc>
              </a:tr>
              <a:tr h="3451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Jumlah Keseluruhan</a:t>
                      </a:r>
                    </a:p>
                  </a:txBody>
                  <a:tcPr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178</a:t>
                      </a:r>
                    </a:p>
                  </a:txBody>
                  <a:tcPr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16</a:t>
                      </a:r>
                    </a:p>
                  </a:txBody>
                  <a:tcPr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print">
              <a:alphaModFix amt="2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371600" y="533400"/>
            <a:ext cx="7772400" cy="685800"/>
          </a:xfrm>
          <a:prstGeom prst="rect">
            <a:avLst/>
          </a:prstGeom>
          <a:scene3d>
            <a:camera prst="orthographicFront"/>
            <a:lightRig rig="threePt" dir="t"/>
          </a:scene3d>
          <a:sp3d/>
        </p:spPr>
        <p:txBody>
          <a:bodyPr wrap="square" rIns="9144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PERUNTUKAN</a:t>
            </a:r>
            <a:r>
              <a:rPr kumimoji="0" lang="en-US" sz="16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 </a:t>
            </a:r>
            <a:r>
              <a:rPr kumimoji="0" lang="en-US" sz="1600" b="1" i="0" u="none" strike="noStrike" kern="1200" cap="none" spc="0" normalizeH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DAN</a:t>
            </a:r>
            <a:r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 </a:t>
            </a:r>
            <a:r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PERBELANJAAN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2010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- 2011</a:t>
            </a:r>
          </a:p>
        </p:txBody>
      </p:sp>
      <p:graphicFrame>
        <p:nvGraphicFramePr>
          <p:cNvPr id="4" name="Chart 3"/>
          <p:cNvGraphicFramePr/>
          <p:nvPr/>
        </p:nvGraphicFramePr>
        <p:xfrm>
          <a:off x="2355575" y="1371600"/>
          <a:ext cx="6477000" cy="4191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Rectangle 4"/>
          <p:cNvSpPr/>
          <p:nvPr/>
        </p:nvSpPr>
        <p:spPr>
          <a:xfrm>
            <a:off x="2514600" y="5722203"/>
            <a:ext cx="6324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mtClean="0">
                <a:solidFill>
                  <a:schemeClr val="bg1"/>
                </a:solidFill>
              </a:rPr>
              <a:t>PSAS telah membelanjakan sejumlah </a:t>
            </a:r>
            <a:r>
              <a:rPr lang="en-US" sz="1600" b="1" smtClean="0">
                <a:solidFill>
                  <a:schemeClr val="bg1"/>
                </a:solidFill>
              </a:rPr>
              <a:t>RM18,247,403.53</a:t>
            </a:r>
            <a:r>
              <a:rPr lang="en-US" sz="1600" smtClean="0">
                <a:solidFill>
                  <a:schemeClr val="bg1"/>
                </a:solidFill>
              </a:rPr>
              <a:t> daripada jumlah peruntukan asal sebanyak </a:t>
            </a:r>
            <a:r>
              <a:rPr lang="en-US" sz="1600" b="1" smtClean="0">
                <a:solidFill>
                  <a:schemeClr val="bg1"/>
                </a:solidFill>
              </a:rPr>
              <a:t>RM18,523,394.00</a:t>
            </a:r>
            <a:r>
              <a:rPr lang="en-US" sz="1600" smtClean="0">
                <a:solidFill>
                  <a:schemeClr val="bg1"/>
                </a:solidFill>
              </a:rPr>
              <a:t>. Lebihan peruntukan yang tidak dibelanjakan berjumlah </a:t>
            </a:r>
            <a:r>
              <a:rPr lang="en-US" sz="1600" b="1" smtClean="0">
                <a:solidFill>
                  <a:schemeClr val="bg1"/>
                </a:solidFill>
              </a:rPr>
              <a:t>RM275,990.47</a:t>
            </a:r>
            <a:r>
              <a:rPr lang="en-US" sz="1600" smtClean="0">
                <a:solidFill>
                  <a:schemeClr val="bg1"/>
                </a:solidFill>
              </a:rPr>
              <a:t> (1.49%). </a:t>
            </a:r>
            <a:endParaRPr lang="en-US" sz="16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print">
              <a:alphaModFix amt="2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219200" y="1370640"/>
          <a:ext cx="6934200" cy="5182560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671052"/>
                <a:gridCol w="3977148"/>
                <a:gridCol w="1066800"/>
                <a:gridCol w="1219200"/>
              </a:tblGrid>
              <a:tr h="319088">
                <a:tc>
                  <a:txBody>
                    <a:bodyPr/>
                    <a:lstStyle/>
                    <a:p>
                      <a:pPr algn="ctr" fontAlgn="ctr"/>
                      <a:endParaRPr lang="en-US" sz="1400" b="1" i="0" u="none" strike="noStrike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1440" marB="9144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latin typeface="Arial" pitchFamily="34" charset="0"/>
                          <a:cs typeface="Arial" pitchFamily="34" charset="0"/>
                        </a:rPr>
                        <a:t>BAHAGIAN</a:t>
                      </a:r>
                      <a:endParaRPr lang="en-US" sz="1400" b="1" i="0" u="none" strike="noStrike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1440" marB="9144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latin typeface="Arial" pitchFamily="34" charset="0"/>
                          <a:cs typeface="Arial" pitchFamily="34" charset="0"/>
                        </a:rPr>
                        <a:t>P &amp; P</a:t>
                      </a:r>
                      <a:endParaRPr lang="en-US" sz="1400" b="1" i="0" u="none" strike="noStrike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1440" marB="9144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latin typeface="Arial" pitchFamily="34" charset="0"/>
                          <a:cs typeface="Arial" pitchFamily="34" charset="0"/>
                        </a:rPr>
                        <a:t>SOKONGAN</a:t>
                      </a:r>
                      <a:endParaRPr lang="en-US" sz="1400" b="1" i="0" u="none" strike="noStrike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1440" marB="91440" anchor="ctr">
                    <a:solidFill>
                      <a:srgbClr val="FFFFCC"/>
                    </a:solidFill>
                  </a:tcPr>
                </a:tc>
              </a:tr>
              <a:tr h="3190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smtClean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1.</a:t>
                      </a:r>
                      <a:endParaRPr lang="en-US" sz="140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 Pejabat Ketua Pustakawan </a:t>
                      </a:r>
                      <a:endParaRPr lang="en-US" sz="140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1 </a:t>
                      </a:r>
                      <a:endParaRPr lang="en-US" sz="140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42 </a:t>
                      </a:r>
                      <a:endParaRPr lang="en-US" sz="140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9525" marB="0" anchor="ctr"/>
                </a:tc>
              </a:tr>
              <a:tr h="3190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smtClean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2.</a:t>
                      </a:r>
                      <a:endParaRPr lang="en-US" sz="140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 Bahagian Sirkulasi </a:t>
                      </a:r>
                      <a:endParaRPr lang="en-US" sz="140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2 </a:t>
                      </a:r>
                      <a:endParaRPr lang="en-US" sz="140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311 </a:t>
                      </a:r>
                      <a:endParaRPr lang="en-US" sz="140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9525" marB="0" anchor="ctr"/>
                </a:tc>
              </a:tr>
              <a:tr h="3190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smtClean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3.</a:t>
                      </a:r>
                      <a:endParaRPr lang="en-US" sz="140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 Perpustakaan Kejuruteraan dan Seni Bina </a:t>
                      </a:r>
                      <a:endParaRPr lang="en-US" sz="140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2 </a:t>
                      </a:r>
                      <a:endParaRPr lang="en-US" sz="140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21 </a:t>
                      </a:r>
                      <a:endParaRPr lang="en-US" sz="140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9525" marB="0" anchor="ctr"/>
                </a:tc>
              </a:tr>
              <a:tr h="3190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smtClean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4.</a:t>
                      </a:r>
                      <a:endParaRPr lang="en-US" sz="140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 Perpustakaan Perubatan Veterinar </a:t>
                      </a:r>
                      <a:endParaRPr lang="en-US" sz="140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2 </a:t>
                      </a:r>
                      <a:endParaRPr lang="en-US" sz="140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17 </a:t>
                      </a:r>
                      <a:endParaRPr lang="en-US" sz="140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9525" marB="0" anchor="ctr"/>
                </a:tc>
              </a:tr>
              <a:tr h="3190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smtClean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5.</a:t>
                      </a:r>
                      <a:endParaRPr lang="en-US" sz="140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 Bahagian Sistem dan Teknologi Maklumat </a:t>
                      </a:r>
                      <a:endParaRPr lang="en-US" sz="140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10 </a:t>
                      </a:r>
                      <a:endParaRPr lang="en-US" sz="140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4 </a:t>
                      </a:r>
                      <a:endParaRPr lang="en-US" sz="140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9525" marB="0" anchor="ctr"/>
                </a:tc>
              </a:tr>
              <a:tr h="3190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smtClean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6.</a:t>
                      </a:r>
                      <a:endParaRPr lang="en-US" sz="140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 Bahagian Rujukan </a:t>
                      </a:r>
                      <a:endParaRPr lang="en-US" sz="140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16 </a:t>
                      </a:r>
                      <a:endParaRPr lang="en-US" sz="140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14 </a:t>
                      </a:r>
                      <a:endParaRPr lang="en-US" sz="140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9525" marB="0" anchor="ctr"/>
                </a:tc>
              </a:tr>
              <a:tr h="3190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smtClean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7.</a:t>
                      </a:r>
                      <a:endParaRPr lang="en-US" sz="140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 Bahagian Media dan Arkib </a:t>
                      </a:r>
                      <a:endParaRPr lang="en-US" sz="140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17 </a:t>
                      </a:r>
                      <a:endParaRPr lang="en-US" sz="140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94 </a:t>
                      </a:r>
                      <a:endParaRPr lang="en-US" sz="140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9525" marB="0" anchor="ctr"/>
                </a:tc>
              </a:tr>
              <a:tr h="3190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smtClean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8.</a:t>
                      </a:r>
                      <a:endParaRPr lang="en-US" sz="140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 Bahagian Latihan dan Khidmat Sokongan </a:t>
                      </a:r>
                      <a:endParaRPr lang="en-US" sz="140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18 </a:t>
                      </a:r>
                      <a:endParaRPr lang="en-US" sz="140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81 </a:t>
                      </a:r>
                      <a:endParaRPr lang="en-US" sz="140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9525" marB="0" anchor="ctr"/>
                </a:tc>
              </a:tr>
              <a:tr h="3190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smtClean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9.</a:t>
                      </a:r>
                      <a:endParaRPr lang="en-US" sz="140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 Bahagian Koleksi Khas </a:t>
                      </a:r>
                      <a:endParaRPr lang="en-US" sz="140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19 </a:t>
                      </a:r>
                      <a:endParaRPr lang="en-US" sz="140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40 </a:t>
                      </a:r>
                      <a:endParaRPr lang="en-US" sz="140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9525" marB="0" anchor="ctr"/>
                </a:tc>
              </a:tr>
              <a:tr h="3190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smtClean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10.</a:t>
                      </a:r>
                      <a:endParaRPr lang="en-US" sz="140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 Bahagian Terbitan Bersiri </a:t>
                      </a:r>
                      <a:endParaRPr lang="en-US" sz="140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22 </a:t>
                      </a:r>
                      <a:endParaRPr lang="en-US" sz="140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42 </a:t>
                      </a:r>
                      <a:endParaRPr lang="en-US" sz="140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9525" marB="0" anchor="ctr"/>
                </a:tc>
              </a:tr>
              <a:tr h="3190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smtClean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11.</a:t>
                      </a:r>
                      <a:endParaRPr lang="en-US" sz="140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 Perpustakaan Perubatan dan Sains Kesihatan </a:t>
                      </a:r>
                      <a:endParaRPr lang="en-US" sz="140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34 </a:t>
                      </a:r>
                      <a:endParaRPr lang="en-US" sz="140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123 </a:t>
                      </a:r>
                      <a:endParaRPr lang="en-US" sz="140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9525" marB="0" anchor="ctr"/>
                </a:tc>
              </a:tr>
              <a:tr h="3190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smtClean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12..</a:t>
                      </a:r>
                      <a:endParaRPr lang="en-US" sz="140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 Bahagian Pengurusan Maklumat </a:t>
                      </a:r>
                      <a:endParaRPr lang="en-US" sz="140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40 </a:t>
                      </a:r>
                      <a:endParaRPr lang="en-US" sz="140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38 </a:t>
                      </a:r>
                      <a:endParaRPr lang="en-US" sz="140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9525" marB="0" anchor="ctr"/>
                </a:tc>
              </a:tr>
              <a:tr h="3190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smtClean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13..</a:t>
                      </a:r>
                      <a:endParaRPr lang="en-US" sz="140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 Bahagian Pembangunan Koleksi </a:t>
                      </a:r>
                      <a:endParaRPr lang="en-US" sz="140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76 </a:t>
                      </a:r>
                      <a:endParaRPr lang="en-US" sz="140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45 </a:t>
                      </a:r>
                      <a:endParaRPr lang="en-US" sz="140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9525" marB="0" anchor="ctr"/>
                </a:tc>
              </a:tr>
              <a:tr h="319088">
                <a:tc>
                  <a:txBody>
                    <a:bodyPr/>
                    <a:lstStyle/>
                    <a:p>
                      <a:pPr algn="ctr" fontAlgn="ctr"/>
                      <a:endParaRPr lang="en-US" sz="1400" b="1" i="0" u="none" strike="noStrike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 smtClean="0">
                          <a:latin typeface="Arial" pitchFamily="34" charset="0"/>
                          <a:cs typeface="Arial" pitchFamily="34" charset="0"/>
                        </a:rPr>
                        <a:t>   Jumlah</a:t>
                      </a:r>
                      <a:endParaRPr lang="en-US" sz="1400" b="1" i="0" u="none" strike="noStrike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latin typeface="Arial" pitchFamily="34" charset="0"/>
                          <a:cs typeface="Arial" pitchFamily="34" charset="0"/>
                        </a:rPr>
                        <a:t>259</a:t>
                      </a:r>
                      <a:endParaRPr lang="en-US" sz="1400" b="1" i="0" u="none" strike="noStrike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latin typeface="Arial" pitchFamily="34" charset="0"/>
                          <a:cs typeface="Arial" pitchFamily="34" charset="0"/>
                        </a:rPr>
                        <a:t>872</a:t>
                      </a:r>
                      <a:endParaRPr lang="en-US" sz="1400" b="1" i="0" u="none" strike="noStrike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</a:tr>
              <a:tr h="319088">
                <a:tc>
                  <a:txBody>
                    <a:bodyPr/>
                    <a:lstStyle/>
                    <a:p>
                      <a:pPr algn="l" fontAlgn="ctr"/>
                      <a:endParaRPr lang="en-US" sz="1400" b="1" i="0" u="none" strike="noStrike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 smtClean="0">
                          <a:latin typeface="Arial" pitchFamily="34" charset="0"/>
                          <a:cs typeface="Arial" pitchFamily="34" charset="0"/>
                        </a:rPr>
                        <a:t>   Jumlah Keseluruhan</a:t>
                      </a:r>
                      <a:endParaRPr lang="en-US" sz="1400" b="1" i="0" u="none" strike="noStrike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latin typeface="Arial" pitchFamily="34" charset="0"/>
                          <a:cs typeface="Arial" pitchFamily="34" charset="0"/>
                        </a:rPr>
                        <a:t>1,131</a:t>
                      </a:r>
                      <a:endParaRPr lang="en-US" sz="1400" b="1" i="0" u="none" strike="noStrike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400" b="1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1371600" y="533400"/>
            <a:ext cx="7772400" cy="685800"/>
          </a:xfrm>
          <a:prstGeom prst="rect">
            <a:avLst/>
          </a:prstGeom>
          <a:scene3d>
            <a:camera prst="orthographicFront"/>
            <a:lightRig rig="threePt" dir="t"/>
          </a:scene3d>
          <a:sp3d/>
        </p:spPr>
        <p:txBody>
          <a:bodyPr wrap="square" rIns="9144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noProof="0" smtClean="0">
                <a:solidFill>
                  <a:schemeClr val="bg1"/>
                </a:solidFill>
                <a:latin typeface="Arial Black" pitchFamily="34" charset="0"/>
                <a:ea typeface="+mj-ea"/>
                <a:cs typeface="+mj-cs"/>
              </a:rPr>
              <a:t>CUTI SAKIT STAF </a:t>
            </a:r>
            <a:r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2011</a:t>
            </a: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print">
              <a:alphaModFix amt="2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3018472"/>
            <a:ext cx="9144000" cy="149310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3200" b="1" spc="5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PENAMBAHBAIKAN PSAS</a:t>
            </a:r>
          </a:p>
          <a:p>
            <a:pPr algn="ctr">
              <a:lnSpc>
                <a:spcPct val="150000"/>
              </a:lnSpc>
            </a:pPr>
            <a:r>
              <a:rPr lang="en-US" sz="3200" b="1" cap="none" spc="5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2011</a:t>
            </a:r>
            <a:endParaRPr lang="en-US" sz="3200" b="1" cap="none" spc="5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2-01-30 11.05.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  <a:ln w="19050">
            <a:solidFill>
              <a:schemeClr val="bg1"/>
            </a:solidFill>
          </a:ln>
          <a:effectLst/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04800" y="5943600"/>
            <a:ext cx="2895600" cy="838200"/>
          </a:xfrm>
          <a:prstGeom prst="rect">
            <a:avLst/>
          </a:prstGeom>
          <a:scene3d>
            <a:camera prst="orthographicFront"/>
            <a:lightRig rig="threePt" dir="t"/>
          </a:scene3d>
          <a:sp3d/>
        </p:spPr>
        <p:txBody>
          <a:bodyPr wrap="square" rIns="9144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Pengimbas Zuetschel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ame 5"/>
          <p:cNvSpPr/>
          <p:nvPr/>
        </p:nvSpPr>
        <p:spPr>
          <a:xfrm>
            <a:off x="0" y="0"/>
            <a:ext cx="9144000" cy="6858000"/>
          </a:xfrm>
          <a:prstGeom prst="frame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Picture 3" descr="eGaller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9050">
            <a:solidFill>
              <a:schemeClr val="bg1"/>
            </a:solidFill>
          </a:ln>
          <a:effectLst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620000" y="6096000"/>
            <a:ext cx="1447800" cy="838200"/>
          </a:xfrm>
          <a:prstGeom prst="rect">
            <a:avLst/>
          </a:prstGeom>
          <a:scene3d>
            <a:camera prst="orthographicFront"/>
            <a:lightRig rig="threePt" dir="t"/>
          </a:scene3d>
          <a:sp3d/>
        </p:spPr>
        <p:txBody>
          <a:bodyPr wrap="square" rIns="9144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eGallery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GRI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9050">
            <a:solidFill>
              <a:schemeClr val="bg1"/>
            </a:solidFill>
          </a:ln>
          <a:effectLst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620000" y="6019800"/>
            <a:ext cx="1447800" cy="838200"/>
          </a:xfrm>
          <a:prstGeom prst="rect">
            <a:avLst/>
          </a:prstGeom>
          <a:scene3d>
            <a:camera prst="orthographicFront"/>
            <a:lightRig rig="threePt" dir="t"/>
          </a:scene3d>
          <a:sp3d/>
        </p:spPr>
        <p:txBody>
          <a:bodyPr wrap="square" rIns="9144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AGRIS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ame 6"/>
          <p:cNvSpPr/>
          <p:nvPr/>
        </p:nvSpPr>
        <p:spPr>
          <a:xfrm>
            <a:off x="0" y="0"/>
            <a:ext cx="9144000" cy="6858000"/>
          </a:xfrm>
          <a:prstGeom prst="frame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Picture 5" descr="Presentation1 -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7010400" y="6019800"/>
            <a:ext cx="2133600" cy="838200"/>
          </a:xfrm>
          <a:prstGeom prst="rect">
            <a:avLst/>
          </a:prstGeom>
          <a:scene3d>
            <a:camera prst="orthographicFront"/>
            <a:lightRig rig="threePt" dir="t"/>
          </a:scene3d>
          <a:sp3d/>
        </p:spPr>
        <p:txBody>
          <a:bodyPr wrap="square" rIns="9144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smtClean="0">
                <a:latin typeface="Arial Black" pitchFamily="34" charset="0"/>
                <a:ea typeface="+mj-ea"/>
                <a:cs typeface="+mj-cs"/>
              </a:rPr>
              <a:t>eThesis</a:t>
            </a:r>
            <a:endParaRPr kumimoji="0" lang="en-US" sz="1800" b="1" i="0" u="none" strike="noStrike" kern="1200" cap="none" spc="0" normalizeH="0" baseline="0" noProof="0" smtClean="0">
              <a:ln>
                <a:noFill/>
              </a:ln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0" y="0"/>
            <a:ext cx="9144000" cy="6858000"/>
          </a:xfrm>
          <a:prstGeom prst="frame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Picture 1" descr="Cockpi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9050">
            <a:solidFill>
              <a:schemeClr val="bg1"/>
            </a:solidFill>
          </a:ln>
          <a:effectLst/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5791200" y="6019800"/>
            <a:ext cx="3200400" cy="838200"/>
          </a:xfrm>
          <a:prstGeom prst="rect">
            <a:avLst/>
          </a:prstGeom>
          <a:scene3d>
            <a:camera prst="orthographicFront"/>
            <a:lightRig rig="threePt" dir="t"/>
          </a:scene3d>
          <a:sp3d/>
        </p:spPr>
        <p:txBody>
          <a:bodyPr wrap="square" rIns="9144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smtClean="0">
                <a:solidFill>
                  <a:schemeClr val="bg1"/>
                </a:solidFill>
                <a:latin typeface="Arial Black" pitchFamily="34" charset="0"/>
                <a:ea typeface="+mj-ea"/>
                <a:cs typeface="+mj-cs"/>
              </a:rPr>
              <a:t>Sistem Statistik PSAS</a:t>
            </a:r>
            <a:endParaRPr kumimoji="0" lang="en-US" sz="1800" b="1" i="0" u="none" strike="noStrike" kern="1200" cap="none" spc="0" normalizeH="0" baseline="0" noProof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0" y="0"/>
            <a:ext cx="9144000" cy="6858000"/>
          </a:xfrm>
          <a:prstGeom prst="frame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2" descr="Laman Web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9050">
            <a:solidFill>
              <a:schemeClr val="bg1"/>
            </a:solidFill>
          </a:ln>
          <a:effectLst/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324600" y="6019800"/>
            <a:ext cx="2743200" cy="838200"/>
          </a:xfrm>
          <a:prstGeom prst="rect">
            <a:avLst/>
          </a:prstGeom>
          <a:scene3d>
            <a:camera prst="orthographicFront"/>
            <a:lightRig rig="threePt" dir="t"/>
          </a:scene3d>
          <a:sp3d/>
        </p:spPr>
        <p:txBody>
          <a:bodyPr wrap="square" rIns="9144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Laman Web PSAS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0" y="0"/>
            <a:ext cx="9144000" cy="6858000"/>
          </a:xfrm>
          <a:prstGeom prst="frame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Picture 5" descr="subject guid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9050">
            <a:solidFill>
              <a:schemeClr val="bg1"/>
            </a:solidFill>
          </a:ln>
          <a:effectLst/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781800" y="6019800"/>
            <a:ext cx="2362200" cy="838200"/>
          </a:xfrm>
          <a:prstGeom prst="rect">
            <a:avLst/>
          </a:prstGeom>
          <a:scene3d>
            <a:camera prst="orthographicFront"/>
            <a:lightRig rig="threePt" dir="t"/>
          </a:scene3d>
          <a:sp3d/>
        </p:spPr>
        <p:txBody>
          <a:bodyPr wrap="square" rIns="9144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Subject</a:t>
            </a:r>
            <a:r>
              <a:rPr kumimoji="0" lang="en-US" sz="1800" b="1" i="0" u="none" strike="noStrike" kern="1200" cap="none" spc="0" normalizeH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 Guide</a:t>
            </a:r>
            <a:endParaRPr kumimoji="0" lang="en-US" sz="1800" b="1" i="0" u="none" strike="noStrike" kern="1200" cap="none" spc="0" normalizeH="0" baseline="0" noProof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0" y="0"/>
            <a:ext cx="9144000" cy="6858000"/>
          </a:xfrm>
          <a:prstGeom prst="frame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Picture 3" descr="2012-01-30 12.21.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096000" y="6019800"/>
            <a:ext cx="3048000" cy="838200"/>
          </a:xfrm>
          <a:prstGeom prst="rect">
            <a:avLst/>
          </a:prstGeom>
          <a:scene3d>
            <a:camera prst="orthographicFront"/>
            <a:lightRig rig="threePt" dir="t"/>
          </a:scene3d>
          <a:sp3d/>
        </p:spPr>
        <p:txBody>
          <a:bodyPr wrap="square" rIns="9144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Video Conferencing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print">
              <a:alphaModFix amt="2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Chart 2"/>
          <p:cNvGraphicFramePr/>
          <p:nvPr/>
        </p:nvGraphicFramePr>
        <p:xfrm>
          <a:off x="1600200" y="1371600"/>
          <a:ext cx="7467600" cy="426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Rectangle 3"/>
          <p:cNvSpPr/>
          <p:nvPr/>
        </p:nvSpPr>
        <p:spPr>
          <a:xfrm>
            <a:off x="2133600" y="5830669"/>
            <a:ext cx="6934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MY" sz="1600" smtClean="0">
                <a:solidFill>
                  <a:schemeClr val="bg1"/>
                </a:solidFill>
                <a:cs typeface="Calibri" pitchFamily="34" charset="0"/>
              </a:rPr>
              <a:t>Terdapat peningkatan sebanyak </a:t>
            </a:r>
            <a:r>
              <a:rPr lang="en-MY" sz="1600" b="1" smtClean="0">
                <a:solidFill>
                  <a:schemeClr val="bg1"/>
                </a:solidFill>
                <a:cs typeface="Calibri" pitchFamily="34" charset="0"/>
              </a:rPr>
              <a:t>4,396 (37.2%) </a:t>
            </a:r>
            <a:r>
              <a:rPr lang="en-MY" sz="1600" smtClean="0">
                <a:solidFill>
                  <a:schemeClr val="bg1"/>
                </a:solidFill>
                <a:cs typeface="Calibri" pitchFamily="34" charset="0"/>
              </a:rPr>
              <a:t>bagi jumlah bahan yang dideposit dalam UPM IR pada tahun 2011 </a:t>
            </a:r>
            <a:r>
              <a:rPr lang="en-MY" sz="1600" b="1" smtClean="0">
                <a:solidFill>
                  <a:schemeClr val="bg1"/>
                </a:solidFill>
                <a:cs typeface="Calibri" pitchFamily="34" charset="0"/>
              </a:rPr>
              <a:t>(11,810) </a:t>
            </a:r>
            <a:r>
              <a:rPr lang="en-MY" sz="1600" smtClean="0">
                <a:solidFill>
                  <a:schemeClr val="bg1"/>
                </a:solidFill>
                <a:cs typeface="Calibri" pitchFamily="34" charset="0"/>
              </a:rPr>
              <a:t>berbanding tahun 2010 </a:t>
            </a:r>
            <a:r>
              <a:rPr lang="en-MY" sz="1600" b="1" smtClean="0">
                <a:solidFill>
                  <a:schemeClr val="bg1"/>
                </a:solidFill>
                <a:cs typeface="Calibri" pitchFamily="34" charset="0"/>
              </a:rPr>
              <a:t>(7,414).</a:t>
            </a:r>
            <a:endParaRPr lang="en-MY" sz="1600" b="1">
              <a:solidFill>
                <a:schemeClr val="bg1"/>
              </a:solidFill>
              <a:cs typeface="Calibri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371600" y="514350"/>
            <a:ext cx="7772400" cy="704850"/>
          </a:xfrm>
          <a:prstGeom prst="rect">
            <a:avLst/>
          </a:prstGeom>
          <a:scene3d>
            <a:camera prst="orthographicFront"/>
            <a:lightRig rig="threePt" dir="t"/>
          </a:scene3d>
          <a:sp3d/>
        </p:spPr>
        <p:txBody>
          <a:bodyPr wrap="square" rIns="91440" anchor="ctr">
            <a:normAutofit/>
          </a:bodyPr>
          <a:lstStyle/>
          <a:p>
            <a:pPr algn="ctr"/>
            <a:r>
              <a:rPr lang="en-US" sz="1600" b="1" cap="all" smtClean="0">
                <a:solidFill>
                  <a:schemeClr val="bg1"/>
                </a:solidFill>
                <a:latin typeface="Arial Black" pitchFamily="34" charset="0"/>
              </a:rPr>
              <a:t>Statistik UPM Institutional </a:t>
            </a:r>
            <a:r>
              <a:rPr lang="en-US" sz="1600" b="1" cap="all" smtClean="0">
                <a:solidFill>
                  <a:schemeClr val="bg1"/>
                </a:solidFill>
                <a:latin typeface="Arial Black" pitchFamily="34" charset="0"/>
              </a:rPr>
              <a:t>Repository </a:t>
            </a:r>
            <a:endParaRPr lang="en-US" sz="1600" b="1" cap="all" smtClean="0">
              <a:solidFill>
                <a:schemeClr val="bg1"/>
              </a:solidFill>
              <a:latin typeface="Arial Black" pitchFamily="34" charset="0"/>
            </a:endParaRPr>
          </a:p>
          <a:p>
            <a:pPr algn="ctr"/>
            <a:r>
              <a:rPr lang="en-US" sz="1600" b="1" cap="all" smtClean="0">
                <a:solidFill>
                  <a:schemeClr val="bg1"/>
                </a:solidFill>
                <a:latin typeface="Arial Black" pitchFamily="34" charset="0"/>
              </a:rPr>
              <a:t>(</a:t>
            </a:r>
            <a:r>
              <a:rPr lang="en-US" sz="1600" b="1" cap="all" smtClean="0">
                <a:solidFill>
                  <a:schemeClr val="bg1"/>
                </a:solidFill>
                <a:latin typeface="Arial Black" pitchFamily="34" charset="0"/>
              </a:rPr>
              <a:t>UPM IR) 2010 - 2011</a:t>
            </a:r>
            <a:endParaRPr lang="en-US" sz="1600" cap="all" smtClean="0">
              <a:solidFill>
                <a:schemeClr val="bg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0" y="0"/>
            <a:ext cx="9144000" cy="6858000"/>
          </a:xfrm>
          <a:prstGeom prst="frame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2" descr="2012-01-30 18.25.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65000"/>
            </a:schemeClr>
          </a:solidFill>
          <a:ln w="19050">
            <a:solidFill>
              <a:srgbClr val="000000"/>
            </a:solidFill>
          </a:ln>
          <a:effectLst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715000" y="6019800"/>
            <a:ext cx="2971800" cy="838200"/>
          </a:xfrm>
          <a:prstGeom prst="rect">
            <a:avLst/>
          </a:prstGeom>
          <a:scene3d>
            <a:camera prst="orthographicFront"/>
            <a:lightRig rig="threePt" dir="t"/>
          </a:scene3d>
          <a:sp3d/>
        </p:spPr>
        <p:txBody>
          <a:bodyPr wrap="square" rIns="9144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err="1" smtClean="0">
                <a:ln>
                  <a:noFill/>
                </a:ln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Naiktaraf</a:t>
            </a:r>
            <a:r>
              <a:rPr kumimoji="0" lang="en-US" sz="1800" b="1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 Book Drop </a:t>
            </a:r>
            <a:r>
              <a:rPr kumimoji="0" lang="en-US" sz="1800" b="1" i="0" u="none" strike="noStrike" kern="1200" cap="none" spc="0" normalizeH="0" baseline="0" noProof="0" err="1" smtClean="0">
                <a:ln>
                  <a:noFill/>
                </a:ln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di</a:t>
            </a:r>
            <a:r>
              <a:rPr kumimoji="0" lang="en-US" sz="1800" b="1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 </a:t>
            </a:r>
            <a:r>
              <a:rPr kumimoji="0" lang="en-US" sz="1800" b="1" i="0" u="none" strike="noStrike" kern="1200" cap="none" spc="0" normalizeH="0" baseline="0" noProof="0" err="1" smtClean="0">
                <a:ln>
                  <a:noFill/>
                </a:ln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Bahagian</a:t>
            </a:r>
            <a:r>
              <a:rPr kumimoji="0" lang="en-US" sz="1800" b="1" i="0" u="none" strike="noStrike" kern="1200" cap="none" spc="0" normalizeH="0" noProof="0" smtClean="0">
                <a:ln>
                  <a:noFill/>
                </a:ln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 </a:t>
            </a:r>
            <a:r>
              <a:rPr kumimoji="0" lang="en-US" sz="1800" b="1" i="0" u="none" strike="noStrike" kern="1200" cap="none" spc="0" normalizeH="0" noProof="0" err="1" smtClean="0">
                <a:ln>
                  <a:noFill/>
                </a:ln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Sirkulasi</a:t>
            </a:r>
            <a:endParaRPr kumimoji="0" lang="en-US" sz="1800" b="1" i="0" u="none" strike="noStrike" kern="1200" cap="none" spc="0" normalizeH="0" baseline="0" noProof="0" smtClean="0">
              <a:ln>
                <a:noFill/>
              </a:ln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print">
              <a:alphaModFix amt="2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2819400"/>
            <a:ext cx="9144000" cy="149310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3200" b="1" spc="5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PERUSTAKAAN</a:t>
            </a:r>
          </a:p>
          <a:p>
            <a:pPr algn="ctr">
              <a:lnSpc>
                <a:spcPct val="150000"/>
              </a:lnSpc>
            </a:pPr>
            <a:r>
              <a:rPr lang="en-US" sz="3200" b="1" cap="none" spc="5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KEJURUTERAAN DAN SENI BINA</a:t>
            </a:r>
            <a:endParaRPr lang="en-US" sz="3200" b="1" cap="none" spc="5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1-07-26 09.37.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1-09-20 15.50.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13213227124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B1900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2-02-03 07.35.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B1900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132132250178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2-02-03 07.37.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print">
              <a:alphaModFix amt="2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371600" y="514350"/>
            <a:ext cx="7772400" cy="704850"/>
          </a:xfrm>
          <a:prstGeom prst="rect">
            <a:avLst/>
          </a:prstGeom>
          <a:scene3d>
            <a:camera prst="orthographicFront"/>
            <a:lightRig rig="threePt" dir="t"/>
          </a:scene3d>
          <a:sp3d/>
        </p:spPr>
        <p:txBody>
          <a:bodyPr wrap="square" rIns="9144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PERUNTUKAN </a:t>
            </a:r>
            <a:r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BAHAN </a:t>
            </a:r>
            <a:r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PERPUSTAKAAN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2010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- 2011</a:t>
            </a:r>
          </a:p>
        </p:txBody>
      </p:sp>
      <p:graphicFrame>
        <p:nvGraphicFramePr>
          <p:cNvPr id="4" name="Chart 3"/>
          <p:cNvGraphicFramePr/>
          <p:nvPr/>
        </p:nvGraphicFramePr>
        <p:xfrm>
          <a:off x="1981200" y="1371600"/>
          <a:ext cx="6934200" cy="4191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Rectangle 5"/>
          <p:cNvSpPr/>
          <p:nvPr/>
        </p:nvSpPr>
        <p:spPr>
          <a:xfrm>
            <a:off x="2057400" y="5715000"/>
            <a:ext cx="7086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mtClean="0">
                <a:solidFill>
                  <a:schemeClr val="bg1"/>
                </a:solidFill>
              </a:rPr>
              <a:t>Terdapat penurunan perbelanjaan perpustakaan pada tahun 2011 yang berjumlah </a:t>
            </a:r>
            <a:r>
              <a:rPr lang="en-US" sz="1600" b="1" smtClean="0">
                <a:solidFill>
                  <a:schemeClr val="bg1"/>
                </a:solidFill>
              </a:rPr>
              <a:t>RM14,656,092.15</a:t>
            </a:r>
            <a:r>
              <a:rPr lang="en-US" sz="1600" smtClean="0">
                <a:solidFill>
                  <a:schemeClr val="bg1"/>
                </a:solidFill>
              </a:rPr>
              <a:t> berbanding tahun 2010 yang berjumlah </a:t>
            </a:r>
            <a:r>
              <a:rPr lang="en-US" sz="1600" b="1" smtClean="0">
                <a:solidFill>
                  <a:schemeClr val="bg1"/>
                </a:solidFill>
              </a:rPr>
              <a:t>RM16,107,074.38</a:t>
            </a:r>
            <a:r>
              <a:rPr lang="en-US" sz="1600" smtClean="0">
                <a:solidFill>
                  <a:schemeClr val="bg1"/>
                </a:solidFill>
              </a:rPr>
              <a:t>. </a:t>
            </a:r>
            <a:r>
              <a:rPr lang="en-US" sz="1600" smtClean="0">
                <a:solidFill>
                  <a:schemeClr val="bg1"/>
                </a:solidFill>
              </a:rPr>
              <a:t>Perbezaan </a:t>
            </a:r>
            <a:r>
              <a:rPr lang="en-US" sz="1600" smtClean="0">
                <a:solidFill>
                  <a:schemeClr val="bg1"/>
                </a:solidFill>
              </a:rPr>
              <a:t>jumlah perbelanjaan ialah </a:t>
            </a:r>
            <a:r>
              <a:rPr lang="en-US" sz="1600" b="1" smtClean="0">
                <a:solidFill>
                  <a:schemeClr val="bg1"/>
                </a:solidFill>
              </a:rPr>
              <a:t>RM1,450,982.23 </a:t>
            </a:r>
            <a:r>
              <a:rPr lang="en-US" sz="1600" smtClean="0">
                <a:solidFill>
                  <a:schemeClr val="bg1"/>
                </a:solidFill>
              </a:rPr>
              <a:t>(9.0%)</a:t>
            </a:r>
            <a:endParaRPr lang="en-US" sz="16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1-11-02 10.34.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1-11-02 10.36.5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1-11-02 10.42.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011-10-29 11.35.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B19004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2-02-03 07.32.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3213226384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print">
              <a:alphaModFix amt="2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2866072"/>
            <a:ext cx="9144000" cy="166821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3600" b="1" spc="5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SEKIAN</a:t>
            </a:r>
          </a:p>
          <a:p>
            <a:pPr algn="ctr">
              <a:lnSpc>
                <a:spcPct val="150000"/>
              </a:lnSpc>
            </a:pPr>
            <a:r>
              <a:rPr lang="en-US" sz="3600" b="1" cap="none" spc="5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TERIMA KASIH</a:t>
            </a:r>
            <a:endParaRPr lang="en-US" sz="3600" b="1" cap="none" spc="5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print">
              <a:alphaModFix amt="2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057400" y="5830669"/>
            <a:ext cx="6858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mtClean="0">
                <a:solidFill>
                  <a:schemeClr val="bg1"/>
                </a:solidFill>
              </a:rPr>
              <a:t>Pertambahan bilangan item koleksi PSAS dari </a:t>
            </a:r>
            <a:r>
              <a:rPr lang="en-US" sz="1600" b="1" smtClean="0">
                <a:solidFill>
                  <a:schemeClr val="bg1"/>
                </a:solidFill>
              </a:rPr>
              <a:t>659,358</a:t>
            </a:r>
            <a:r>
              <a:rPr lang="en-US" sz="1600" smtClean="0">
                <a:solidFill>
                  <a:schemeClr val="bg1"/>
                </a:solidFill>
              </a:rPr>
              <a:t> pada 2010 kepada </a:t>
            </a:r>
            <a:r>
              <a:rPr lang="en-US" sz="1600" b="1" smtClean="0">
                <a:solidFill>
                  <a:schemeClr val="bg1"/>
                </a:solidFill>
              </a:rPr>
              <a:t>675,949</a:t>
            </a:r>
            <a:r>
              <a:rPr lang="en-US" sz="1600" smtClean="0">
                <a:solidFill>
                  <a:schemeClr val="bg1"/>
                </a:solidFill>
              </a:rPr>
              <a:t> pada 2011, menunjukkan peningkatan sebanyak </a:t>
            </a:r>
            <a:r>
              <a:rPr lang="en-US" sz="1600" b="1" smtClean="0">
                <a:solidFill>
                  <a:schemeClr val="bg1"/>
                </a:solidFill>
              </a:rPr>
              <a:t>16,591</a:t>
            </a:r>
            <a:r>
              <a:rPr lang="en-US" sz="1600" smtClean="0">
                <a:solidFill>
                  <a:schemeClr val="bg1"/>
                </a:solidFill>
              </a:rPr>
              <a:t> (2.45%). </a:t>
            </a:r>
            <a:endParaRPr lang="en-US" sz="1600">
              <a:solidFill>
                <a:schemeClr val="bg1"/>
              </a:solidFill>
            </a:endParaRPr>
          </a:p>
        </p:txBody>
      </p:sp>
      <p:graphicFrame>
        <p:nvGraphicFramePr>
          <p:cNvPr id="12" name="Chart 11"/>
          <p:cNvGraphicFramePr/>
          <p:nvPr/>
        </p:nvGraphicFramePr>
        <p:xfrm>
          <a:off x="2209800" y="1371600"/>
          <a:ext cx="6705600" cy="4191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1371600" y="514350"/>
            <a:ext cx="7772400" cy="704850"/>
          </a:xfrm>
          <a:prstGeom prst="rect">
            <a:avLst/>
          </a:prstGeom>
          <a:scene3d>
            <a:camera prst="orthographicFront"/>
            <a:lightRig rig="threePt" dir="t"/>
          </a:scene3d>
          <a:sp3d/>
        </p:spPr>
        <p:txBody>
          <a:bodyPr wrap="square" rIns="9144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1600" b="1" smtClean="0">
                <a:solidFill>
                  <a:schemeClr val="bg1"/>
                </a:solidFill>
                <a:latin typeface="Arial Black" pitchFamily="34" charset="0"/>
              </a:rPr>
              <a:t>PERKEMBANGAN </a:t>
            </a:r>
            <a:r>
              <a:rPr lang="en-US" sz="1600" b="1" smtClean="0">
                <a:solidFill>
                  <a:schemeClr val="bg1"/>
                </a:solidFill>
                <a:latin typeface="Arial Black" pitchFamily="34" charset="0"/>
              </a:rPr>
              <a:t>KOLEKSI </a:t>
            </a:r>
            <a:r>
              <a:rPr lang="en-US" sz="1600" b="1" smtClean="0">
                <a:solidFill>
                  <a:schemeClr val="bg1"/>
                </a:solidFill>
                <a:latin typeface="Arial Black" pitchFamily="34" charset="0"/>
              </a:rPr>
              <a:t>PSAS </a:t>
            </a:r>
          </a:p>
          <a:p>
            <a:pPr algn="ctr">
              <a:spcBef>
                <a:spcPct val="0"/>
              </a:spcBef>
              <a:defRPr/>
            </a:pPr>
            <a:r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2010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- 2011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print">
              <a:alphaModFix amt="2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Box 70"/>
          <p:cNvSpPr txBox="1">
            <a:spLocks noChangeArrowheads="1"/>
          </p:cNvSpPr>
          <p:nvPr/>
        </p:nvSpPr>
        <p:spPr bwMode="auto">
          <a:xfrm>
            <a:off x="0" y="5943600"/>
            <a:ext cx="9144000" cy="838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just"/>
            <a:endParaRPr lang="en-US" sz="1400">
              <a:ea typeface="MS PGothic" pitchFamily="34" charset="-128"/>
            </a:endParaRPr>
          </a:p>
        </p:txBody>
      </p:sp>
      <p:graphicFrame>
        <p:nvGraphicFramePr>
          <p:cNvPr id="12" name="Chart 11"/>
          <p:cNvGraphicFramePr/>
          <p:nvPr/>
        </p:nvGraphicFramePr>
        <p:xfrm>
          <a:off x="2209800" y="1371600"/>
          <a:ext cx="6629400" cy="4191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Title 1"/>
          <p:cNvSpPr txBox="1">
            <a:spLocks/>
          </p:cNvSpPr>
          <p:nvPr/>
        </p:nvSpPr>
        <p:spPr>
          <a:xfrm>
            <a:off x="0" y="228600"/>
            <a:ext cx="4648200" cy="933450"/>
          </a:xfrm>
          <a:prstGeom prst="rect">
            <a:avLst/>
          </a:prstGeom>
          <a:scene3d>
            <a:camera prst="orthographicFront"/>
            <a:lightRig rig="threePt" dir="t"/>
          </a:scene3d>
          <a:sp3d/>
        </p:spPr>
        <p:txBody>
          <a:bodyPr wrap="square" rIns="9144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209799" y="5715000"/>
            <a:ext cx="69342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mtClean="0">
                <a:solidFill>
                  <a:schemeClr val="bg1"/>
                </a:solidFill>
              </a:rPr>
              <a:t>Statistik menunjukkan bahawa terdapat penurunan transaksi sirkulasi pada tahun 2011 berbanding 2010, iaitu seperti berikut : </a:t>
            </a:r>
            <a:r>
              <a:rPr lang="en-US" sz="1600" smtClean="0">
                <a:solidFill>
                  <a:schemeClr val="bg1"/>
                </a:solidFill>
              </a:rPr>
              <a:t> </a:t>
            </a:r>
            <a:r>
              <a:rPr lang="en-US" sz="1600" b="1" smtClean="0">
                <a:solidFill>
                  <a:schemeClr val="bg1"/>
                </a:solidFill>
              </a:rPr>
              <a:t>Pinjaman </a:t>
            </a:r>
            <a:r>
              <a:rPr lang="en-US" sz="1600" b="1" smtClean="0">
                <a:solidFill>
                  <a:schemeClr val="bg1"/>
                </a:solidFill>
              </a:rPr>
              <a:t>- 22,475 (13.1%)    Pembaharuan - 8,296 (12.5%)    Pemulangan - 51,721 (22.4%)</a:t>
            </a:r>
            <a:endParaRPr lang="en-US" sz="1600" b="1">
              <a:solidFill>
                <a:schemeClr val="bg1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371600" y="514350"/>
            <a:ext cx="7772400" cy="704850"/>
          </a:xfrm>
          <a:prstGeom prst="rect">
            <a:avLst/>
          </a:prstGeom>
          <a:scene3d>
            <a:camera prst="orthographicFront"/>
            <a:lightRig rig="threePt" dir="t"/>
          </a:scene3d>
          <a:sp3d/>
        </p:spPr>
        <p:txBody>
          <a:bodyPr wrap="square" rIns="9144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1600" b="1" smtClean="0">
                <a:solidFill>
                  <a:schemeClr val="bg1"/>
                </a:solidFill>
                <a:latin typeface="Arial Black" pitchFamily="34" charset="0"/>
              </a:rPr>
              <a:t>STATISTIK TRANSAKSI SIRKULASI</a:t>
            </a:r>
          </a:p>
          <a:p>
            <a:pPr algn="ctr">
              <a:spcBef>
                <a:spcPct val="0"/>
              </a:spcBef>
              <a:defRPr/>
            </a:pPr>
            <a:r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2010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- 2011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print">
              <a:alphaModFix amt="2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209800" y="5742710"/>
            <a:ext cx="6705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mtClean="0">
                <a:solidFill>
                  <a:schemeClr val="bg1"/>
                </a:solidFill>
              </a:rPr>
              <a:t>Penjanaan pendapatan telah menurun pada tahun 2011 </a:t>
            </a:r>
            <a:r>
              <a:rPr lang="en-US" sz="1600" b="1" smtClean="0">
                <a:solidFill>
                  <a:schemeClr val="bg1"/>
                </a:solidFill>
              </a:rPr>
              <a:t>(RM109,959.40) </a:t>
            </a:r>
            <a:r>
              <a:rPr lang="en-US" sz="1600" smtClean="0">
                <a:solidFill>
                  <a:schemeClr val="bg1"/>
                </a:solidFill>
              </a:rPr>
              <a:t>berbanding tahun 2010 </a:t>
            </a:r>
            <a:r>
              <a:rPr lang="en-US" sz="1600" b="1" smtClean="0">
                <a:solidFill>
                  <a:schemeClr val="bg1"/>
                </a:solidFill>
              </a:rPr>
              <a:t>(RM140,372.40). </a:t>
            </a:r>
            <a:r>
              <a:rPr lang="en-US" sz="1600" smtClean="0">
                <a:solidFill>
                  <a:schemeClr val="bg1"/>
                </a:solidFill>
              </a:rPr>
              <a:t>Kadar penurunan adalah sebanyak </a:t>
            </a:r>
            <a:r>
              <a:rPr lang="en-US" sz="1600" b="1" smtClean="0">
                <a:solidFill>
                  <a:schemeClr val="bg1"/>
                </a:solidFill>
              </a:rPr>
              <a:t>RM30,413.00</a:t>
            </a:r>
            <a:r>
              <a:rPr lang="en-US" sz="1600" smtClean="0">
                <a:solidFill>
                  <a:schemeClr val="bg1"/>
                </a:solidFill>
              </a:rPr>
              <a:t> (21.67%)</a:t>
            </a:r>
            <a:endParaRPr lang="en-US" sz="1600">
              <a:solidFill>
                <a:schemeClr val="bg1"/>
              </a:solidFill>
            </a:endParaRPr>
          </a:p>
        </p:txBody>
      </p:sp>
      <p:graphicFrame>
        <p:nvGraphicFramePr>
          <p:cNvPr id="7" name="Chart 6"/>
          <p:cNvGraphicFramePr/>
          <p:nvPr/>
        </p:nvGraphicFramePr>
        <p:xfrm>
          <a:off x="1828800" y="1371600"/>
          <a:ext cx="7010400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itle 1"/>
          <p:cNvSpPr txBox="1">
            <a:spLocks/>
          </p:cNvSpPr>
          <p:nvPr/>
        </p:nvSpPr>
        <p:spPr>
          <a:xfrm>
            <a:off x="1371600" y="514350"/>
            <a:ext cx="7772400" cy="704850"/>
          </a:xfrm>
          <a:prstGeom prst="rect">
            <a:avLst/>
          </a:prstGeom>
          <a:scene3d>
            <a:camera prst="orthographicFront"/>
            <a:lightRig rig="threePt" dir="t"/>
          </a:scene3d>
          <a:sp3d/>
        </p:spPr>
        <p:txBody>
          <a:bodyPr wrap="square" rIns="9144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1600" b="1" smtClean="0">
                <a:solidFill>
                  <a:schemeClr val="bg1"/>
                </a:solidFill>
                <a:latin typeface="Arial Black" pitchFamily="34" charset="0"/>
              </a:rPr>
              <a:t>PENJANAAN PENDAPATAN</a:t>
            </a:r>
          </a:p>
          <a:p>
            <a:pPr lvl="0" algn="ctr">
              <a:spcBef>
                <a:spcPct val="0"/>
              </a:spcBef>
              <a:defRPr/>
            </a:pPr>
            <a:r>
              <a:rPr lang="en-US" sz="1600" b="1" smtClean="0">
                <a:solidFill>
                  <a:schemeClr val="bg1"/>
                </a:solidFill>
                <a:latin typeface="Arial Black" pitchFamily="34" charset="0"/>
              </a:rPr>
              <a:t>2010 - 2011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print">
              <a:alphaModFix amt="2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62200" y="5837420"/>
            <a:ext cx="6553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smtClean="0">
                <a:solidFill>
                  <a:schemeClr val="bg1"/>
                </a:solidFill>
              </a:rPr>
              <a:t>Terdapat peningkatan dalam penyediaan pesanan dan pemprosesan bahan monograf daripada </a:t>
            </a:r>
            <a:r>
              <a:rPr lang="en-US" sz="1600" b="1" smtClean="0">
                <a:solidFill>
                  <a:schemeClr val="bg1"/>
                </a:solidFill>
              </a:rPr>
              <a:t>25,234</a:t>
            </a:r>
            <a:r>
              <a:rPr lang="en-US" sz="1600" smtClean="0">
                <a:solidFill>
                  <a:schemeClr val="bg1"/>
                </a:solidFill>
              </a:rPr>
              <a:t> kepada </a:t>
            </a:r>
            <a:r>
              <a:rPr lang="en-US" sz="1600" b="1" smtClean="0">
                <a:solidFill>
                  <a:schemeClr val="bg1"/>
                </a:solidFill>
              </a:rPr>
              <a:t>27,751</a:t>
            </a:r>
            <a:r>
              <a:rPr lang="en-US" sz="1600" smtClean="0">
                <a:solidFill>
                  <a:schemeClr val="bg1"/>
                </a:solidFill>
              </a:rPr>
              <a:t>. Kadar peningkatan adalah sebanyak </a:t>
            </a:r>
            <a:r>
              <a:rPr lang="en-US" sz="1600" b="1" smtClean="0">
                <a:solidFill>
                  <a:schemeClr val="bg1"/>
                </a:solidFill>
              </a:rPr>
              <a:t>2,517 </a:t>
            </a:r>
            <a:r>
              <a:rPr lang="en-US" sz="1600" smtClean="0">
                <a:solidFill>
                  <a:schemeClr val="bg1"/>
                </a:solidFill>
              </a:rPr>
              <a:t>(9.07%).</a:t>
            </a:r>
            <a:endParaRPr lang="en-US" sz="1600">
              <a:solidFill>
                <a:schemeClr val="bg1"/>
              </a:solidFill>
            </a:endParaRPr>
          </a:p>
        </p:txBody>
      </p:sp>
      <p:graphicFrame>
        <p:nvGraphicFramePr>
          <p:cNvPr id="8" name="Chart 7"/>
          <p:cNvGraphicFramePr/>
          <p:nvPr/>
        </p:nvGraphicFramePr>
        <p:xfrm>
          <a:off x="2209800" y="1371600"/>
          <a:ext cx="6629400" cy="4343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itle 1"/>
          <p:cNvSpPr txBox="1">
            <a:spLocks/>
          </p:cNvSpPr>
          <p:nvPr/>
        </p:nvSpPr>
        <p:spPr>
          <a:xfrm>
            <a:off x="1371600" y="514350"/>
            <a:ext cx="7772400" cy="704850"/>
          </a:xfrm>
          <a:prstGeom prst="rect">
            <a:avLst/>
          </a:prstGeom>
          <a:scene3d>
            <a:camera prst="orthographicFront"/>
            <a:lightRig rig="threePt" dir="t"/>
          </a:scene3d>
          <a:sp3d/>
        </p:spPr>
        <p:txBody>
          <a:bodyPr wrap="square" rIns="9144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1600" b="1" smtClean="0">
                <a:solidFill>
                  <a:schemeClr val="bg1"/>
                </a:solidFill>
                <a:latin typeface="Arial Black" pitchFamily="34" charset="0"/>
              </a:rPr>
              <a:t>PENYEDIAAN DAN PEMPROSESAN</a:t>
            </a:r>
          </a:p>
          <a:p>
            <a:pPr lvl="0" algn="ctr">
              <a:spcBef>
                <a:spcPct val="0"/>
              </a:spcBef>
              <a:defRPr/>
            </a:pPr>
            <a:r>
              <a:rPr lang="en-US" sz="1600" b="1" smtClean="0">
                <a:solidFill>
                  <a:schemeClr val="bg1"/>
                </a:solidFill>
                <a:latin typeface="Arial Black" pitchFamily="34" charset="0"/>
              </a:rPr>
              <a:t>BAHAN MONOGRAF </a:t>
            </a:r>
            <a:r>
              <a:rPr lang="en-US" sz="1600" b="1" smtClean="0">
                <a:solidFill>
                  <a:schemeClr val="bg1"/>
                </a:solidFill>
                <a:latin typeface="Arial Black" pitchFamily="34" charset="0"/>
              </a:rPr>
              <a:t>DAN </a:t>
            </a:r>
            <a:r>
              <a:rPr lang="en-US" sz="1600" b="1" smtClean="0">
                <a:solidFill>
                  <a:schemeClr val="bg1"/>
                </a:solidFill>
                <a:latin typeface="Arial Black" pitchFamily="34" charset="0"/>
              </a:rPr>
              <a:t>MEDIA 2010 </a:t>
            </a:r>
            <a:r>
              <a:rPr lang="en-US" sz="1600" b="1" smtClean="0">
                <a:solidFill>
                  <a:schemeClr val="bg1"/>
                </a:solidFill>
                <a:latin typeface="Arial Black" pitchFamily="34" charset="0"/>
              </a:rPr>
              <a:t>- 2011</a:t>
            </a:r>
            <a:endParaRPr lang="en-US" sz="1600" b="1" dirty="0" smtClean="0">
              <a:solidFill>
                <a:schemeClr val="bg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S10248369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4E291B0F-97D5-4622-989C-2B0F8663B17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TS102483691</Template>
  <TotalTime>805</TotalTime>
  <Words>1856</Words>
  <Application>Microsoft Office PowerPoint</Application>
  <PresentationFormat>On-screen Show (4:3)</PresentationFormat>
  <Paragraphs>453</Paragraphs>
  <Slides>57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8" baseType="lpstr">
      <vt:lpstr>TS102483691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Shaifol</dc:creator>
  <cp:lastModifiedBy>Saifol</cp:lastModifiedBy>
  <cp:revision>132</cp:revision>
  <dcterms:created xsi:type="dcterms:W3CDTF">2012-02-05T14:40:00Z</dcterms:created>
  <dcterms:modified xsi:type="dcterms:W3CDTF">2012-02-06T16:25:13Z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TC024836919991</vt:lpwstr>
  </property>
</Properties>
</file>