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84" r:id="rId54"/>
    <p:sldId id="396" r:id="rId55"/>
    <p:sldId id="387" r:id="rId56"/>
    <p:sldId id="386" r:id="rId57"/>
    <p:sldId id="389" r:id="rId58"/>
    <p:sldId id="388" r:id="rId59"/>
    <p:sldId id="390" r:id="rId60"/>
    <p:sldId id="391" r:id="rId61"/>
    <p:sldId id="397" r:id="rId62"/>
    <p:sldId id="394" r:id="rId63"/>
    <p:sldId id="398" r:id="rId64"/>
    <p:sldId id="399" r:id="rId65"/>
    <p:sldId id="395" r:id="rId66"/>
    <p:sldId id="318" r:id="rId67"/>
    <p:sldId id="306" r:id="rId68"/>
    <p:sldId id="305" r:id="rId69"/>
    <p:sldId id="307" r:id="rId70"/>
    <p:sldId id="308" r:id="rId71"/>
    <p:sldId id="309" r:id="rId72"/>
    <p:sldId id="310" r:id="rId73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729" autoAdjust="0"/>
  </p:normalViewPr>
  <p:slideViewPr>
    <p:cSldViewPr>
      <p:cViewPr>
        <p:scale>
          <a:sx n="80" d="100"/>
          <a:sy n="80" d="100"/>
        </p:scale>
        <p:origin x="-159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64078751541025"/>
          <c:y val="5.6184462410159543E-2"/>
          <c:w val="0.65365491580893953"/>
          <c:h val="0.59672445815199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Peruntukan Asal</c:v>
                </c:pt>
                <c:pt idx="1">
                  <c:v>Perbelanjaan Sebenar</c:v>
                </c:pt>
              </c:strCache>
            </c:strRef>
          </c:cat>
          <c:val>
            <c:numRef>
              <c:f>Sheet1!$B$2:$B$3</c:f>
              <c:numCache>
                <c:formatCode>#,##0.00</c:formatCode>
                <c:ptCount val="2"/>
                <c:pt idx="0">
                  <c:v>16927080</c:v>
                </c:pt>
                <c:pt idx="1">
                  <c:v>16700177.640000001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Peruntukan Asal</c:v>
                </c:pt>
                <c:pt idx="1">
                  <c:v>Perbelanjaan Sebenar</c:v>
                </c:pt>
              </c:strCache>
            </c:strRef>
          </c:cat>
          <c:val>
            <c:numRef>
              <c:f>Sheet1!$C$2:$C$3</c:f>
              <c:numCache>
                <c:formatCode>#,##0.00</c:formatCode>
                <c:ptCount val="2"/>
                <c:pt idx="0">
                  <c:v>17226200</c:v>
                </c:pt>
                <c:pt idx="1">
                  <c:v>17226200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573376"/>
        <c:axId val="278552960"/>
      </c:barChart>
      <c:catAx>
        <c:axId val="275573376"/>
        <c:scaling>
          <c:orientation val="minMax"/>
        </c:scaling>
        <c:delete val="1"/>
        <c:axPos val="b"/>
        <c:majorTickMark val="out"/>
        <c:minorTickMark val="none"/>
        <c:tickLblPos val="nextTo"/>
        <c:crossAx val="278552960"/>
        <c:crosses val="autoZero"/>
        <c:auto val="1"/>
        <c:lblAlgn val="ctr"/>
        <c:lblOffset val="100"/>
        <c:noMultiLvlLbl val="0"/>
      </c:catAx>
      <c:valAx>
        <c:axId val="2785529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lang="en-MY">
                <a:latin typeface="Berlin Sans FB" panose="020E0602020502020306" pitchFamily="34" charset="0"/>
              </a:defRPr>
            </a:pPr>
            <a:endParaRPr lang="en-US"/>
          </a:p>
        </c:txPr>
        <c:crossAx val="2755733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MY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634749622923234E-2"/>
          <c:y val="4.6678574175518947E-2"/>
          <c:w val="0.90236525037707671"/>
          <c:h val="0.60647294531376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SPP (Bil. Sesi)</c:v>
                </c:pt>
                <c:pt idx="1">
                  <c:v>SPP (Bil. Kehadiran)</c:v>
                </c:pt>
                <c:pt idx="2">
                  <c:v>Berjadual (Bil. Sesi)</c:v>
                </c:pt>
                <c:pt idx="3">
                  <c:v>Berjadual (Bil. Kehadiran)</c:v>
                </c:pt>
                <c:pt idx="4">
                  <c:v>Permohonan (Bil. Sesi)</c:v>
                </c:pt>
                <c:pt idx="5">
                  <c:v>Permohonan (Bil. Kehadiran)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82</c:v>
                </c:pt>
                <c:pt idx="1">
                  <c:v>2432</c:v>
                </c:pt>
                <c:pt idx="2">
                  <c:v>170</c:v>
                </c:pt>
                <c:pt idx="3">
                  <c:v>3620</c:v>
                </c:pt>
                <c:pt idx="4">
                  <c:v>36</c:v>
                </c:pt>
                <c:pt idx="5">
                  <c:v>769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SPP (Bil. Sesi)</c:v>
                </c:pt>
                <c:pt idx="1">
                  <c:v>SPP (Bil. Kehadiran)</c:v>
                </c:pt>
                <c:pt idx="2">
                  <c:v>Berjadual (Bil. Sesi)</c:v>
                </c:pt>
                <c:pt idx="3">
                  <c:v>Berjadual (Bil. Kehadiran)</c:v>
                </c:pt>
                <c:pt idx="4">
                  <c:v>Permohonan (Bil. Sesi)</c:v>
                </c:pt>
                <c:pt idx="5">
                  <c:v>Permohonan (Bil. Kehadiran)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76</c:v>
                </c:pt>
                <c:pt idx="1">
                  <c:v>2249</c:v>
                </c:pt>
                <c:pt idx="2">
                  <c:v>227</c:v>
                </c:pt>
                <c:pt idx="3">
                  <c:v>4773</c:v>
                </c:pt>
                <c:pt idx="4">
                  <c:v>23</c:v>
                </c:pt>
                <c:pt idx="5">
                  <c:v>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498560"/>
        <c:axId val="280723456"/>
      </c:barChart>
      <c:catAx>
        <c:axId val="28049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/>
        </c:spPr>
        <c:txPr>
          <a:bodyPr rot="-5400000" vert="horz"/>
          <a:lstStyle/>
          <a:p>
            <a:pPr>
              <a:defRPr lang="en-MY" sz="1600"/>
            </a:pPr>
            <a:endParaRPr lang="en-US"/>
          </a:p>
        </c:txPr>
        <c:crossAx val="280723456"/>
        <c:crosses val="autoZero"/>
        <c:auto val="1"/>
        <c:lblAlgn val="ctr"/>
        <c:lblOffset val="100"/>
        <c:noMultiLvlLbl val="0"/>
      </c:catAx>
      <c:valAx>
        <c:axId val="2807234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n-MY" sz="1600"/>
            </a:pPr>
            <a:endParaRPr lang="en-US"/>
          </a:p>
        </c:txPr>
        <c:crossAx val="2804985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MY" sz="16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>
          <a:latin typeface="Berlin Sans FB" panose="020E0602020502020306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32541536261456"/>
          <c:y val="4.6678516426968686E-2"/>
          <c:w val="0.79126763248000864"/>
          <c:h val="0.7174092707399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Bil. Terima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2012 Dalam</c:v>
                </c:pt>
                <c:pt idx="1">
                  <c:v>2012 Luar</c:v>
                </c:pt>
                <c:pt idx="2">
                  <c:v>2013 Dalam</c:v>
                </c:pt>
                <c:pt idx="3">
                  <c:v>2013  Luar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880</c:v>
                </c:pt>
                <c:pt idx="1">
                  <c:v>2768</c:v>
                </c:pt>
                <c:pt idx="2">
                  <c:v>767</c:v>
                </c:pt>
                <c:pt idx="3">
                  <c:v>2462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Bil. Dipenuhi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2012 Dalam</c:v>
                </c:pt>
                <c:pt idx="1">
                  <c:v>2012 Luar</c:v>
                </c:pt>
                <c:pt idx="2">
                  <c:v>2013 Dalam</c:v>
                </c:pt>
                <c:pt idx="3">
                  <c:v>2013  Luar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505</c:v>
                </c:pt>
                <c:pt idx="1">
                  <c:v>1893</c:v>
                </c:pt>
                <c:pt idx="2">
                  <c:v>370</c:v>
                </c:pt>
                <c:pt idx="3">
                  <c:v>1596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376448"/>
        <c:axId val="280377984"/>
      </c:barChart>
      <c:catAx>
        <c:axId val="28037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/>
        </c:spPr>
        <c:txPr>
          <a:bodyPr rot="-5400000" vert="horz"/>
          <a:lstStyle/>
          <a:p>
            <a:pPr>
              <a:defRPr lang="en-MY" sz="1600"/>
            </a:pPr>
            <a:endParaRPr lang="en-US"/>
          </a:p>
        </c:txPr>
        <c:crossAx val="280377984"/>
        <c:crosses val="autoZero"/>
        <c:auto val="1"/>
        <c:lblAlgn val="ctr"/>
        <c:lblOffset val="100"/>
        <c:noMultiLvlLbl val="0"/>
      </c:catAx>
      <c:valAx>
        <c:axId val="2803779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n-MY" sz="1600"/>
            </a:pPr>
            <a:endParaRPr lang="en-US"/>
          </a:p>
        </c:txPr>
        <c:crossAx val="2803764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MY" sz="16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>
          <a:latin typeface="Berlin Sans FB" panose="020E0602020502020306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1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751438364771875E-2"/>
          <c:y val="6.0094855360898564E-2"/>
          <c:w val="0.94224856163522819"/>
          <c:h val="0.731489365166322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Tesis</c:v>
                </c:pt>
                <c:pt idx="1">
                  <c:v>Artikel</c:v>
                </c:pt>
                <c:pt idx="2">
                  <c:v>UPM News</c:v>
                </c:pt>
                <c:pt idx="3">
                  <c:v>Keratan Akhbar</c:v>
                </c:pt>
                <c:pt idx="4">
                  <c:v>Kertas Persidangan</c:v>
                </c:pt>
                <c:pt idx="5">
                  <c:v>Syarahan Inaugural</c:v>
                </c:pt>
                <c:pt idx="6">
                  <c:v>Kertas Projek</c:v>
                </c:pt>
                <c:pt idx="7">
                  <c:v>Jurnal</c:v>
                </c:pt>
                <c:pt idx="8">
                  <c:v>Buku/Bab Dalam Buku</c:v>
                </c:pt>
                <c:pt idx="9">
                  <c:v>Patent</c:v>
                </c:pt>
                <c:pt idx="10">
                  <c:v>Serdang Sun</c:v>
                </c:pt>
                <c:pt idx="11">
                  <c:v>Annual Report</c:v>
                </c:pt>
                <c:pt idx="12">
                  <c:v>Tribun Putra</c:v>
                </c:pt>
                <c:pt idx="13">
                  <c:v>Research Directory</c:v>
                </c:pt>
                <c:pt idx="14">
                  <c:v>Magazine &amp; Newsletter</c:v>
                </c:pt>
              </c:strCache>
            </c:strRef>
          </c:cat>
          <c:val>
            <c:numRef>
              <c:f>Sheet1!$B$2:$B$16</c:f>
              <c:numCache>
                <c:formatCode>#,##0</c:formatCode>
                <c:ptCount val="15"/>
                <c:pt idx="0">
                  <c:v>4943</c:v>
                </c:pt>
                <c:pt idx="1">
                  <c:v>3968</c:v>
                </c:pt>
                <c:pt idx="2" formatCode="General">
                  <c:v>639</c:v>
                </c:pt>
                <c:pt idx="3">
                  <c:v>2310</c:v>
                </c:pt>
                <c:pt idx="4" formatCode="General">
                  <c:v>603</c:v>
                </c:pt>
                <c:pt idx="5" formatCode="General">
                  <c:v>43</c:v>
                </c:pt>
                <c:pt idx="6" formatCode="General">
                  <c:v>388</c:v>
                </c:pt>
                <c:pt idx="7" formatCode="General">
                  <c:v>2</c:v>
                </c:pt>
                <c:pt idx="8" formatCode="General">
                  <c:v>42</c:v>
                </c:pt>
                <c:pt idx="9" formatCode="General">
                  <c:v>7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Tesis</c:v>
                </c:pt>
                <c:pt idx="1">
                  <c:v>Artikel</c:v>
                </c:pt>
                <c:pt idx="2">
                  <c:v>UPM News</c:v>
                </c:pt>
                <c:pt idx="3">
                  <c:v>Keratan Akhbar</c:v>
                </c:pt>
                <c:pt idx="4">
                  <c:v>Kertas Persidangan</c:v>
                </c:pt>
                <c:pt idx="5">
                  <c:v>Syarahan Inaugural</c:v>
                </c:pt>
                <c:pt idx="6">
                  <c:v>Kertas Projek</c:v>
                </c:pt>
                <c:pt idx="7">
                  <c:v>Jurnal</c:v>
                </c:pt>
                <c:pt idx="8">
                  <c:v>Buku/Bab Dalam Buku</c:v>
                </c:pt>
                <c:pt idx="9">
                  <c:v>Patent</c:v>
                </c:pt>
                <c:pt idx="10">
                  <c:v>Serdang Sun</c:v>
                </c:pt>
                <c:pt idx="11">
                  <c:v>Annual Report</c:v>
                </c:pt>
                <c:pt idx="12">
                  <c:v>Tribun Putra</c:v>
                </c:pt>
                <c:pt idx="13">
                  <c:v>Research Directory</c:v>
                </c:pt>
                <c:pt idx="14">
                  <c:v>Magazine &amp; Newsletter</c:v>
                </c:pt>
              </c:strCache>
            </c:strRef>
          </c:cat>
          <c:val>
            <c:numRef>
              <c:f>Sheet1!$C$2:$C$16</c:f>
              <c:numCache>
                <c:formatCode>#,##0</c:formatCode>
                <c:ptCount val="15"/>
                <c:pt idx="0">
                  <c:v>5342</c:v>
                </c:pt>
                <c:pt idx="1">
                  <c:v>6938</c:v>
                </c:pt>
                <c:pt idx="2">
                  <c:v>754</c:v>
                </c:pt>
                <c:pt idx="3">
                  <c:v>2567</c:v>
                </c:pt>
                <c:pt idx="4">
                  <c:v>1282</c:v>
                </c:pt>
                <c:pt idx="5">
                  <c:v>43</c:v>
                </c:pt>
                <c:pt idx="6">
                  <c:v>387</c:v>
                </c:pt>
                <c:pt idx="7">
                  <c:v>2</c:v>
                </c:pt>
                <c:pt idx="8">
                  <c:v>256</c:v>
                </c:pt>
                <c:pt idx="9" formatCode="General">
                  <c:v>214</c:v>
                </c:pt>
                <c:pt idx="10" formatCode="General">
                  <c:v>10</c:v>
                </c:pt>
                <c:pt idx="11" formatCode="General">
                  <c:v>26</c:v>
                </c:pt>
                <c:pt idx="12" formatCode="General">
                  <c:v>19</c:v>
                </c:pt>
                <c:pt idx="13" formatCode="General">
                  <c:v>3</c:v>
                </c:pt>
                <c:pt idx="14" formatCode="General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8623744"/>
        <c:axId val="278625280"/>
        <c:axId val="0"/>
      </c:bar3DChart>
      <c:catAx>
        <c:axId val="278623744"/>
        <c:scaling>
          <c:orientation val="minMax"/>
        </c:scaling>
        <c:delete val="1"/>
        <c:axPos val="b"/>
        <c:majorTickMark val="out"/>
        <c:minorTickMark val="none"/>
        <c:tickLblPos val="nextTo"/>
        <c:crossAx val="278625280"/>
        <c:crosses val="autoZero"/>
        <c:auto val="1"/>
        <c:lblAlgn val="ctr"/>
        <c:lblOffset val="100"/>
        <c:noMultiLvlLbl val="0"/>
      </c:catAx>
      <c:valAx>
        <c:axId val="2786252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MY"/>
            </a:pPr>
            <a:endParaRPr lang="en-US"/>
          </a:p>
        </c:txPr>
        <c:crossAx val="2786237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MY" sz="800" baseline="0">
                <a:latin typeface="Arial" panose="020B0604020202020204" pitchFamily="34" charset="0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Bahan Monograf</c:v>
                </c:pt>
                <c:pt idx="1">
                  <c:v>Jurnal Bercetak</c:v>
                </c:pt>
                <c:pt idx="2">
                  <c:v>PD Elektronik</c:v>
                </c:pt>
                <c:pt idx="3">
                  <c:v>e-Buku</c:v>
                </c:pt>
                <c:pt idx="4">
                  <c:v>Jumlah</c:v>
                </c:pt>
              </c:strCache>
            </c:strRef>
          </c:cat>
          <c:val>
            <c:numRef>
              <c:f>Sheet1!$B$2:$B$6</c:f>
              <c:numCache>
                <c:formatCode>_(* #,##0.00_);_(* \(#,##0.00\);_(* "-"??_);_(@_)</c:formatCode>
                <c:ptCount val="5"/>
                <c:pt idx="0" formatCode="#,##0.00">
                  <c:v>2153115.88</c:v>
                </c:pt>
                <c:pt idx="1">
                  <c:v>206207.34999999998</c:v>
                </c:pt>
                <c:pt idx="2" formatCode="#,##0.00">
                  <c:v>11840078.300000004</c:v>
                </c:pt>
                <c:pt idx="3">
                  <c:v>284714.36</c:v>
                </c:pt>
                <c:pt idx="4" formatCode="#,##0.00">
                  <c:v>14484115.890000002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Bahan Monograf</c:v>
                </c:pt>
                <c:pt idx="1">
                  <c:v>Jurnal Bercetak</c:v>
                </c:pt>
                <c:pt idx="2">
                  <c:v>PD Elektronik</c:v>
                </c:pt>
                <c:pt idx="3">
                  <c:v>e-Buku</c:v>
                </c:pt>
                <c:pt idx="4">
                  <c:v>Jumlah</c:v>
                </c:pt>
              </c:strCache>
            </c:strRef>
          </c:cat>
          <c:val>
            <c:numRef>
              <c:f>Sheet1!$C$2:$C$6</c:f>
              <c:numCache>
                <c:formatCode>#,##0.00</c:formatCode>
                <c:ptCount val="5"/>
                <c:pt idx="0">
                  <c:v>1948030.6700000006</c:v>
                </c:pt>
                <c:pt idx="1">
                  <c:v>711048.43</c:v>
                </c:pt>
                <c:pt idx="2">
                  <c:v>11595005.800000004</c:v>
                </c:pt>
                <c:pt idx="3">
                  <c:v>469615.1</c:v>
                </c:pt>
                <c:pt idx="4">
                  <c:v>14723700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810624"/>
        <c:axId val="278812160"/>
      </c:barChart>
      <c:catAx>
        <c:axId val="278810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lang="en-MY"/>
            </a:pPr>
            <a:endParaRPr lang="en-US"/>
          </a:p>
        </c:txPr>
        <c:crossAx val="278812160"/>
        <c:crosses val="autoZero"/>
        <c:auto val="1"/>
        <c:lblAlgn val="ctr"/>
        <c:lblOffset val="100"/>
        <c:noMultiLvlLbl val="0"/>
      </c:catAx>
      <c:valAx>
        <c:axId val="2788121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lang="en-MY"/>
            </a:pPr>
            <a:endParaRPr lang="en-US"/>
          </a:p>
        </c:txPr>
        <c:crossAx val="278810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0"/>
        </c:spPr>
        <c:txPr>
          <a:bodyPr/>
          <a:lstStyle/>
          <a:p>
            <a:pPr rtl="0">
              <a:defRPr lang="en-MY" sz="16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Utama</c:v>
                </c:pt>
                <c:pt idx="1">
                  <c:v>PPSK</c:v>
                </c:pt>
                <c:pt idx="2">
                  <c:v>PPV</c:v>
                </c:pt>
                <c:pt idx="3">
                  <c:v>PKSB</c:v>
                </c:pt>
                <c:pt idx="4">
                  <c:v>PKBS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556934</c:v>
                </c:pt>
                <c:pt idx="1">
                  <c:v>35139</c:v>
                </c:pt>
                <c:pt idx="2">
                  <c:v>19638</c:v>
                </c:pt>
                <c:pt idx="3">
                  <c:v>34308</c:v>
                </c:pt>
                <c:pt idx="4">
                  <c:v>47184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Utama</c:v>
                </c:pt>
                <c:pt idx="1">
                  <c:v>PPSK</c:v>
                </c:pt>
                <c:pt idx="2">
                  <c:v>PPV</c:v>
                </c:pt>
                <c:pt idx="3">
                  <c:v>PKSB</c:v>
                </c:pt>
                <c:pt idx="4">
                  <c:v>PKBS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566943</c:v>
                </c:pt>
                <c:pt idx="1">
                  <c:v>36681</c:v>
                </c:pt>
                <c:pt idx="2">
                  <c:v>20600</c:v>
                </c:pt>
                <c:pt idx="3">
                  <c:v>36237</c:v>
                </c:pt>
                <c:pt idx="4">
                  <c:v>48068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308544"/>
        <c:axId val="279310336"/>
      </c:barChart>
      <c:catAx>
        <c:axId val="279308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lang="en-MY"/>
            </a:pPr>
            <a:endParaRPr lang="en-US"/>
          </a:p>
        </c:txPr>
        <c:crossAx val="279310336"/>
        <c:crosses val="autoZero"/>
        <c:auto val="1"/>
        <c:lblAlgn val="ctr"/>
        <c:lblOffset val="100"/>
        <c:noMultiLvlLbl val="0"/>
      </c:catAx>
      <c:valAx>
        <c:axId val="2793103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n-MY"/>
            </a:pPr>
            <a:endParaRPr lang="en-US"/>
          </a:p>
        </c:txPr>
        <c:crossAx val="2793085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MY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Pinjaman</c:v>
                </c:pt>
                <c:pt idx="1">
                  <c:v>Pembaharuan</c:v>
                </c:pt>
                <c:pt idx="2">
                  <c:v>Pemulangan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102320</c:v>
                </c:pt>
                <c:pt idx="1">
                  <c:v>64482</c:v>
                </c:pt>
                <c:pt idx="2">
                  <c:v>140101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Pinjaman</c:v>
                </c:pt>
                <c:pt idx="1">
                  <c:v>Pembaharuan</c:v>
                </c:pt>
                <c:pt idx="2">
                  <c:v>Pemulangan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104926</c:v>
                </c:pt>
                <c:pt idx="1">
                  <c:v>50926</c:v>
                </c:pt>
                <c:pt idx="2">
                  <c:v>136939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372544"/>
        <c:axId val="279374080"/>
      </c:barChart>
      <c:catAx>
        <c:axId val="27937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MY" sz="1600"/>
            </a:pPr>
            <a:endParaRPr lang="en-US"/>
          </a:p>
        </c:txPr>
        <c:crossAx val="279374080"/>
        <c:crosses val="autoZero"/>
        <c:auto val="1"/>
        <c:lblAlgn val="ctr"/>
        <c:lblOffset val="100"/>
        <c:noMultiLvlLbl val="0"/>
      </c:catAx>
      <c:valAx>
        <c:axId val="2793740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n-MY" sz="1600"/>
            </a:pPr>
            <a:endParaRPr lang="en-US"/>
          </a:p>
        </c:txPr>
        <c:crossAx val="2793725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MY" sz="16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>
          <a:latin typeface="Berlin Sans FB" panose="020E0602020502020306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69428255617563"/>
          <c:y val="4.3007874015748064E-2"/>
          <c:w val="0.80122528801107773"/>
          <c:h val="0.61554404527559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Denda</c:v>
                </c:pt>
                <c:pt idx="1">
                  <c:v>Buku Hilang</c:v>
                </c:pt>
                <c:pt idx="2">
                  <c:v>Yuran Keahlian</c:v>
                </c:pt>
                <c:pt idx="3">
                  <c:v>Sewa Laci</c:v>
                </c:pt>
                <c:pt idx="4">
                  <c:v>Perkhimatan Berbayar</c:v>
                </c:pt>
                <c:pt idx="5">
                  <c:v>Penelitian Maklumat</c:v>
                </c:pt>
                <c:pt idx="6">
                  <c:v>Jumlah</c:v>
                </c:pt>
              </c:strCache>
            </c:strRef>
          </c:cat>
          <c:val>
            <c:numRef>
              <c:f>Sheet1!$B$2:$B$8</c:f>
              <c:numCache>
                <c:formatCode>#,##0.00</c:formatCode>
                <c:ptCount val="7"/>
                <c:pt idx="0">
                  <c:v>57659.8</c:v>
                </c:pt>
                <c:pt idx="1">
                  <c:v>14970.9</c:v>
                </c:pt>
                <c:pt idx="2">
                  <c:v>6170</c:v>
                </c:pt>
                <c:pt idx="3">
                  <c:v>3597.9</c:v>
                </c:pt>
                <c:pt idx="4">
                  <c:v>8834.15</c:v>
                </c:pt>
                <c:pt idx="5">
                  <c:v>2359.6999999999998</c:v>
                </c:pt>
                <c:pt idx="6">
                  <c:v>93592.449999999968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Denda</c:v>
                </c:pt>
                <c:pt idx="1">
                  <c:v>Buku Hilang</c:v>
                </c:pt>
                <c:pt idx="2">
                  <c:v>Yuran Keahlian</c:v>
                </c:pt>
                <c:pt idx="3">
                  <c:v>Sewa Laci</c:v>
                </c:pt>
                <c:pt idx="4">
                  <c:v>Perkhimatan Berbayar</c:v>
                </c:pt>
                <c:pt idx="5">
                  <c:v>Penelitian Maklumat</c:v>
                </c:pt>
                <c:pt idx="6">
                  <c:v>Jumlah</c:v>
                </c:pt>
              </c:strCache>
            </c:strRef>
          </c:cat>
          <c:val>
            <c:numRef>
              <c:f>Sheet1!$C$2:$C$8</c:f>
              <c:numCache>
                <c:formatCode>#,##0.00</c:formatCode>
                <c:ptCount val="7"/>
                <c:pt idx="0">
                  <c:v>47663.4</c:v>
                </c:pt>
                <c:pt idx="1">
                  <c:v>6655.85</c:v>
                </c:pt>
                <c:pt idx="2">
                  <c:v>6325</c:v>
                </c:pt>
                <c:pt idx="3">
                  <c:v>3741</c:v>
                </c:pt>
                <c:pt idx="4">
                  <c:v>8509.6</c:v>
                </c:pt>
                <c:pt idx="5">
                  <c:v>1815</c:v>
                </c:pt>
                <c:pt idx="6">
                  <c:v>74709.850000000006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485824"/>
        <c:axId val="279487616"/>
      </c:barChart>
      <c:catAx>
        <c:axId val="27948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MY" sz="1600"/>
            </a:pPr>
            <a:endParaRPr lang="en-US"/>
          </a:p>
        </c:txPr>
        <c:crossAx val="279487616"/>
        <c:crosses val="autoZero"/>
        <c:auto val="1"/>
        <c:lblAlgn val="ctr"/>
        <c:lblOffset val="100"/>
        <c:noMultiLvlLbl val="0"/>
      </c:catAx>
      <c:valAx>
        <c:axId val="279487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lang="en-MY" sz="1600"/>
            </a:pPr>
            <a:endParaRPr lang="en-US"/>
          </a:p>
        </c:txPr>
        <c:crossAx val="279485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9525"/>
        </c:spPr>
        <c:txPr>
          <a:bodyPr/>
          <a:lstStyle/>
          <a:p>
            <a:pPr rtl="0">
              <a:defRPr lang="en-MY" sz="16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>
          <a:latin typeface="Berlin Sans FB" panose="020E0602020502020306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83660609099365"/>
          <c:y val="5.863287401574805E-2"/>
          <c:w val="0.8773405055929121"/>
          <c:h val="0.64990378937007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Pesanan</c:v>
                </c:pt>
                <c:pt idx="1">
                  <c:v>Penerimaan</c:v>
                </c:pt>
                <c:pt idx="2">
                  <c:v>Pengkatalogan</c:v>
                </c:pt>
                <c:pt idx="3">
                  <c:v>Hadiah (monograf)</c:v>
                </c:pt>
                <c:pt idx="4">
                  <c:v>Jumlah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5649</c:v>
                </c:pt>
                <c:pt idx="1">
                  <c:v>4925</c:v>
                </c:pt>
                <c:pt idx="2">
                  <c:v>6611</c:v>
                </c:pt>
                <c:pt idx="3">
                  <c:v>2186</c:v>
                </c:pt>
                <c:pt idx="4">
                  <c:v>19371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Pesanan</c:v>
                </c:pt>
                <c:pt idx="1">
                  <c:v>Penerimaan</c:v>
                </c:pt>
                <c:pt idx="2">
                  <c:v>Pengkatalogan</c:v>
                </c:pt>
                <c:pt idx="3">
                  <c:v>Hadiah (monograf)</c:v>
                </c:pt>
                <c:pt idx="4">
                  <c:v>Jumlah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5024</c:v>
                </c:pt>
                <c:pt idx="1">
                  <c:v>4562</c:v>
                </c:pt>
                <c:pt idx="2">
                  <c:v>6242</c:v>
                </c:pt>
                <c:pt idx="3">
                  <c:v>6130</c:v>
                </c:pt>
                <c:pt idx="4">
                  <c:v>21958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941504"/>
        <c:axId val="281943040"/>
      </c:barChart>
      <c:catAx>
        <c:axId val="28194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MY"/>
            </a:pPr>
            <a:endParaRPr lang="en-US"/>
          </a:p>
        </c:txPr>
        <c:crossAx val="281943040"/>
        <c:crosses val="autoZero"/>
        <c:auto val="1"/>
        <c:lblAlgn val="ctr"/>
        <c:lblOffset val="100"/>
        <c:noMultiLvlLbl val="0"/>
      </c:catAx>
      <c:valAx>
        <c:axId val="2819430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n-MY"/>
            </a:pPr>
            <a:endParaRPr lang="en-US"/>
          </a:p>
        </c:txPr>
        <c:crossAx val="2819415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MY" sz="1500" baseline="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aseline="0">
          <a:latin typeface="Berlin Sans FB" panose="020E0602020502020306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550092199563189E-2"/>
          <c:y val="4.5678160516277877E-2"/>
          <c:w val="0.91874023801276983"/>
          <c:h val="0.75730401300440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Dis</c:v>
                </c:pt>
                <c:pt idx="12">
                  <c:v>Jumlah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810</c:v>
                </c:pt>
                <c:pt idx="1">
                  <c:v>1131</c:v>
                </c:pt>
                <c:pt idx="2">
                  <c:v>1590</c:v>
                </c:pt>
                <c:pt idx="3">
                  <c:v>924</c:v>
                </c:pt>
                <c:pt idx="4">
                  <c:v>928</c:v>
                </c:pt>
                <c:pt idx="5">
                  <c:v>546</c:v>
                </c:pt>
                <c:pt idx="6">
                  <c:v>436</c:v>
                </c:pt>
                <c:pt idx="7">
                  <c:v>269</c:v>
                </c:pt>
                <c:pt idx="8">
                  <c:v>1648</c:v>
                </c:pt>
                <c:pt idx="9">
                  <c:v>1708</c:v>
                </c:pt>
                <c:pt idx="10">
                  <c:v>1076</c:v>
                </c:pt>
                <c:pt idx="11">
                  <c:v>790</c:v>
                </c:pt>
                <c:pt idx="12">
                  <c:v>11856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Dis</c:v>
                </c:pt>
                <c:pt idx="12">
                  <c:v>Jumlah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685</c:v>
                </c:pt>
                <c:pt idx="1">
                  <c:v>818</c:v>
                </c:pt>
                <c:pt idx="2">
                  <c:v>1021</c:v>
                </c:pt>
                <c:pt idx="3">
                  <c:v>986</c:v>
                </c:pt>
                <c:pt idx="4">
                  <c:v>793</c:v>
                </c:pt>
                <c:pt idx="5">
                  <c:v>537</c:v>
                </c:pt>
                <c:pt idx="6">
                  <c:v>399</c:v>
                </c:pt>
                <c:pt idx="7">
                  <c:v>384</c:v>
                </c:pt>
                <c:pt idx="8">
                  <c:v>1237</c:v>
                </c:pt>
                <c:pt idx="9">
                  <c:v>1151</c:v>
                </c:pt>
                <c:pt idx="10">
                  <c:v>922</c:v>
                </c:pt>
                <c:pt idx="11">
                  <c:v>776</c:v>
                </c:pt>
                <c:pt idx="12">
                  <c:v>9709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349056"/>
        <c:axId val="280740224"/>
      </c:barChart>
      <c:catAx>
        <c:axId val="27434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/>
        </c:spPr>
        <c:txPr>
          <a:bodyPr rot="-5400000" vert="horz"/>
          <a:lstStyle/>
          <a:p>
            <a:pPr>
              <a:defRPr lang="en-MY"/>
            </a:pPr>
            <a:endParaRPr lang="en-US"/>
          </a:p>
        </c:txPr>
        <c:crossAx val="280740224"/>
        <c:crosses val="autoZero"/>
        <c:auto val="1"/>
        <c:lblAlgn val="ctr"/>
        <c:lblOffset val="100"/>
        <c:noMultiLvlLbl val="0"/>
      </c:catAx>
      <c:valAx>
        <c:axId val="2807402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n-MY"/>
            </a:pPr>
            <a:endParaRPr lang="en-US"/>
          </a:p>
        </c:txPr>
        <c:crossAx val="2743490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MY" sz="1200" baseline="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aseline="0">
          <a:latin typeface="Berlin Sans FB" panose="020E0602020502020306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Tunjuk Arah</c:v>
                </c:pt>
                <c:pt idx="1">
                  <c:v>Rujukan Segera</c:v>
                </c:pt>
                <c:pt idx="2">
                  <c:v>Rujukan Segera (Tel)</c:v>
                </c:pt>
                <c:pt idx="3">
                  <c:v>PD/Jurnal Atas Talian</c:v>
                </c:pt>
                <c:pt idx="4">
                  <c:v>OPAC</c:v>
                </c:pt>
                <c:pt idx="5">
                  <c:v>Sumber Rujukan</c:v>
                </c:pt>
                <c:pt idx="6">
                  <c:v>Buku Tiada Di Rak</c:v>
                </c:pt>
                <c:pt idx="7">
                  <c:v>Jumlah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2306</c:v>
                </c:pt>
                <c:pt idx="1">
                  <c:v>1670</c:v>
                </c:pt>
                <c:pt idx="2">
                  <c:v>1136</c:v>
                </c:pt>
                <c:pt idx="3">
                  <c:v>2861</c:v>
                </c:pt>
                <c:pt idx="4">
                  <c:v>3456</c:v>
                </c:pt>
                <c:pt idx="5">
                  <c:v>353</c:v>
                </c:pt>
                <c:pt idx="6">
                  <c:v>74</c:v>
                </c:pt>
                <c:pt idx="7">
                  <c:v>11856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Tunjuk Arah</c:v>
                </c:pt>
                <c:pt idx="1">
                  <c:v>Rujukan Segera</c:v>
                </c:pt>
                <c:pt idx="2">
                  <c:v>Rujukan Segera (Tel)</c:v>
                </c:pt>
                <c:pt idx="3">
                  <c:v>PD/Jurnal Atas Talian</c:v>
                </c:pt>
                <c:pt idx="4">
                  <c:v>OPAC</c:v>
                </c:pt>
                <c:pt idx="5">
                  <c:v>Sumber Rujukan</c:v>
                </c:pt>
                <c:pt idx="6">
                  <c:v>Buku Tiada Di Rak</c:v>
                </c:pt>
                <c:pt idx="7">
                  <c:v>Jumlah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2139</c:v>
                </c:pt>
                <c:pt idx="1">
                  <c:v>1408</c:v>
                </c:pt>
                <c:pt idx="2">
                  <c:v>844</c:v>
                </c:pt>
                <c:pt idx="3">
                  <c:v>2058</c:v>
                </c:pt>
                <c:pt idx="4">
                  <c:v>3032</c:v>
                </c:pt>
                <c:pt idx="5">
                  <c:v>213</c:v>
                </c:pt>
                <c:pt idx="6">
                  <c:v>15</c:v>
                </c:pt>
                <c:pt idx="7">
                  <c:v>9709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982848"/>
        <c:axId val="279985536"/>
      </c:barChart>
      <c:catAx>
        <c:axId val="27998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/>
        </c:spPr>
        <c:txPr>
          <a:bodyPr rot="-5400000" vert="horz"/>
          <a:lstStyle/>
          <a:p>
            <a:pPr>
              <a:defRPr lang="en-MY" sz="1600"/>
            </a:pPr>
            <a:endParaRPr lang="en-US"/>
          </a:p>
        </c:txPr>
        <c:crossAx val="279985536"/>
        <c:crosses val="autoZero"/>
        <c:auto val="1"/>
        <c:lblAlgn val="ctr"/>
        <c:lblOffset val="100"/>
        <c:noMultiLvlLbl val="0"/>
      </c:catAx>
      <c:valAx>
        <c:axId val="2799855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n-MY" sz="1600"/>
            </a:pPr>
            <a:endParaRPr lang="en-US"/>
          </a:p>
        </c:txPr>
        <c:crossAx val="2799828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MY" sz="16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>
          <a:latin typeface="Berlin Sans FB" panose="020E0602020502020306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8EB54-700E-4594-9FE9-5B1653CB7466}" type="datetimeFigureOut">
              <a:rPr lang="en-AU" smtClean="0"/>
              <a:pPr/>
              <a:t>31/03/2014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3307E-AA5D-4270-81C8-5764CE90625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42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3307E-AA5D-4270-81C8-5764CE906250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028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3307E-AA5D-4270-81C8-5764CE906250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0282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3307E-AA5D-4270-81C8-5764CE906250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028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02CE-9D38-451D-8EB4-260E1430E5F0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1E83-AD49-400A-A02A-DC9AA7BCE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0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02CE-9D38-451D-8EB4-260E1430E5F0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1E83-AD49-400A-A02A-DC9AA7BCE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02CE-9D38-451D-8EB4-260E1430E5F0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1E83-AD49-400A-A02A-DC9AA7BCE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02CE-9D38-451D-8EB4-260E1430E5F0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1E83-AD49-400A-A02A-DC9AA7BCE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6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02CE-9D38-451D-8EB4-260E1430E5F0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1E83-AD49-400A-A02A-DC9AA7BCE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02CE-9D38-451D-8EB4-260E1430E5F0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1E83-AD49-400A-A02A-DC9AA7BCE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02CE-9D38-451D-8EB4-260E1430E5F0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1E83-AD49-400A-A02A-DC9AA7BCE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5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02CE-9D38-451D-8EB4-260E1430E5F0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1E83-AD49-400A-A02A-DC9AA7BCE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02CE-9D38-451D-8EB4-260E1430E5F0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1E83-AD49-400A-A02A-DC9AA7BCE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02CE-9D38-451D-8EB4-260E1430E5F0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1E83-AD49-400A-A02A-DC9AA7BCE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02CE-9D38-451D-8EB4-260E1430E5F0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1E83-AD49-400A-A02A-DC9AA7BCE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6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02CE-9D38-451D-8EB4-260E1430E5F0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E1E83-AD49-400A-A02A-DC9AA7BCE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7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ib.upm.edu.my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psas.upm.edu.my/epublicatio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hyperlink" Target="http://www.psas.upm.edu.my/study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lib.upm.edu.my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7" Type="http://schemas.openxmlformats.org/officeDocument/2006/relationships/slide" Target="slide69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8.xml"/><Relationship Id="rId5" Type="http://schemas.openxmlformats.org/officeDocument/2006/relationships/slide" Target="slide70.xml"/><Relationship Id="rId4" Type="http://schemas.openxmlformats.org/officeDocument/2006/relationships/slide" Target="slide7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.my/url?sa=i&amp;rct=j&amp;q=&amp;esrc=s&amp;source=images&amp;cd=&amp;cad=rja&amp;docid=nuSVIDF3BH8_zM&amp;tbnid=qvWoMeAzRFSnoM:&amp;ved=0CAUQjRw&amp;url=http://www.businessleaners.com/2013/11/13/the-truth-about-5s/&amp;ei=Vqb7Uq-MEsL5rAek7IGwAQ&amp;psig=AFQjCNFwgridgoFPzFIa_3wNxtskeX4SMg&amp;ust=1392310132850871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google.com.my/url?sa=i&amp;rct=j&amp;q=&amp;esrc=s&amp;source=images&amp;cd=&amp;cad=rja&amp;docid=BChyWayeBtHdPM&amp;tbnid=1FY6i_XbqGiybM:&amp;ved=0CAUQjRw&amp;url=http://www.emeraldinsight.com/journals.htm?articleid=859023&amp;show=html&amp;ei=E6P7UvrxBc3wrQe-9oGACw&amp;psig=AFQjCNEwPfAJtW4ejIjSkJSYxv9Cz6FXag&amp;ust=1392309319954541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24544" y="0"/>
            <a:ext cx="9505056" cy="6885384"/>
            <a:chOff x="-324544" y="0"/>
            <a:chExt cx="9505056" cy="6885384"/>
          </a:xfrm>
        </p:grpSpPr>
        <p:sp>
          <p:nvSpPr>
            <p:cNvPr id="4" name="Rectangle 3"/>
            <p:cNvSpPr/>
            <p:nvPr/>
          </p:nvSpPr>
          <p:spPr>
            <a:xfrm>
              <a:off x="-36512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P.S.A.S</a:t>
              </a:r>
              <a:endParaRPr lang="en-US" dirty="0"/>
            </a:p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5209660"/>
              <a:ext cx="1728192" cy="11716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Rectangle 9"/>
            <p:cNvSpPr/>
            <p:nvPr/>
          </p:nvSpPr>
          <p:spPr>
            <a:xfrm>
              <a:off x="179512" y="5201022"/>
              <a:ext cx="1728192" cy="1180306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000" r="-5000"/>
              </a:stretch>
            </a:blip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123728" y="5163640"/>
              <a:ext cx="1656184" cy="1217688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3000" r="-13000"/>
              </a:stretch>
            </a:blip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6294709" y="5589240"/>
              <a:ext cx="20217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P.S.A.S</a:t>
              </a:r>
              <a:endPara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82276" y="6362164"/>
              <a:ext cx="549823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Perpustakaan Sultan Abdul Samad</a:t>
              </a:r>
              <a:endPara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476672"/>
              <a:ext cx="2849083" cy="42850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-324544" y="2365137"/>
              <a:ext cx="657389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rlin Sans FB" pitchFamily="34" charset="0"/>
                </a:rPr>
                <a:t>PERUTUSAN </a:t>
              </a:r>
            </a:p>
            <a:p>
              <a:pPr algn="ctr"/>
              <a:r>
                <a:rPr lang="en-US" sz="4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rlin Sans FB" pitchFamily="34" charset="0"/>
                </a:rPr>
                <a:t>KETUA PUSTAKAWAN 2014</a:t>
              </a:r>
              <a:endParaRPr lang="en-US" sz="4600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9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99391"/>
            <a:ext cx="9144000" cy="1296144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-1404664" y="-106943"/>
            <a:ext cx="12529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kern="0" dirty="0" err="1">
                <a:solidFill>
                  <a:schemeClr val="bg1"/>
                </a:solidFill>
                <a:latin typeface="Berlin Sans FB" pitchFamily="34" charset="0"/>
              </a:rPr>
              <a:t>Statistik</a:t>
            </a:r>
            <a:r>
              <a:rPr lang="en-US" sz="30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Berlin Sans FB" pitchFamily="34" charset="0"/>
              </a:rPr>
              <a:t>Jumlah</a:t>
            </a:r>
            <a:r>
              <a:rPr lang="en-US" sz="30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Berlin Sans FB" pitchFamily="34" charset="0"/>
              </a:rPr>
              <a:t>Pertanyaan</a:t>
            </a:r>
            <a:r>
              <a:rPr lang="en-US" sz="3000" kern="0" dirty="0">
                <a:solidFill>
                  <a:schemeClr val="bg1"/>
                </a:solidFill>
                <a:latin typeface="Berlin Sans FB" pitchFamily="34" charset="0"/>
              </a:rPr>
              <a:t> Di </a:t>
            </a:r>
            <a:r>
              <a:rPr lang="en-US" sz="3000" kern="0" dirty="0" err="1">
                <a:solidFill>
                  <a:schemeClr val="bg1"/>
                </a:solidFill>
                <a:latin typeface="Berlin Sans FB" pitchFamily="34" charset="0"/>
              </a:rPr>
              <a:t>Meja</a:t>
            </a:r>
            <a:r>
              <a:rPr lang="en-US" sz="30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endParaRPr lang="en-US" sz="3000" kern="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en-US" sz="3000" kern="0" dirty="0" err="1" smtClean="0">
                <a:solidFill>
                  <a:schemeClr val="bg1"/>
                </a:solidFill>
                <a:latin typeface="Berlin Sans FB" pitchFamily="34" charset="0"/>
              </a:rPr>
              <a:t>Penasihat</a:t>
            </a:r>
            <a:r>
              <a:rPr lang="en-US" sz="30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Berlin Sans FB" pitchFamily="34" charset="0"/>
              </a:rPr>
              <a:t>Pengguna</a:t>
            </a:r>
            <a:r>
              <a:rPr lang="en-US" sz="3000" kern="0" dirty="0">
                <a:solidFill>
                  <a:schemeClr val="bg1"/>
                </a:solidFill>
                <a:latin typeface="Berlin Sans FB" pitchFamily="34" charset="0"/>
              </a:rPr>
              <a:t> (MPP</a:t>
            </a:r>
            <a:r>
              <a:rPr lang="en-US" sz="3000" kern="0" dirty="0" smtClean="0">
                <a:solidFill>
                  <a:schemeClr val="bg1"/>
                </a:solidFill>
                <a:latin typeface="Berlin Sans FB" pitchFamily="34" charset="0"/>
              </a:rPr>
              <a:t>)</a:t>
            </a:r>
            <a:endParaRPr lang="en-MY" sz="30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524" y="5085184"/>
            <a:ext cx="8568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Sebanyak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smtClean="0">
                <a:latin typeface="David" pitchFamily="34" charset="-79"/>
                <a:cs typeface="David" pitchFamily="34" charset="-79"/>
              </a:rPr>
              <a:t>9,709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pertanyaan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telah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direkod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di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Meja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Penasihat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Pengguna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sepanjang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tahun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2013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berbanding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smtClean="0">
                <a:latin typeface="David" pitchFamily="34" charset="-79"/>
                <a:cs typeface="David" pitchFamily="34" charset="-79"/>
              </a:rPr>
              <a:t>11,856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pada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tahun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2012 - 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penurunan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sebanyak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smtClean="0">
                <a:latin typeface="David" pitchFamily="34" charset="-79"/>
                <a:cs typeface="David" pitchFamily="34" charset="-79"/>
              </a:rPr>
              <a:t>2,147 (18.11%). </a:t>
            </a:r>
            <a:endParaRPr lang="en-MY" sz="2000" b="1" dirty="0">
              <a:latin typeface="David" pitchFamily="34" charset="-79"/>
              <a:cs typeface="David" pitchFamily="34" charset="-79"/>
            </a:endParaRPr>
          </a:p>
          <a:p>
            <a:pPr algn="ctr"/>
            <a:endParaRPr lang="en-MY" sz="1600" b="1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13989822"/>
              </p:ext>
            </p:extLst>
          </p:nvPr>
        </p:nvGraphicFramePr>
        <p:xfrm>
          <a:off x="394984" y="1340768"/>
          <a:ext cx="82094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74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0" y="0"/>
            <a:ext cx="9144000" cy="1296144"/>
            <a:chOff x="0" y="0"/>
            <a:chExt cx="9144000" cy="1844824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519" y="-27384"/>
            <a:ext cx="8892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kern="0" dirty="0" err="1">
                <a:solidFill>
                  <a:schemeClr val="bg1"/>
                </a:solidFill>
                <a:latin typeface="Berlin Sans FB" pitchFamily="34" charset="0"/>
              </a:rPr>
              <a:t>Statistik</a:t>
            </a:r>
            <a:r>
              <a:rPr lang="en-US" sz="30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Berlin Sans FB" pitchFamily="34" charset="0"/>
              </a:rPr>
              <a:t>Jenis</a:t>
            </a:r>
            <a:r>
              <a:rPr lang="en-US" sz="30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Berlin Sans FB" pitchFamily="34" charset="0"/>
              </a:rPr>
              <a:t>Pertanyaan</a:t>
            </a:r>
            <a:r>
              <a:rPr lang="en-US" sz="30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kern="0" dirty="0" smtClean="0">
                <a:solidFill>
                  <a:schemeClr val="bg1"/>
                </a:solidFill>
                <a:latin typeface="Berlin Sans FB" pitchFamily="34" charset="0"/>
              </a:rPr>
              <a:t/>
            </a:r>
            <a:br>
              <a:rPr lang="en-US" sz="3000" kern="0" dirty="0" smtClean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en-US" sz="3000" kern="0" dirty="0" smtClean="0">
                <a:solidFill>
                  <a:schemeClr val="bg1"/>
                </a:solidFill>
                <a:latin typeface="Berlin Sans FB" pitchFamily="34" charset="0"/>
              </a:rPr>
              <a:t>Di </a:t>
            </a:r>
            <a:r>
              <a:rPr lang="en-US" sz="3000" kern="0" dirty="0" err="1">
                <a:solidFill>
                  <a:schemeClr val="bg1"/>
                </a:solidFill>
                <a:latin typeface="Berlin Sans FB" pitchFamily="34" charset="0"/>
              </a:rPr>
              <a:t>Meja</a:t>
            </a:r>
            <a:r>
              <a:rPr lang="en-US" sz="30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Berlin Sans FB" pitchFamily="34" charset="0"/>
              </a:rPr>
              <a:t>Penasihat</a:t>
            </a:r>
            <a:r>
              <a:rPr lang="en-US" sz="30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Berlin Sans FB" pitchFamily="34" charset="0"/>
              </a:rPr>
              <a:t>Pengguna</a:t>
            </a:r>
            <a:r>
              <a:rPr lang="en-US" sz="3000" kern="0" dirty="0">
                <a:solidFill>
                  <a:schemeClr val="bg1"/>
                </a:solidFill>
                <a:latin typeface="Berlin Sans FB" pitchFamily="34" charset="0"/>
              </a:rPr>
              <a:t> (MPP)</a:t>
            </a:r>
            <a:endParaRPr lang="en-MY" sz="30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343880942"/>
              </p:ext>
            </p:extLst>
          </p:nvPr>
        </p:nvGraphicFramePr>
        <p:xfrm>
          <a:off x="395536" y="1363080"/>
          <a:ext cx="84969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553174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Bilangan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pertanyaan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bagi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semua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kategori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mengalami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err="1" smtClean="0">
                <a:latin typeface="David" pitchFamily="34" charset="-79"/>
                <a:cs typeface="David" pitchFamily="34" charset="-79"/>
              </a:rPr>
              <a:t>penurunan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dengan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peratus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penurunan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keseluruhan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adalah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sebanyak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smtClean="0">
                <a:latin typeface="David" pitchFamily="34" charset="-79"/>
                <a:cs typeface="David" pitchFamily="34" charset="-79"/>
              </a:rPr>
              <a:t>18.11%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.</a:t>
            </a:r>
            <a:endParaRPr lang="en-MY" sz="2000" b="1" dirty="0">
              <a:latin typeface="David" pitchFamily="34" charset="-79"/>
              <a:cs typeface="David" pitchFamily="34" charset="-79"/>
            </a:endParaRPr>
          </a:p>
          <a:p>
            <a:pPr algn="ctr"/>
            <a:endParaRPr lang="en-MY" sz="1600" b="1" dirty="0"/>
          </a:p>
        </p:txBody>
      </p:sp>
    </p:spTree>
    <p:extLst>
      <p:ext uri="{BB962C8B-B14F-4D97-AF65-F5344CB8AC3E}">
        <p14:creationId xmlns:p14="http://schemas.microsoft.com/office/powerpoint/2010/main" val="8606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4462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>
                <a:solidFill>
                  <a:schemeClr val="bg1"/>
                </a:solidFill>
                <a:latin typeface="Berlin Sans FB" pitchFamily="34" charset="0"/>
              </a:rPr>
              <a:t>Program </a:t>
            </a:r>
            <a:r>
              <a:rPr lang="en-US" sz="3600" kern="0" dirty="0" err="1">
                <a:solidFill>
                  <a:schemeClr val="bg1"/>
                </a:solidFill>
                <a:latin typeface="Berlin Sans FB" pitchFamily="34" charset="0"/>
              </a:rPr>
              <a:t>Literasi</a:t>
            </a:r>
            <a:r>
              <a:rPr lang="en-US" sz="36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Maklumat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54364567"/>
              </p:ext>
            </p:extLst>
          </p:nvPr>
        </p:nvGraphicFramePr>
        <p:xfrm>
          <a:off x="456510" y="1196752"/>
          <a:ext cx="829195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479715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b="1" dirty="0" smtClean="0">
                <a:latin typeface="David" pitchFamily="34" charset="-79"/>
                <a:cs typeface="David" pitchFamily="34" charset="-79"/>
              </a:rPr>
              <a:t>SPP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- </a:t>
            </a:r>
            <a:r>
              <a:rPr lang="ms-MY" b="1" dirty="0">
                <a:latin typeface="David" panose="020E0502060401010101" pitchFamily="34" charset="-79"/>
                <a:cs typeface="David" panose="020E0502060401010101" pitchFamily="34" charset="-79"/>
              </a:rPr>
              <a:t>Penurunan</a:t>
            </a:r>
            <a:r>
              <a:rPr lang="ms-MY" dirty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ms-MY" b="1" dirty="0">
                <a:latin typeface="David" panose="020E0502060401010101" pitchFamily="34" charset="-79"/>
                <a:cs typeface="David" panose="020E0502060401010101" pitchFamily="34" charset="-79"/>
              </a:rPr>
              <a:t>bilangan kelas </a:t>
            </a:r>
            <a:r>
              <a:rPr lang="ms-MY" dirty="0">
                <a:latin typeface="David" panose="020E0502060401010101" pitchFamily="34" charset="-79"/>
                <a:cs typeface="David" panose="020E0502060401010101" pitchFamily="34" charset="-79"/>
              </a:rPr>
              <a:t>sebanyak </a:t>
            </a:r>
            <a:r>
              <a:rPr lang="ms-MY" b="1" dirty="0">
                <a:latin typeface="David" panose="020E0502060401010101" pitchFamily="34" charset="-79"/>
                <a:cs typeface="David" panose="020E0502060401010101" pitchFamily="34" charset="-79"/>
              </a:rPr>
              <a:t>7.32% </a:t>
            </a:r>
            <a:r>
              <a:rPr lang="ms-MY" dirty="0">
                <a:latin typeface="David" panose="020E0502060401010101" pitchFamily="34" charset="-79"/>
                <a:cs typeface="David" panose="020E0502060401010101" pitchFamily="34" charset="-79"/>
              </a:rPr>
              <a:t>dan </a:t>
            </a:r>
            <a:r>
              <a:rPr lang="ms-MY" b="1" dirty="0">
                <a:latin typeface="David" panose="020E0502060401010101" pitchFamily="34" charset="-79"/>
                <a:cs typeface="David" panose="020E0502060401010101" pitchFamily="34" charset="-79"/>
              </a:rPr>
              <a:t>penurunan kehadiran </a:t>
            </a:r>
            <a:r>
              <a:rPr lang="ms-MY" dirty="0">
                <a:latin typeface="David" panose="020E0502060401010101" pitchFamily="34" charset="-79"/>
                <a:cs typeface="David" panose="020E0502060401010101" pitchFamily="34" charset="-79"/>
              </a:rPr>
              <a:t>sebanyak </a:t>
            </a:r>
            <a:r>
              <a:rPr lang="ms-MY" b="1" dirty="0">
                <a:latin typeface="David" panose="020E0502060401010101" pitchFamily="34" charset="-79"/>
                <a:cs typeface="David" panose="020E0502060401010101" pitchFamily="34" charset="-79"/>
              </a:rPr>
              <a:t>7.52% </a:t>
            </a:r>
            <a:endParaRPr lang="en-US" b="1" dirty="0">
              <a:latin typeface="David" pitchFamily="34" charset="-79"/>
              <a:cs typeface="David" pitchFamily="34" charset="-79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 err="1" smtClean="0">
                <a:latin typeface="David" pitchFamily="34" charset="-79"/>
                <a:cs typeface="David" pitchFamily="34" charset="-79"/>
              </a:rPr>
              <a:t>Kelas</a:t>
            </a:r>
            <a:r>
              <a:rPr lang="en-US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b="1" dirty="0" err="1" smtClean="0">
                <a:latin typeface="David" pitchFamily="34" charset="-79"/>
                <a:cs typeface="David" pitchFamily="34" charset="-79"/>
              </a:rPr>
              <a:t>Berjadual</a:t>
            </a:r>
            <a:r>
              <a:rPr lang="en-US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- </a:t>
            </a:r>
            <a:r>
              <a:rPr lang="ms-MY" b="1" dirty="0">
                <a:latin typeface="David" panose="020E0502060401010101" pitchFamily="34" charset="-79"/>
                <a:cs typeface="David" panose="020E0502060401010101" pitchFamily="34" charset="-79"/>
              </a:rPr>
              <a:t>Pertambahan bilangan kelas </a:t>
            </a:r>
            <a:r>
              <a:rPr lang="ms-MY" dirty="0">
                <a:latin typeface="David" panose="020E0502060401010101" pitchFamily="34" charset="-79"/>
                <a:cs typeface="David" panose="020E0502060401010101" pitchFamily="34" charset="-79"/>
              </a:rPr>
              <a:t>sebanyak </a:t>
            </a:r>
            <a:r>
              <a:rPr lang="ms-MY" b="1" dirty="0">
                <a:latin typeface="David" panose="020E0502060401010101" pitchFamily="34" charset="-79"/>
                <a:cs typeface="David" panose="020E0502060401010101" pitchFamily="34" charset="-79"/>
              </a:rPr>
              <a:t>33.53%</a:t>
            </a:r>
            <a:r>
              <a:rPr lang="ms-MY" dirty="0">
                <a:latin typeface="David" panose="020E0502060401010101" pitchFamily="34" charset="-79"/>
                <a:cs typeface="David" panose="020E0502060401010101" pitchFamily="34" charset="-79"/>
              </a:rPr>
              <a:t> dan </a:t>
            </a:r>
            <a:r>
              <a:rPr lang="ms-MY" b="1" dirty="0">
                <a:latin typeface="David" panose="020E0502060401010101" pitchFamily="34" charset="-79"/>
                <a:cs typeface="David" panose="020E0502060401010101" pitchFamily="34" charset="-79"/>
              </a:rPr>
              <a:t>peningkatan kehadiran</a:t>
            </a:r>
            <a:r>
              <a:rPr lang="ms-MY" dirty="0">
                <a:latin typeface="David" panose="020E0502060401010101" pitchFamily="34" charset="-79"/>
                <a:cs typeface="David" panose="020E0502060401010101" pitchFamily="34" charset="-79"/>
              </a:rPr>
              <a:t> sebanyak </a:t>
            </a:r>
            <a:r>
              <a:rPr lang="ms-MY" b="1" dirty="0">
                <a:latin typeface="David" panose="020E0502060401010101" pitchFamily="34" charset="-79"/>
                <a:cs typeface="David" panose="020E0502060401010101" pitchFamily="34" charset="-79"/>
              </a:rPr>
              <a:t>31.85</a:t>
            </a:r>
            <a:r>
              <a:rPr lang="ms-MY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%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s-MY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Kelas Permohonan </a:t>
            </a:r>
            <a:r>
              <a:rPr lang="ms-MY" dirty="0" smtClean="0">
                <a:latin typeface="David" pitchFamily="34" charset="-79"/>
                <a:cs typeface="David" pitchFamily="34" charset="-79"/>
              </a:rPr>
              <a:t>- </a:t>
            </a:r>
            <a:r>
              <a:rPr lang="ms-MY" b="1" dirty="0">
                <a:latin typeface="David" panose="020E0502060401010101" pitchFamily="34" charset="-79"/>
                <a:cs typeface="David" panose="020E0502060401010101" pitchFamily="34" charset="-79"/>
              </a:rPr>
              <a:t>Penurunan bilangan kelas </a:t>
            </a:r>
            <a:r>
              <a:rPr lang="ms-MY" dirty="0">
                <a:latin typeface="David" panose="020E0502060401010101" pitchFamily="34" charset="-79"/>
                <a:cs typeface="David" panose="020E0502060401010101" pitchFamily="34" charset="-79"/>
              </a:rPr>
              <a:t>sebanyak </a:t>
            </a:r>
            <a:r>
              <a:rPr lang="ms-MY" b="1" dirty="0">
                <a:latin typeface="David" panose="020E0502060401010101" pitchFamily="34" charset="-79"/>
                <a:cs typeface="David" panose="020E0502060401010101" pitchFamily="34" charset="-79"/>
              </a:rPr>
              <a:t>36.11% </a:t>
            </a:r>
            <a:r>
              <a:rPr lang="ms-MY" dirty="0">
                <a:latin typeface="David" panose="020E0502060401010101" pitchFamily="34" charset="-79"/>
                <a:cs typeface="David" panose="020E0502060401010101" pitchFamily="34" charset="-79"/>
              </a:rPr>
              <a:t>dan </a:t>
            </a:r>
            <a:r>
              <a:rPr lang="ms-MY" b="1" dirty="0">
                <a:latin typeface="David" panose="020E0502060401010101" pitchFamily="34" charset="-79"/>
                <a:cs typeface="David" panose="020E0502060401010101" pitchFamily="34" charset="-79"/>
              </a:rPr>
              <a:t>penurunan kehadiran</a:t>
            </a:r>
            <a:r>
              <a:rPr lang="ms-MY" dirty="0">
                <a:latin typeface="David" panose="020E0502060401010101" pitchFamily="34" charset="-79"/>
                <a:cs typeface="David" panose="020E0502060401010101" pitchFamily="34" charset="-79"/>
              </a:rPr>
              <a:t> sebanyak </a:t>
            </a:r>
            <a:r>
              <a:rPr lang="ms-MY" b="1" dirty="0">
                <a:latin typeface="David" panose="020E0502060401010101" pitchFamily="34" charset="-79"/>
                <a:cs typeface="David" panose="020E0502060401010101" pitchFamily="34" charset="-79"/>
              </a:rPr>
              <a:t>52.67% . </a:t>
            </a:r>
            <a:endParaRPr lang="en-MY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79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4462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>
                <a:solidFill>
                  <a:schemeClr val="bg1"/>
                </a:solidFill>
                <a:latin typeface="Berlin Sans FB" pitchFamily="34" charset="0"/>
              </a:rPr>
              <a:t>Perkhidmatan</a:t>
            </a:r>
            <a:r>
              <a:rPr lang="en-US" sz="36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Berlin Sans FB" pitchFamily="34" charset="0"/>
              </a:rPr>
              <a:t>Pembekalan</a:t>
            </a:r>
            <a:r>
              <a:rPr lang="en-US" sz="36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Dokumen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02041546"/>
              </p:ext>
            </p:extLst>
          </p:nvPr>
        </p:nvGraphicFramePr>
        <p:xfrm>
          <a:off x="545532" y="1141831"/>
          <a:ext cx="7914900" cy="351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4857452"/>
            <a:ext cx="83529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MY" b="1" dirty="0" err="1" smtClean="0">
                <a:latin typeface="David" pitchFamily="34" charset="-79"/>
                <a:cs typeface="David" pitchFamily="34" charset="-79"/>
              </a:rPr>
              <a:t>Permohonan</a:t>
            </a:r>
            <a:r>
              <a:rPr lang="en-MY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b="1" dirty="0" err="1" smtClean="0">
                <a:latin typeface="David" pitchFamily="34" charset="-79"/>
                <a:cs typeface="David" pitchFamily="34" charset="-79"/>
              </a:rPr>
              <a:t>Dalam</a:t>
            </a:r>
            <a:endParaRPr lang="en-MY" b="1" dirty="0" smtClean="0">
              <a:latin typeface="David" pitchFamily="34" charset="-79"/>
              <a:cs typeface="David" pitchFamily="34" charset="-79"/>
            </a:endParaRPr>
          </a:p>
          <a:p>
            <a:pPr algn="just"/>
            <a:r>
              <a:rPr lang="en-MY" dirty="0" smtClean="0">
                <a:latin typeface="David" pitchFamily="34" charset="-79"/>
                <a:cs typeface="David" pitchFamily="34" charset="-79"/>
              </a:rPr>
              <a:t>      - </a:t>
            </a:r>
            <a:r>
              <a:rPr lang="en-MY" b="1" dirty="0" err="1" smtClean="0">
                <a:latin typeface="David" pitchFamily="34" charset="-79"/>
                <a:cs typeface="David" pitchFamily="34" charset="-79"/>
              </a:rPr>
              <a:t>Bil</a:t>
            </a:r>
            <a:r>
              <a:rPr lang="en-MY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b="1" dirty="0" err="1" smtClean="0">
                <a:latin typeface="David" pitchFamily="34" charset="-79"/>
                <a:cs typeface="David" pitchFamily="34" charset="-79"/>
              </a:rPr>
              <a:t>Terima</a:t>
            </a:r>
            <a:r>
              <a:rPr lang="en-MY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b="1" dirty="0" err="1" smtClean="0">
                <a:latin typeface="David" pitchFamily="34" charset="-79"/>
                <a:cs typeface="David" pitchFamily="34" charset="-79"/>
              </a:rPr>
              <a:t>menurun</a:t>
            </a:r>
            <a:r>
              <a:rPr lang="en-MY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dirty="0" err="1" smtClean="0">
                <a:latin typeface="David" pitchFamily="34" charset="-79"/>
                <a:cs typeface="David" pitchFamily="34" charset="-79"/>
              </a:rPr>
              <a:t>sebanyak</a:t>
            </a:r>
            <a:r>
              <a:rPr lang="en-MY" dirty="0" smtClean="0">
                <a:latin typeface="David" pitchFamily="34" charset="-79"/>
                <a:cs typeface="David" pitchFamily="34" charset="-79"/>
              </a:rPr>
              <a:t>  </a:t>
            </a:r>
            <a:r>
              <a:rPr lang="en-MY" b="1" dirty="0" smtClean="0">
                <a:latin typeface="David" pitchFamily="34" charset="-79"/>
                <a:cs typeface="David" pitchFamily="34" charset="-79"/>
              </a:rPr>
              <a:t>12.84%</a:t>
            </a:r>
            <a:r>
              <a:rPr lang="en-MY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dirty="0" err="1" smtClean="0">
                <a:latin typeface="David" pitchFamily="34" charset="-79"/>
                <a:cs typeface="David" pitchFamily="34" charset="-79"/>
              </a:rPr>
              <a:t>berbanding</a:t>
            </a:r>
            <a:r>
              <a:rPr lang="en-MY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dirty="0" err="1" smtClean="0">
                <a:latin typeface="David" pitchFamily="34" charset="-79"/>
                <a:cs typeface="David" pitchFamily="34" charset="-79"/>
              </a:rPr>
              <a:t>tahun</a:t>
            </a:r>
            <a:r>
              <a:rPr lang="en-MY" dirty="0" smtClean="0">
                <a:latin typeface="David" pitchFamily="34" charset="-79"/>
                <a:cs typeface="David" pitchFamily="34" charset="-79"/>
              </a:rPr>
              <a:t> 2012. </a:t>
            </a:r>
            <a:r>
              <a:rPr lang="en-MY" dirty="0" err="1" smtClean="0">
                <a:latin typeface="David" pitchFamily="34" charset="-79"/>
                <a:cs typeface="David" pitchFamily="34" charset="-79"/>
              </a:rPr>
              <a:t>Permohonan</a:t>
            </a:r>
            <a:r>
              <a:rPr lang="en-MY" dirty="0" smtClean="0">
                <a:latin typeface="David" pitchFamily="34" charset="-79"/>
                <a:cs typeface="David" pitchFamily="34" charset="-79"/>
              </a:rPr>
              <a:t> yang</a:t>
            </a:r>
            <a:br>
              <a:rPr lang="en-MY" dirty="0" smtClean="0">
                <a:latin typeface="David" pitchFamily="34" charset="-79"/>
                <a:cs typeface="David" pitchFamily="34" charset="-79"/>
              </a:rPr>
            </a:br>
            <a:r>
              <a:rPr lang="en-MY" dirty="0" smtClean="0">
                <a:latin typeface="David" pitchFamily="34" charset="-79"/>
                <a:cs typeface="David" pitchFamily="34" charset="-79"/>
              </a:rPr>
              <a:t>         </a:t>
            </a:r>
            <a:r>
              <a:rPr lang="en-MY" b="1" dirty="0" err="1" smtClean="0">
                <a:latin typeface="David" pitchFamily="34" charset="-79"/>
                <a:cs typeface="David" pitchFamily="34" charset="-79"/>
              </a:rPr>
              <a:t>berjaya</a:t>
            </a:r>
            <a:r>
              <a:rPr lang="en-MY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b="1" dirty="0" err="1" smtClean="0">
                <a:latin typeface="David" pitchFamily="34" charset="-79"/>
                <a:cs typeface="David" pitchFamily="34" charset="-79"/>
              </a:rPr>
              <a:t>dipenuhi</a:t>
            </a:r>
            <a:r>
              <a:rPr lang="en-MY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dirty="0" err="1" smtClean="0">
                <a:latin typeface="David" pitchFamily="34" charset="-79"/>
                <a:cs typeface="David" pitchFamily="34" charset="-79"/>
              </a:rPr>
              <a:t>adalah</a:t>
            </a:r>
            <a:r>
              <a:rPr lang="en-MY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dirty="0" err="1" smtClean="0">
                <a:latin typeface="David" pitchFamily="34" charset="-79"/>
                <a:cs typeface="David" pitchFamily="34" charset="-79"/>
              </a:rPr>
              <a:t>sebanyak</a:t>
            </a:r>
            <a:r>
              <a:rPr lang="en-MY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b="1" dirty="0" smtClean="0">
                <a:latin typeface="David" pitchFamily="34" charset="-79"/>
                <a:cs typeface="David" pitchFamily="34" charset="-79"/>
              </a:rPr>
              <a:t>48.24%</a:t>
            </a:r>
            <a:r>
              <a:rPr lang="en-MY" dirty="0" smtClean="0">
                <a:latin typeface="David" pitchFamily="34" charset="-79"/>
                <a:cs typeface="David" pitchFamily="34" charset="-79"/>
              </a:rPr>
              <a:t>.</a:t>
            </a:r>
            <a:endParaRPr lang="en-MY" dirty="0">
              <a:latin typeface="David" pitchFamily="34" charset="-79"/>
              <a:cs typeface="David" pitchFamily="34" charset="-79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MY" b="1" dirty="0" err="1">
                <a:latin typeface="David" pitchFamily="34" charset="-79"/>
                <a:cs typeface="David" pitchFamily="34" charset="-79"/>
              </a:rPr>
              <a:t>Permohonan</a:t>
            </a:r>
            <a:r>
              <a:rPr lang="en-MY" b="1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b="1" dirty="0" err="1" smtClean="0">
                <a:latin typeface="David" pitchFamily="34" charset="-79"/>
                <a:cs typeface="David" pitchFamily="34" charset="-79"/>
              </a:rPr>
              <a:t>Luar</a:t>
            </a:r>
            <a:endParaRPr lang="en-MY" b="1" dirty="0">
              <a:latin typeface="David" pitchFamily="34" charset="-79"/>
              <a:cs typeface="David" pitchFamily="34" charset="-79"/>
            </a:endParaRPr>
          </a:p>
          <a:p>
            <a:pPr algn="just"/>
            <a:r>
              <a:rPr lang="en-MY" dirty="0">
                <a:latin typeface="David" pitchFamily="34" charset="-79"/>
                <a:cs typeface="David" pitchFamily="34" charset="-79"/>
              </a:rPr>
              <a:t>      - </a:t>
            </a:r>
            <a:r>
              <a:rPr lang="en-MY" b="1" dirty="0" err="1">
                <a:latin typeface="David" pitchFamily="34" charset="-79"/>
                <a:cs typeface="David" pitchFamily="34" charset="-79"/>
              </a:rPr>
              <a:t>Bil</a:t>
            </a:r>
            <a:r>
              <a:rPr lang="en-MY" b="1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b="1" dirty="0" err="1">
                <a:latin typeface="David" pitchFamily="34" charset="-79"/>
                <a:cs typeface="David" pitchFamily="34" charset="-79"/>
              </a:rPr>
              <a:t>Terima</a:t>
            </a:r>
            <a:r>
              <a:rPr lang="en-MY" b="1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b="1" dirty="0" err="1">
                <a:latin typeface="David" pitchFamily="34" charset="-79"/>
                <a:cs typeface="David" pitchFamily="34" charset="-79"/>
              </a:rPr>
              <a:t>menurun</a:t>
            </a:r>
            <a:r>
              <a:rPr lang="en-MY" b="1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dirty="0" err="1">
                <a:latin typeface="David" pitchFamily="34" charset="-79"/>
                <a:cs typeface="David" pitchFamily="34" charset="-79"/>
              </a:rPr>
              <a:t>sebanyak</a:t>
            </a:r>
            <a:r>
              <a:rPr lang="en-MY" dirty="0">
                <a:latin typeface="David" pitchFamily="34" charset="-79"/>
                <a:cs typeface="David" pitchFamily="34" charset="-79"/>
              </a:rPr>
              <a:t>  </a:t>
            </a:r>
            <a:r>
              <a:rPr lang="en-MY" b="1" dirty="0" smtClean="0">
                <a:latin typeface="David" pitchFamily="34" charset="-79"/>
                <a:cs typeface="David" pitchFamily="34" charset="-79"/>
              </a:rPr>
              <a:t>11.06%</a:t>
            </a:r>
            <a:r>
              <a:rPr lang="en-MY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dirty="0" err="1">
                <a:latin typeface="David" pitchFamily="34" charset="-79"/>
                <a:cs typeface="David" pitchFamily="34" charset="-79"/>
              </a:rPr>
              <a:t>berbanding</a:t>
            </a:r>
            <a:r>
              <a:rPr lang="en-MY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dirty="0" err="1">
                <a:latin typeface="David" pitchFamily="34" charset="-79"/>
                <a:cs typeface="David" pitchFamily="34" charset="-79"/>
              </a:rPr>
              <a:t>tahun</a:t>
            </a:r>
            <a:r>
              <a:rPr lang="en-MY" dirty="0">
                <a:latin typeface="David" pitchFamily="34" charset="-79"/>
                <a:cs typeface="David" pitchFamily="34" charset="-79"/>
              </a:rPr>
              <a:t> 2012. </a:t>
            </a:r>
            <a:r>
              <a:rPr lang="en-MY" dirty="0" err="1">
                <a:latin typeface="David" pitchFamily="34" charset="-79"/>
                <a:cs typeface="David" pitchFamily="34" charset="-79"/>
              </a:rPr>
              <a:t>Permohonan</a:t>
            </a:r>
            <a:r>
              <a:rPr lang="en-MY" dirty="0">
                <a:latin typeface="David" pitchFamily="34" charset="-79"/>
                <a:cs typeface="David" pitchFamily="34" charset="-79"/>
              </a:rPr>
              <a:t> yang</a:t>
            </a:r>
            <a:br>
              <a:rPr lang="en-MY" dirty="0">
                <a:latin typeface="David" pitchFamily="34" charset="-79"/>
                <a:cs typeface="David" pitchFamily="34" charset="-79"/>
              </a:rPr>
            </a:br>
            <a:r>
              <a:rPr lang="en-MY" dirty="0">
                <a:latin typeface="David" pitchFamily="34" charset="-79"/>
                <a:cs typeface="David" pitchFamily="34" charset="-79"/>
              </a:rPr>
              <a:t>         </a:t>
            </a:r>
            <a:r>
              <a:rPr lang="en-MY" b="1" dirty="0" err="1">
                <a:latin typeface="David" pitchFamily="34" charset="-79"/>
                <a:cs typeface="David" pitchFamily="34" charset="-79"/>
              </a:rPr>
              <a:t>berjaya</a:t>
            </a:r>
            <a:r>
              <a:rPr lang="en-MY" b="1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b="1" dirty="0" err="1">
                <a:latin typeface="David" pitchFamily="34" charset="-79"/>
                <a:cs typeface="David" pitchFamily="34" charset="-79"/>
              </a:rPr>
              <a:t>dipenuhi</a:t>
            </a:r>
            <a:r>
              <a:rPr lang="en-MY" b="1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dirty="0" err="1">
                <a:latin typeface="David" pitchFamily="34" charset="-79"/>
                <a:cs typeface="David" pitchFamily="34" charset="-79"/>
              </a:rPr>
              <a:t>adalah</a:t>
            </a:r>
            <a:r>
              <a:rPr lang="en-MY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dirty="0" err="1">
                <a:latin typeface="David" pitchFamily="34" charset="-79"/>
                <a:cs typeface="David" pitchFamily="34" charset="-79"/>
              </a:rPr>
              <a:t>sebanyak</a:t>
            </a:r>
            <a:r>
              <a:rPr lang="en-MY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b="1" dirty="0" smtClean="0">
                <a:latin typeface="David" pitchFamily="34" charset="-79"/>
                <a:cs typeface="David" pitchFamily="34" charset="-79"/>
              </a:rPr>
              <a:t>64.83%.</a:t>
            </a:r>
            <a:endParaRPr lang="en-MY" b="1" dirty="0">
              <a:latin typeface="David" pitchFamily="34" charset="-79"/>
              <a:cs typeface="David" pitchFamily="34" charset="-79"/>
            </a:endParaRPr>
          </a:p>
          <a:p>
            <a:pPr algn="ctr"/>
            <a:endParaRPr lang="en-MY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0" y="0"/>
            <a:ext cx="9144000" cy="1296144"/>
            <a:chOff x="0" y="0"/>
            <a:chExt cx="9144000" cy="1844824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79512" y="219298"/>
            <a:ext cx="87849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kern="0" dirty="0" err="1" smtClean="0">
                <a:solidFill>
                  <a:schemeClr val="bg1"/>
                </a:solidFill>
                <a:latin typeface="Berlin Sans FB" pitchFamily="34" charset="0"/>
              </a:rPr>
              <a:t>Latihan</a:t>
            </a:r>
            <a:r>
              <a:rPr lang="en-US" sz="30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kern="0" dirty="0" err="1" smtClean="0">
                <a:solidFill>
                  <a:schemeClr val="bg1"/>
                </a:solidFill>
                <a:latin typeface="Berlin Sans FB" pitchFamily="34" charset="0"/>
              </a:rPr>
              <a:t>dan</a:t>
            </a:r>
            <a:r>
              <a:rPr lang="en-US" sz="30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Berlin Sans FB" pitchFamily="34" charset="0"/>
              </a:rPr>
              <a:t>Khidmat</a:t>
            </a:r>
            <a:r>
              <a:rPr lang="en-US" sz="30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kern="0" dirty="0" err="1" smtClean="0">
                <a:solidFill>
                  <a:schemeClr val="bg1"/>
                </a:solidFill>
                <a:latin typeface="Berlin Sans FB" pitchFamily="34" charset="0"/>
              </a:rPr>
              <a:t>Baik</a:t>
            </a:r>
            <a:r>
              <a:rPr lang="en-US" sz="30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kern="0" dirty="0" err="1" smtClean="0">
                <a:solidFill>
                  <a:schemeClr val="bg1"/>
                </a:solidFill>
                <a:latin typeface="Berlin Sans FB" pitchFamily="34" charset="0"/>
              </a:rPr>
              <a:t>Pulih</a:t>
            </a:r>
            <a:r>
              <a:rPr lang="en-US" sz="30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kern="0" dirty="0" err="1" smtClean="0">
                <a:solidFill>
                  <a:schemeClr val="bg1"/>
                </a:solidFill>
                <a:latin typeface="Berlin Sans FB" pitchFamily="34" charset="0"/>
              </a:rPr>
              <a:t>Bahan</a:t>
            </a:r>
            <a:endParaRPr lang="en-MY" sz="30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737408"/>
              </p:ext>
            </p:extLst>
          </p:nvPr>
        </p:nvGraphicFramePr>
        <p:xfrm>
          <a:off x="287524" y="1412776"/>
          <a:ext cx="8568952" cy="5298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6397"/>
                <a:gridCol w="2946397"/>
                <a:gridCol w="2676158"/>
              </a:tblGrid>
              <a:tr h="23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FUNGSI / AKTIVITI</a:t>
                      </a:r>
                      <a:endParaRPr lang="en-AU" sz="1800" dirty="0">
                        <a:effectLst/>
                        <a:latin typeface="David" panose="020E0502060401010101" pitchFamily="34" charset="-79"/>
                        <a:ea typeface="Times New Roman"/>
                        <a:cs typeface="David" panose="020E0502060401010101" pitchFamily="34" charset="-79"/>
                      </a:endParaRPr>
                    </a:p>
                  </a:txBody>
                  <a:tcPr marL="40251" marR="40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PENCAPAIAN</a:t>
                      </a:r>
                      <a:endParaRPr lang="en-AU" sz="1800" dirty="0">
                        <a:effectLst/>
                        <a:latin typeface="David" panose="020E0502060401010101" pitchFamily="34" charset="-79"/>
                        <a:ea typeface="Times New Roman"/>
                        <a:cs typeface="David" panose="020E0502060401010101" pitchFamily="34" charset="-79"/>
                      </a:endParaRPr>
                    </a:p>
                  </a:txBody>
                  <a:tcPr marL="40251" marR="40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IMPAK</a:t>
                      </a:r>
                      <a:endParaRPr lang="en-AU" sz="1800" dirty="0">
                        <a:effectLst/>
                        <a:latin typeface="David" panose="020E0502060401010101" pitchFamily="34" charset="-79"/>
                        <a:ea typeface="Times New Roman"/>
                        <a:cs typeface="David" panose="020E0502060401010101" pitchFamily="34" charset="-79"/>
                      </a:endParaRPr>
                    </a:p>
                  </a:txBody>
                  <a:tcPr marL="40251" marR="40251" marT="0" marB="0"/>
                </a:tc>
              </a:tr>
              <a:tr h="1206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Latihan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Staf</a:t>
                      </a:r>
                      <a:endParaRPr lang="en-AU" sz="1800" dirty="0">
                        <a:effectLst/>
                        <a:latin typeface="David" panose="020E0502060401010101" pitchFamily="34" charset="-79"/>
                        <a:ea typeface="Times New Roman"/>
                        <a:cs typeface="David" panose="020E0502060401010101" pitchFamily="34" charset="-79"/>
                      </a:endParaRPr>
                    </a:p>
                  </a:txBody>
                  <a:tcPr marL="40251" marR="4025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Berjaya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mencapai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98.14%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staf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menghadiri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7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hari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latihan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.</a:t>
                      </a:r>
                      <a:endParaRPr lang="en-AU" sz="1800" dirty="0">
                        <a:effectLst/>
                        <a:latin typeface="David" panose="020E0502060401010101" pitchFamily="34" charset="-79"/>
                        <a:ea typeface="Times New Roman"/>
                        <a:cs typeface="David" panose="020E0502060401010101" pitchFamily="34" charset="-79"/>
                      </a:endParaRPr>
                    </a:p>
                  </a:txBody>
                  <a:tcPr marL="40251" marR="40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Melepasi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sasaran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UPM : 80</a:t>
                      </a:r>
                      <a:r>
                        <a:rPr lang="en-AU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%</a:t>
                      </a:r>
                      <a:endParaRPr lang="en-AU" sz="1800" dirty="0">
                        <a:effectLst/>
                        <a:latin typeface="David" panose="020E0502060401010101" pitchFamily="34" charset="-79"/>
                        <a:ea typeface="Times New Roman"/>
                        <a:cs typeface="David" panose="020E0502060401010101" pitchFamily="34" charset="-79"/>
                      </a:endParaRPr>
                    </a:p>
                  </a:txBody>
                  <a:tcPr marL="40251" marR="40251" marT="0" marB="0"/>
                </a:tc>
              </a:tr>
              <a:tr h="1177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Penjilidan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/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baik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pulih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bahan</a:t>
                      </a:r>
                      <a:endParaRPr lang="en-AU" sz="1800" dirty="0">
                        <a:effectLst/>
                        <a:latin typeface="David" panose="020E0502060401010101" pitchFamily="34" charset="-79"/>
                        <a:ea typeface="Times New Roman"/>
                        <a:cs typeface="David" panose="020E0502060401010101" pitchFamily="34" charset="-79"/>
                      </a:endParaRPr>
                    </a:p>
                  </a:txBody>
                  <a:tcPr marL="40251" marR="4025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Sebanyak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90%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bahan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yang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diterima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berjaya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dibaik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pulih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dalam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tempoh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4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bulan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.</a:t>
                      </a:r>
                      <a:endParaRPr lang="en-AU" sz="1800" dirty="0">
                        <a:effectLst/>
                        <a:latin typeface="David" panose="020E0502060401010101" pitchFamily="34" charset="-79"/>
                        <a:ea typeface="Times New Roman"/>
                        <a:cs typeface="David" panose="020E0502060401010101" pitchFamily="34" charset="-79"/>
                      </a:endParaRPr>
                    </a:p>
                  </a:txBody>
                  <a:tcPr marL="40251" marR="4025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Mengurangkan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situasi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“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bahan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yang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tiada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di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rak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”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dan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memelihara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keadaan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fizikal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bahan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Perpustakaan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Melepasai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sasaran</a:t>
                      </a:r>
                      <a:r>
                        <a:rPr lang="en-AU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70%.</a:t>
                      </a:r>
                      <a:endParaRPr lang="en-AU" sz="1800" dirty="0">
                        <a:effectLst/>
                        <a:latin typeface="David" panose="020E0502060401010101" pitchFamily="34" charset="-79"/>
                        <a:ea typeface="Times New Roman"/>
                        <a:cs typeface="David" panose="020E0502060401010101" pitchFamily="34" charset="-79"/>
                      </a:endParaRPr>
                    </a:p>
                  </a:txBody>
                  <a:tcPr marL="40251" marR="40251" marT="0" marB="0"/>
                </a:tc>
              </a:tr>
              <a:tr h="1883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David" panose="020E0502060401010101" pitchFamily="34" charset="-79"/>
                        <a:ea typeface="Times New Roman"/>
                        <a:cs typeface="David" panose="020E0502060401010101" pitchFamily="34" charset="-79"/>
                      </a:endParaRPr>
                    </a:p>
                  </a:txBody>
                  <a:tcPr marL="40251" marR="40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David" panose="020E0502060401010101" pitchFamily="34" charset="-79"/>
                        <a:ea typeface="Times New Roman"/>
                        <a:cs typeface="David" panose="020E0502060401010101" pitchFamily="34" charset="-79"/>
                      </a:endParaRPr>
                    </a:p>
                  </a:txBody>
                  <a:tcPr marL="40251" marR="4025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AU" sz="1800" dirty="0">
                        <a:effectLst/>
                        <a:latin typeface="David" panose="020E0502060401010101" pitchFamily="34" charset="-79"/>
                        <a:ea typeface="Times New Roman"/>
                        <a:cs typeface="David" panose="020E0502060401010101" pitchFamily="34" charset="-79"/>
                      </a:endParaRPr>
                    </a:p>
                  </a:txBody>
                  <a:tcPr marL="40251" marR="402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1430" y="1628800"/>
            <a:ext cx="8753058" cy="384720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effectLst/>
              </a:rPr>
              <a:t>PENCAPAIAN</a:t>
            </a:r>
          </a:p>
          <a:p>
            <a:pPr algn="ctr"/>
            <a:endParaRPr lang="en-US" sz="2000" b="1" cap="all" spc="0" dirty="0" smtClean="0">
              <a:ln w="0"/>
              <a:effectLst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i="1" cap="all" dirty="0" smtClean="0">
                <a:ln w="0"/>
              </a:rPr>
              <a:t>KEY </a:t>
            </a:r>
            <a:r>
              <a:rPr lang="en-US" sz="3600" b="1" i="1" cap="all" dirty="0">
                <a:ln w="0"/>
              </a:rPr>
              <a:t>PERFORMANCE INDICATOR </a:t>
            </a:r>
            <a:r>
              <a:rPr lang="en-US" sz="3600" b="1" cap="all" dirty="0">
                <a:ln w="0"/>
              </a:rPr>
              <a:t>PERKHIDMATAN </a:t>
            </a:r>
            <a:r>
              <a:rPr lang="en-US" sz="3600" b="1" cap="all" dirty="0" smtClean="0">
                <a:ln w="0"/>
              </a:rPr>
              <a:t>PERPUSTAKAAN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ms-MY" altLang="en-US" sz="3600" dirty="0">
                <a:latin typeface="Berlin Sans FB" panose="020E0602020502020306" pitchFamily="34" charset="0"/>
                <a:ea typeface="Times New Roman" pitchFamily="18" charset="0"/>
                <a:cs typeface="Arial" pitchFamily="34" charset="0"/>
              </a:rPr>
              <a:t>Pelan Tindakan Peringkat Fungsian &amp; Aras </a:t>
            </a:r>
            <a:endParaRPr lang="ms-MY" altLang="en-US" sz="3600" dirty="0" smtClean="0">
              <a:latin typeface="Berlin Sans FB" panose="020E0602020502020306" pitchFamily="34" charset="0"/>
              <a:ea typeface="Times New Roman" pitchFamily="18" charset="0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ms-MY" sz="3600" b="1" dirty="0"/>
              <a:t>Piagam </a:t>
            </a:r>
            <a:r>
              <a:rPr lang="ms-MY" sz="3600" b="1" dirty="0" smtClean="0"/>
              <a:t>Pelanggan</a:t>
            </a:r>
            <a:endParaRPr lang="ms-MY" altLang="en-US" sz="3600" dirty="0">
              <a:latin typeface="Berlin Sans FB" panose="020E0602020502020306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10792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KPI Library </a:t>
            </a:r>
            <a:r>
              <a:rPr lang="en-US" sz="3600" kern="0" dirty="0">
                <a:solidFill>
                  <a:schemeClr val="bg1"/>
                </a:solidFill>
                <a:latin typeface="Berlin Sans FB" pitchFamily="34" charset="0"/>
              </a:rPr>
              <a:t>Services –Achievement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986314"/>
              </p:ext>
            </p:extLst>
          </p:nvPr>
        </p:nvGraphicFramePr>
        <p:xfrm>
          <a:off x="395534" y="1196752"/>
          <a:ext cx="8496947" cy="5365357"/>
        </p:xfrm>
        <a:graphic>
          <a:graphicData uri="http://schemas.openxmlformats.org/drawingml/2006/table">
            <a:tbl>
              <a:tblPr/>
              <a:tblGrid>
                <a:gridCol w="310708"/>
                <a:gridCol w="468181"/>
                <a:gridCol w="1982620"/>
                <a:gridCol w="708079"/>
                <a:gridCol w="849694"/>
                <a:gridCol w="849694"/>
                <a:gridCol w="920502"/>
                <a:gridCol w="849694"/>
                <a:gridCol w="1557775"/>
              </a:tblGrid>
              <a:tr h="489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KPI</a:t>
                      </a:r>
                      <a:endParaRPr lang="en-MY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Target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2013</a:t>
                      </a:r>
                      <a:endParaRPr lang="en-MY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Achievement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2013 </a:t>
                      </a:r>
                      <a:endParaRPr lang="en-MY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Remarks</a:t>
                      </a:r>
                      <a:endParaRPr lang="en-MY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4993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Q1</a:t>
                      </a:r>
                      <a:endParaRPr lang="en-MY" sz="1400" b="1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Q2</a:t>
                      </a:r>
                      <a:endParaRPr lang="en-MY" sz="1400" b="1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Q3</a:t>
                      </a:r>
                      <a:endParaRPr lang="en-MY" sz="1400" b="1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Q4</a:t>
                      </a:r>
                      <a:endParaRPr lang="en-MY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452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Customer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Satisfaction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Index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(CSI):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(% of respondent rate 4&amp;5)</a:t>
                      </a:r>
                      <a:endParaRPr lang="en-MY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1400"/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1400"/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139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</a:t>
                      </a: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CSI - 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Undergraduates</a:t>
                      </a: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70%</a:t>
                      </a: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hlinkClick r:id="" action="ppaction://noaction"/>
                        </a:rPr>
                        <a:t>78.12%</a:t>
                      </a:r>
                      <a:endParaRPr lang="en-MY" sz="14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Average mean  – 4.03</a:t>
                      </a:r>
                      <a:endParaRPr lang="en-MY" sz="14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5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</a:t>
                      </a: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CSI - Postgraduates</a:t>
                      </a: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70%</a:t>
                      </a: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hlinkClick r:id="" action="ppaction://noaction"/>
                        </a:rPr>
                        <a:t>75.12%</a:t>
                      </a:r>
                      <a:endParaRPr lang="en-MY" sz="14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Average mean  – 3.97</a:t>
                      </a:r>
                      <a:endParaRPr lang="en-MY" sz="14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64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</a:t>
                      </a: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CSI 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Staff</a:t>
                      </a: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70%</a:t>
                      </a: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hlinkClick r:id="" action="ppaction://noaction"/>
                        </a:rPr>
                        <a:t>86.01%</a:t>
                      </a:r>
                      <a:endParaRPr lang="en-US" sz="1400" b="0" dirty="0" smtClean="0">
                        <a:solidFill>
                          <a:srgbClr val="0070C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Average mean  – 4.17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0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Percentage of required titles in the collection (to assess to what extent reading list titles are owned by the library)</a:t>
                      </a:r>
                      <a:endParaRPr lang="en-MY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20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85%</a:t>
                      </a: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smtClean="0">
                          <a:latin typeface="Arial" pitchFamily="34" charset="0"/>
                          <a:ea typeface="Calibri"/>
                          <a:cs typeface="Arial" pitchFamily="34" charset="0"/>
                          <a:hlinkClick r:id="" action="ppaction://noaction"/>
                        </a:rPr>
                        <a:t>88.17%</a:t>
                      </a:r>
                      <a:endParaRPr lang="en-MY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400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3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Increase of digital content in UPMIR portal</a:t>
                      </a:r>
                      <a:endParaRPr lang="en-MY" sz="140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10%</a:t>
                      </a:r>
                      <a:endParaRPr lang="en-MY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2.69%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Arial" pitchFamily="34" charset="0"/>
                          <a:cs typeface="Arial" pitchFamily="34" charset="0"/>
                        </a:rPr>
                        <a:t>10.41%</a:t>
                      </a: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14.53%</a:t>
                      </a: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smtClean="0">
                          <a:latin typeface="Arial" pitchFamily="34" charset="0"/>
                          <a:ea typeface="Calibri"/>
                          <a:cs typeface="Arial" pitchFamily="34" charset="0"/>
                          <a:hlinkClick r:id="" action="ppaction://noaction"/>
                        </a:rPr>
                        <a:t>34.62%</a:t>
                      </a:r>
                      <a:endParaRPr lang="en-MY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MY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6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87524" y="12590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ms-MY" altLang="en-US" sz="3600" dirty="0" smtClean="0">
                <a:solidFill>
                  <a:schemeClr val="bg1"/>
                </a:solidFill>
                <a:latin typeface="Berlin Sans FB" panose="020E0602020502020306" pitchFamily="34" charset="0"/>
                <a:ea typeface="Times New Roman" pitchFamily="18" charset="0"/>
                <a:cs typeface="Arial" pitchFamily="34" charset="0"/>
              </a:rPr>
              <a:t>Pelan Tindakan Peringkat Fungsian &amp; Aras </a:t>
            </a:r>
            <a:endParaRPr lang="ms-MY" altLang="en-US" sz="3600" dirty="0">
              <a:solidFill>
                <a:schemeClr val="bg1"/>
              </a:solidFill>
              <a:latin typeface="Berlin Sans FB" panose="020E0602020502020306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94428"/>
              </p:ext>
            </p:extLst>
          </p:nvPr>
        </p:nvGraphicFramePr>
        <p:xfrm>
          <a:off x="107504" y="1080581"/>
          <a:ext cx="8928991" cy="4940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1368152"/>
                <a:gridCol w="1512168"/>
                <a:gridCol w="941766"/>
                <a:gridCol w="803806"/>
                <a:gridCol w="803806"/>
                <a:gridCol w="873925"/>
                <a:gridCol w="1096660"/>
                <a:gridCol w="1096660"/>
              </a:tblGrid>
              <a:tr h="40267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cap="all" dirty="0">
                          <a:effectLst/>
                        </a:rPr>
                        <a:t>BIL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cap="all" dirty="0">
                          <a:effectLst/>
                        </a:rPr>
                        <a:t>proses utama</a:t>
                      </a:r>
                      <a:endParaRPr lang="en-MY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cap="all" dirty="0">
                          <a:effectLst/>
                        </a:rPr>
                        <a:t>&amp;</a:t>
                      </a:r>
                      <a:endParaRPr lang="en-MY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cap="all" dirty="0">
                          <a:effectLst/>
                        </a:rPr>
                        <a:t>Objektif kualiti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cap="all" dirty="0">
                          <a:effectLst/>
                        </a:rPr>
                        <a:t>Petunjuk prestasi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cap="all" dirty="0">
                          <a:effectLst/>
                        </a:rPr>
                        <a:t>2013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2398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cap="all" dirty="0">
                          <a:effectLst/>
                        </a:rPr>
                        <a:t>SASARAN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PENCAPAIAN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2398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cap="all" dirty="0">
                          <a:effectLst/>
                        </a:rPr>
                        <a:t>Q1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cap="all" dirty="0">
                          <a:effectLst/>
                        </a:rPr>
                        <a:t>Q2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cap="all" dirty="0">
                          <a:effectLst/>
                        </a:rPr>
                        <a:t>Q3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cap="all">
                          <a:effectLst/>
                        </a:rPr>
                        <a:t>Q4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cap="all">
                          <a:effectLst/>
                        </a:rPr>
                        <a:t>KESELURUHAN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/>
                </a:tc>
              </a:tr>
              <a:tr h="17528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ms-MY" sz="1200">
                          <a:effectLst/>
                        </a:rPr>
                        <a:t> 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s-MY" sz="1200" dirty="0">
                          <a:effectLst/>
                        </a:rPr>
                        <a:t>Perolehan buku di perpustakaan</a:t>
                      </a:r>
                      <a:endParaRPr lang="en-MY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s-MY" sz="1200" dirty="0">
                          <a:effectLst/>
                        </a:rPr>
                        <a:t>Memperoleh dan memproses buku untuk sedia diguna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s-MY" sz="1200">
                          <a:effectLst/>
                        </a:rPr>
                        <a:t>Peratusan pertambahan koleksi buku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ms-MY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ms-MY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 smtClean="0">
                          <a:effectLst/>
                        </a:rPr>
                        <a:t>2</a:t>
                      </a:r>
                      <a:r>
                        <a:rPr lang="ms-MY" sz="1200" dirty="0">
                          <a:effectLst/>
                        </a:rPr>
                        <a:t>% </a:t>
                      </a:r>
                      <a:endParaRPr lang="ms-MY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 smtClean="0">
                          <a:effectLst/>
                        </a:rPr>
                        <a:t>(</a:t>
                      </a:r>
                      <a:r>
                        <a:rPr lang="ms-MY" sz="1200" dirty="0">
                          <a:effectLst/>
                        </a:rPr>
                        <a:t>Sasaran tambahan buku – 9646) 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0.5</a:t>
                      </a:r>
                      <a:r>
                        <a:rPr lang="ms-MY" sz="1200" dirty="0" smtClean="0">
                          <a:effectLst/>
                        </a:rPr>
                        <a:t>%</a:t>
                      </a:r>
                      <a:endParaRPr lang="en-MY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(Tambahan </a:t>
                      </a:r>
                      <a:r>
                        <a:rPr lang="ms-MY" sz="1200" dirty="0" smtClean="0">
                          <a:effectLst/>
                        </a:rPr>
                        <a:t>– </a:t>
                      </a:r>
                      <a:r>
                        <a:rPr lang="ms-MY" sz="1200" dirty="0">
                          <a:effectLst/>
                        </a:rPr>
                        <a:t>2348)</a:t>
                      </a:r>
                      <a:endParaRPr lang="en-MY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1.0%</a:t>
                      </a:r>
                      <a:endParaRPr lang="en-MY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(Tambahan </a:t>
                      </a:r>
                      <a:r>
                        <a:rPr lang="ms-MY" sz="1200" dirty="0" smtClean="0">
                          <a:effectLst/>
                        </a:rPr>
                        <a:t>– </a:t>
                      </a:r>
                      <a:r>
                        <a:rPr lang="ms-MY" sz="1200" dirty="0">
                          <a:effectLst/>
                        </a:rPr>
                        <a:t>4838)</a:t>
                      </a:r>
                      <a:endParaRPr lang="en-MY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1.5%</a:t>
                      </a:r>
                      <a:endParaRPr lang="en-MY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(Tambahan </a:t>
                      </a:r>
                      <a:r>
                        <a:rPr lang="ms-MY" sz="1200" dirty="0" smtClean="0">
                          <a:effectLst/>
                        </a:rPr>
                        <a:t>– </a:t>
                      </a:r>
                      <a:r>
                        <a:rPr lang="ms-MY" sz="1200" dirty="0">
                          <a:effectLst/>
                        </a:rPr>
                        <a:t>7240 )</a:t>
                      </a:r>
                      <a:endParaRPr lang="en-MY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2.22%</a:t>
                      </a:r>
                      <a:endParaRPr lang="en-MY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(Tambahan </a:t>
                      </a:r>
                      <a:r>
                        <a:rPr lang="ms-MY" sz="1200" dirty="0" smtClean="0">
                          <a:effectLst/>
                        </a:rPr>
                        <a:t>- </a:t>
                      </a:r>
                      <a:r>
                        <a:rPr lang="ms-MY" sz="1200" dirty="0">
                          <a:effectLst/>
                        </a:rPr>
                        <a:t>10,723)</a:t>
                      </a:r>
                      <a:endParaRPr lang="en-MY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</a:rPr>
                        <a:t> </a:t>
                      </a:r>
                      <a:r>
                        <a:rPr lang="ms-MY" sz="1400" b="1" dirty="0" smtClean="0">
                          <a:effectLst/>
                        </a:rPr>
                        <a:t>2.22</a:t>
                      </a:r>
                      <a:r>
                        <a:rPr lang="ms-MY" sz="1400" b="1" dirty="0">
                          <a:effectLst/>
                        </a:rPr>
                        <a:t>%</a:t>
                      </a:r>
                      <a:endParaRPr lang="en-MY" sz="1400" b="1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(Tambahan </a:t>
                      </a:r>
                      <a:r>
                        <a:rPr lang="ms-MY" sz="1200" dirty="0" smtClean="0">
                          <a:effectLst/>
                        </a:rPr>
                        <a:t>– 10,723)</a:t>
                      </a:r>
                      <a:endParaRPr lang="en-MY" sz="1200" dirty="0">
                        <a:effectLst/>
                      </a:endParaRPr>
                    </a:p>
                  </a:txBody>
                  <a:tcPr marL="56810" marR="56810" marT="0" marB="0" anchor="ctr"/>
                </a:tc>
              </a:tr>
              <a:tr h="233718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s-MY" sz="1200" dirty="0" smtClean="0">
                          <a:effectLst/>
                        </a:rPr>
                        <a:t>2.</a:t>
                      </a:r>
                      <a:r>
                        <a:rPr lang="ms-MY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>
                          <a:effectLst/>
                        </a:rPr>
                        <a:t>Literasi Maklumat</a:t>
                      </a:r>
                      <a:endParaRPr lang="en-MY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>
                          <a:effectLst/>
                        </a:rPr>
                        <a:t>Membina kemahiran pencarian bahan perpustakaan</a:t>
                      </a:r>
                      <a:endParaRPr lang="en-MY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Peratusan pengguna yang mencapai markah ≥ 70% dalam post test Program Literasi Maklumat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80%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 smtClean="0">
                          <a:effectLst/>
                        </a:rPr>
                        <a:t>100%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(</a:t>
                      </a:r>
                      <a:r>
                        <a:rPr lang="ms-MY" sz="1200" dirty="0" smtClean="0">
                          <a:effectLst/>
                        </a:rPr>
                        <a:t>132/132 </a:t>
                      </a:r>
                      <a:r>
                        <a:rPr lang="ms-MY" sz="1200" dirty="0">
                          <a:effectLst/>
                        </a:rPr>
                        <a:t>pengguna</a:t>
                      </a:r>
                      <a:r>
                        <a:rPr lang="ms-MY" sz="1200" dirty="0" smtClean="0">
                          <a:effectLst/>
                        </a:rPr>
                        <a:t>)</a:t>
                      </a:r>
                      <a:endParaRPr lang="en-MY" sz="1200" dirty="0">
                        <a:effectLst/>
                      </a:endParaRPr>
                    </a:p>
                  </a:txBody>
                  <a:tcPr marL="56810" marR="56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 smtClean="0">
                          <a:effectLst/>
                        </a:rPr>
                        <a:t>97.65</a:t>
                      </a:r>
                      <a:r>
                        <a:rPr lang="ms-MY" sz="1200" dirty="0">
                          <a:effectLst/>
                        </a:rPr>
                        <a:t>%</a:t>
                      </a:r>
                      <a:endParaRPr lang="en-MY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ms-MY" sz="12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 smtClean="0">
                          <a:effectLst/>
                        </a:rPr>
                        <a:t>(415/425 </a:t>
                      </a:r>
                      <a:r>
                        <a:rPr lang="ms-MY" sz="1200" dirty="0">
                          <a:effectLst/>
                        </a:rPr>
                        <a:t>pengguna</a:t>
                      </a:r>
                      <a:r>
                        <a:rPr lang="ms-MY" sz="1200" dirty="0" smtClean="0">
                          <a:effectLst/>
                        </a:rPr>
                        <a:t>)</a:t>
                      </a:r>
                      <a:endParaRPr lang="en-MY" sz="1200" dirty="0">
                        <a:effectLst/>
                      </a:endParaRPr>
                    </a:p>
                  </a:txBody>
                  <a:tcPr marL="56810" marR="56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 </a:t>
                      </a:r>
                      <a:r>
                        <a:rPr lang="ms-MY" sz="1200" dirty="0" smtClean="0">
                          <a:effectLst/>
                        </a:rPr>
                        <a:t>97.38</a:t>
                      </a:r>
                      <a:r>
                        <a:rPr lang="ms-MY" sz="1200" dirty="0">
                          <a:effectLst/>
                        </a:rPr>
                        <a:t>%</a:t>
                      </a:r>
                      <a:endParaRPr lang="en-MY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ms-MY" sz="12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 smtClean="0">
                          <a:effectLst/>
                        </a:rPr>
                        <a:t>(3007</a:t>
                      </a:r>
                      <a:r>
                        <a:rPr lang="ms-MY" sz="1200" baseline="0" dirty="0" smtClean="0">
                          <a:effectLst/>
                        </a:rPr>
                        <a:t>/</a:t>
                      </a:r>
                      <a:r>
                        <a:rPr lang="ms-MY" sz="1200" dirty="0" smtClean="0">
                          <a:effectLst/>
                        </a:rPr>
                        <a:t>3088 </a:t>
                      </a:r>
                      <a:r>
                        <a:rPr lang="ms-MY" sz="1200" dirty="0">
                          <a:effectLst/>
                        </a:rPr>
                        <a:t>pengguna</a:t>
                      </a:r>
                      <a:r>
                        <a:rPr lang="ms-MY" sz="1200" dirty="0" smtClean="0">
                          <a:effectLst/>
                        </a:rPr>
                        <a:t>)</a:t>
                      </a:r>
                      <a:endParaRPr lang="en-MY" sz="1200" dirty="0">
                        <a:effectLst/>
                      </a:endParaRPr>
                    </a:p>
                  </a:txBody>
                  <a:tcPr marL="56810" marR="56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ms-MY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 smtClean="0">
                          <a:effectLst/>
                        </a:rPr>
                        <a:t>100.00%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 smtClean="0">
                          <a:effectLst/>
                        </a:rPr>
                        <a:t>(74/74 </a:t>
                      </a:r>
                      <a:r>
                        <a:rPr lang="ms-MY" sz="1200" dirty="0">
                          <a:effectLst/>
                        </a:rPr>
                        <a:t>pengguna)</a:t>
                      </a:r>
                      <a:endParaRPr lang="en-MY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</a:endParaRPr>
                    </a:p>
                  </a:txBody>
                  <a:tcPr marL="56810" marR="56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</a:rPr>
                        <a:t>97.55</a:t>
                      </a:r>
                      <a:r>
                        <a:rPr lang="ms-MY" sz="14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(</a:t>
                      </a:r>
                      <a:r>
                        <a:rPr lang="ms-MY" sz="1200" dirty="0" smtClean="0">
                          <a:effectLst/>
                        </a:rPr>
                        <a:t>3628/3719 </a:t>
                      </a:r>
                      <a:r>
                        <a:rPr lang="ms-MY" sz="1200" dirty="0">
                          <a:effectLst/>
                        </a:rPr>
                        <a:t>pengguna)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810" marR="5681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7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87524" y="12590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ms-MY" sz="3600" b="1" dirty="0" smtClean="0">
                <a:solidFill>
                  <a:schemeClr val="bg1"/>
                </a:solidFill>
              </a:rPr>
              <a:t>Piagam Pelanggan</a:t>
            </a:r>
            <a:endParaRPr lang="ms-MY" altLang="en-US" sz="3600" dirty="0">
              <a:solidFill>
                <a:schemeClr val="bg1"/>
              </a:solidFill>
              <a:latin typeface="Berlin Sans FB" panose="020E0602020502020306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568547"/>
              </p:ext>
            </p:extLst>
          </p:nvPr>
        </p:nvGraphicFramePr>
        <p:xfrm>
          <a:off x="105538" y="826185"/>
          <a:ext cx="9076179" cy="6024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258"/>
                <a:gridCol w="4007911"/>
                <a:gridCol w="1821778"/>
                <a:gridCol w="1457422"/>
                <a:gridCol w="1238810"/>
              </a:tblGrid>
              <a:tr h="4497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BIL.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JANJI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BAHAGIAN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 </a:t>
                      </a:r>
                      <a:endParaRPr lang="en-MY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2013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Jumlah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Peratus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</a:tr>
              <a:tr h="44975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1.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Memberi perkhidmatan yang mesra pelanggan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Kajian Kepuasan Pelanggan 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Prasiswazah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551/657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83.87%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Siswazah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486/606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80.20%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Staf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293/314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93.31%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JUMLAH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1,330/1,577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400" b="1" dirty="0">
                          <a:effectLst/>
                        </a:rPr>
                        <a:t>84.34%</a:t>
                      </a:r>
                      <a:endParaRPr lang="en-M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2.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Memproses bahan perpustakaan yang diperolehi untuk permohonan segera dalam tempoh 5 hari bekerja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BPK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17/17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BMA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2/2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BTB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-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BKK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5/5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PPSK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-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PKSB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-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PPV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-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PKBS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-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JUMLAH 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24/24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400" b="1" dirty="0">
                          <a:effectLst/>
                        </a:rPr>
                        <a:t>100%</a:t>
                      </a:r>
                      <a:endParaRPr lang="en-M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3.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Memproses bahan terbitan bersiri keluaran terkini dalam tempoh 10 hari bekerja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BTB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1,792/1,792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PKBS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116/116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JUMLAH 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1,908/1,908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400" b="1" dirty="0">
                          <a:effectLst/>
                        </a:rPr>
                        <a:t>100%</a:t>
                      </a:r>
                      <a:endParaRPr lang="en-M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4.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Mengendali pendaftaran / permasalahan keahlian dalam tempoh 30 minit</a:t>
                      </a:r>
                      <a:endParaRPr lang="en-MY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BS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11,929/11,929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PPSK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49/49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PKSB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31/31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PPV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83/83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PKBS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328/328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  <a:tr h="218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JUMLAH 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12,420/12,420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400" b="1" dirty="0">
                          <a:effectLst/>
                        </a:rPr>
                        <a:t>100%</a:t>
                      </a:r>
                      <a:endParaRPr lang="en-M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3" marR="602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0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87524" y="12590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ms-MY" sz="3600" b="1" dirty="0" smtClean="0"/>
              <a:t>Piagam Pelanggan</a:t>
            </a:r>
            <a:endParaRPr lang="ms-MY" altLang="en-US" sz="3600" dirty="0">
              <a:latin typeface="Berlin Sans FB" panose="020E0602020502020306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05751"/>
              </p:ext>
            </p:extLst>
          </p:nvPr>
        </p:nvGraphicFramePr>
        <p:xfrm>
          <a:off x="8277" y="674252"/>
          <a:ext cx="9135723" cy="6063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276"/>
                <a:gridCol w="4104456"/>
                <a:gridCol w="1656184"/>
                <a:gridCol w="1440160"/>
                <a:gridCol w="1403647"/>
              </a:tblGrid>
              <a:tr h="37756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BIL.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JANJI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BAHAGIAN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100">
                          <a:effectLst/>
                        </a:rPr>
                        <a:t> </a:t>
                      </a:r>
                      <a:endParaRPr lang="en-MY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R="723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100">
                          <a:effectLst/>
                        </a:rPr>
                        <a:t> </a:t>
                      </a:r>
                      <a:endParaRPr lang="en-MY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37756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2013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28164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Jumlah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Peratus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25511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5.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Menyusun semula buku yang dipulangkan pengguna dalam tempoh 1 hari bekerja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BS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19,323/19,335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99.94%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47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PPSK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4,865/4,865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100%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47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PKSB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8,504/8,504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100%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47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PPV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6,552/6,552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100%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47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PKBS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3,968/3,968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100%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47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JUMLAH 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43,212/43,224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400" b="1" dirty="0">
                          <a:solidFill>
                            <a:srgbClr val="FF0000"/>
                          </a:solidFill>
                          <a:effectLst/>
                        </a:rPr>
                        <a:t>99.97%</a:t>
                      </a:r>
                      <a:endParaRPr lang="en-MY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5511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6.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Melaksanakan kelas Program Literasi Maklumat mengikut masa yang ditetapkan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BPM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325/325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100%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47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PPSK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45/45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47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PKSB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22/22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47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PPV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3/3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47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PKBS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46/46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47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JUMLAH 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441/441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400" b="1" dirty="0">
                          <a:effectLst/>
                        </a:rPr>
                        <a:t>100%</a:t>
                      </a:r>
                      <a:endParaRPr lang="en-M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640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7.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Menyediakan hasil penelitian maklumat dalam tempoh 5 hari bekerja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BR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67/67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640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PKBS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-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640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JUMLAH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67/67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b="1" dirty="0">
                          <a:effectLst/>
                        </a:rPr>
                        <a:t>100%</a:t>
                      </a:r>
                      <a:endParaRPr lang="en-MY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5511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8.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Memberi maklumbalas pertanyaan rujukan penyelidikan dalam tempoh 2 hari bekerja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BPM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1267/1267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47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PPSK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470/470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100%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47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PKSB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175/175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47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PPV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132/132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2347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PKBS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100/100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 dirty="0">
                          <a:effectLst/>
                        </a:rPr>
                        <a:t>100%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4606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JUMLAH 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200">
                          <a:effectLst/>
                        </a:rPr>
                        <a:t>2,144/2,144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8380" algn="l"/>
                        </a:tabLst>
                      </a:pPr>
                      <a:r>
                        <a:rPr lang="ms-MY" sz="1400" b="1" dirty="0">
                          <a:effectLst/>
                        </a:rPr>
                        <a:t>100%</a:t>
                      </a:r>
                      <a:endParaRPr lang="en-M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0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95471" y="2666529"/>
            <a:ext cx="8753058" cy="175432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effectLst/>
              </a:rPr>
              <a:t>PENCAPAIAN PROSES UTAMA PSAS </a:t>
            </a:r>
            <a:r>
              <a:rPr lang="en-US" sz="5400" b="1" cap="all" spc="0" dirty="0" err="1" smtClean="0">
                <a:ln w="0"/>
                <a:effectLst/>
              </a:rPr>
              <a:t>bagi</a:t>
            </a:r>
            <a:r>
              <a:rPr lang="en-US" sz="5400" b="1" cap="all" spc="0" dirty="0" smtClean="0">
                <a:ln w="0"/>
                <a:effectLst/>
              </a:rPr>
              <a:t> </a:t>
            </a:r>
            <a:r>
              <a:rPr lang="en-US" sz="5400" b="1" cap="all" spc="0" dirty="0" err="1" smtClean="0">
                <a:ln w="0"/>
                <a:effectLst/>
              </a:rPr>
              <a:t>tahun</a:t>
            </a:r>
            <a:r>
              <a:rPr lang="en-US" sz="5400" b="1" cap="all" spc="0" dirty="0" smtClean="0">
                <a:ln w="0"/>
                <a:effectLst/>
              </a:rPr>
              <a:t> 2013 </a:t>
            </a:r>
          </a:p>
        </p:txBody>
      </p:sp>
    </p:spTree>
    <p:extLst>
      <p:ext uri="{BB962C8B-B14F-4D97-AF65-F5344CB8AC3E}">
        <p14:creationId xmlns:p14="http://schemas.microsoft.com/office/powerpoint/2010/main" val="42838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1430" y="2538770"/>
            <a:ext cx="8753058" cy="175432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effectLst/>
              </a:rPr>
              <a:t>PENAMBAHBAIKAN PSAS</a:t>
            </a:r>
          </a:p>
          <a:p>
            <a:pPr algn="ctr"/>
            <a:r>
              <a:rPr lang="en-US" sz="5400" b="1" cap="all" dirty="0" smtClean="0">
                <a:ln w="0"/>
              </a:rPr>
              <a:t>2013</a:t>
            </a:r>
            <a:endParaRPr lang="en-US" sz="5400" b="1" cap="all" spc="0" dirty="0">
              <a:ln w="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81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67544" y="4462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Penambahbaikan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PSAS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3" y="1412776"/>
            <a:ext cx="3789058" cy="3261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14" y="1904004"/>
            <a:ext cx="4283691" cy="3366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-180528" y="5623500"/>
            <a:ext cx="8568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Menukar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portal </a:t>
            </a:r>
            <a:r>
              <a:rPr lang="en-US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rasmi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en-US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Laman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Web) PSAS </a:t>
            </a:r>
            <a:r>
              <a:rPr lang="en-US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mengikut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template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yang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ditetapkan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oleh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MarComm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lvl="0" algn="ctr"/>
            <a:r>
              <a:rPr lang="en-AU" sz="2000" dirty="0">
                <a:latin typeface="David" panose="020E0502060401010101" pitchFamily="34" charset="-79"/>
                <a:cs typeface="David" panose="020E0502060401010101" pitchFamily="34" charset="-79"/>
                <a:hlinkClick r:id="rId4"/>
              </a:rPr>
              <a:t>http://www.lib.upm.edu.my/</a:t>
            </a:r>
            <a:endParaRPr lang="en-AU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MY" sz="1600" b="1" dirty="0"/>
          </a:p>
        </p:txBody>
      </p:sp>
    </p:spTree>
    <p:extLst>
      <p:ext uri="{BB962C8B-B14F-4D97-AF65-F5344CB8AC3E}">
        <p14:creationId xmlns:p14="http://schemas.microsoft.com/office/powerpoint/2010/main" val="22798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27384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09" y="1217651"/>
            <a:ext cx="6563982" cy="45171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/>
          <p:cNvSpPr/>
          <p:nvPr/>
        </p:nvSpPr>
        <p:spPr>
          <a:xfrm>
            <a:off x="467544" y="4636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Penambahbaikan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PSAS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877272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Membangunkan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portal </a:t>
            </a:r>
            <a:r>
              <a:rPr lang="en-US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ePublication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AU" sz="2400" dirty="0" smtClean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http</a:t>
            </a:r>
            <a:r>
              <a:rPr lang="en-AU" sz="2400" dirty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://epsas.upm.edu.my/epublication/</a:t>
            </a:r>
            <a:endParaRPr lang="en-AU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en-AU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MY" sz="1600" b="1" dirty="0"/>
          </a:p>
        </p:txBody>
      </p:sp>
    </p:spTree>
    <p:extLst>
      <p:ext uri="{BB962C8B-B14F-4D97-AF65-F5344CB8AC3E}">
        <p14:creationId xmlns:p14="http://schemas.microsoft.com/office/powerpoint/2010/main" val="34174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520252" y="11663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B050"/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27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6075293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Penambahan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6 Subject Guides</a:t>
            </a:r>
          </a:p>
          <a:p>
            <a:pPr lvl="0" algn="ctr"/>
            <a:r>
              <a:rPr lang="en-AU" sz="2000" dirty="0"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http://www.psas.upm.edu.my/study/</a:t>
            </a:r>
            <a:endParaRPr lang="en-AU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MY" sz="1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528392" cy="1312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0" y="3010644"/>
            <a:ext cx="3629980" cy="116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41" y="1340768"/>
            <a:ext cx="3233936" cy="1096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86840"/>
            <a:ext cx="3550467" cy="11788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40" y="3123232"/>
            <a:ext cx="3546938" cy="99635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64" y="4899428"/>
            <a:ext cx="36576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467544" y="4636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Penambahbaikan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PSAS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520252" y="11663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B050"/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27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5108" y="1628800"/>
            <a:ext cx="351138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Pembangunan 6  </a:t>
            </a:r>
            <a:r>
              <a:rPr lang="en-AU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modul</a:t>
            </a:r>
            <a:r>
              <a:rPr lang="en-AU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en-AU" sz="20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AU" sz="2000" b="1" dirty="0" smtClean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“How To”</a:t>
            </a:r>
            <a:endParaRPr lang="en-AU" sz="2000" b="1" dirty="0" smtClean="0">
              <a:solidFill>
                <a:srgbClr val="C00000"/>
              </a:solidFill>
              <a:hlinkClick r:id="rId2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AU" sz="2000" dirty="0" smtClean="0"/>
              <a:t>How </a:t>
            </a:r>
            <a:r>
              <a:rPr lang="en-AU" sz="2000" dirty="0"/>
              <a:t>To Find Books </a:t>
            </a:r>
            <a:r>
              <a:rPr lang="en-AU" sz="2000" dirty="0" smtClean="0"/>
              <a:t>– </a:t>
            </a:r>
            <a:br>
              <a:rPr lang="en-AU" sz="2000" dirty="0" smtClean="0"/>
            </a:br>
            <a:r>
              <a:rPr lang="en-AU" sz="2000" dirty="0" smtClean="0"/>
              <a:t>Browse Search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AU" sz="2000" dirty="0" smtClean="0"/>
              <a:t>How </a:t>
            </a:r>
            <a:r>
              <a:rPr lang="en-AU" sz="2000" dirty="0"/>
              <a:t>To Find Books - Keyword </a:t>
            </a:r>
            <a:r>
              <a:rPr lang="en-AU" sz="2000" dirty="0" smtClean="0"/>
              <a:t>Search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AU" sz="2000" dirty="0" smtClean="0"/>
              <a:t>How </a:t>
            </a:r>
            <a:r>
              <a:rPr lang="en-AU" sz="2000" dirty="0"/>
              <a:t>To Find Books - Reserved </a:t>
            </a:r>
            <a:r>
              <a:rPr lang="en-AU" sz="2000" dirty="0" smtClean="0"/>
              <a:t>Search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AU" sz="2000" dirty="0" smtClean="0"/>
              <a:t>How </a:t>
            </a:r>
            <a:r>
              <a:rPr lang="en-AU" sz="2000" dirty="0"/>
              <a:t>To Find Journal Articles - Campus </a:t>
            </a:r>
            <a:r>
              <a:rPr lang="en-AU" sz="2000" dirty="0" smtClean="0"/>
              <a:t>Area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AU" sz="2000" dirty="0" smtClean="0"/>
              <a:t>How </a:t>
            </a:r>
            <a:r>
              <a:rPr lang="en-AU" sz="2000" dirty="0"/>
              <a:t>To Find Journal Articles - Outside Campus </a:t>
            </a:r>
            <a:r>
              <a:rPr lang="en-AU" sz="2000" dirty="0" smtClean="0"/>
              <a:t>Area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AU" sz="2000" dirty="0" smtClean="0"/>
              <a:t>How </a:t>
            </a:r>
            <a:r>
              <a:rPr lang="en-AU" sz="2000" dirty="0"/>
              <a:t>To Find Printed Journals</a:t>
            </a:r>
            <a:endParaRPr lang="en-AU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just"/>
            <a:endParaRPr lang="en-AU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MY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467544" y="4636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Penambahbaikan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PSAS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5" y="1196752"/>
            <a:ext cx="5295721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0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67544" y="4636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Penambahbaikan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PSAS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104" y="1456323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2000" dirty="0" err="1"/>
              <a:t>Menggantikan</a:t>
            </a:r>
            <a:r>
              <a:rPr lang="en-MY" sz="2000" dirty="0"/>
              <a:t> </a:t>
            </a:r>
            <a:r>
              <a:rPr lang="en-MY" sz="2000" b="1" dirty="0" err="1"/>
              <a:t>perkakasan</a:t>
            </a:r>
            <a:r>
              <a:rPr lang="en-MY" sz="2000" b="1" dirty="0"/>
              <a:t> </a:t>
            </a:r>
            <a:r>
              <a:rPr lang="en-MY" sz="2000" b="1" dirty="0" err="1"/>
              <a:t>untuk</a:t>
            </a:r>
            <a:r>
              <a:rPr lang="en-MY" sz="2000" b="1" dirty="0"/>
              <a:t> </a:t>
            </a:r>
            <a:r>
              <a:rPr lang="en-US" sz="2000" b="1" i="1" dirty="0"/>
              <a:t>back up</a:t>
            </a:r>
            <a:r>
              <a:rPr lang="en-MY" sz="2000" b="1" dirty="0"/>
              <a:t> </a:t>
            </a:r>
            <a:r>
              <a:rPr lang="en-MY" sz="2000" dirty="0"/>
              <a:t>(NEO2000e Tape Library)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membolehkan</a:t>
            </a:r>
            <a:r>
              <a:rPr lang="en-MY" sz="2000" dirty="0"/>
              <a:t> proses </a:t>
            </a:r>
            <a:r>
              <a:rPr lang="en-US" sz="2000" i="1" dirty="0"/>
              <a:t>back up</a:t>
            </a:r>
            <a:r>
              <a:rPr lang="en-MY" sz="2000" dirty="0"/>
              <a:t> </a:t>
            </a:r>
            <a:r>
              <a:rPr lang="en-MY" sz="2000" dirty="0" err="1"/>
              <a:t>dilaksanakan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lebih</a:t>
            </a:r>
            <a:r>
              <a:rPr lang="en-MY" sz="2000" dirty="0"/>
              <a:t> </a:t>
            </a:r>
            <a:r>
              <a:rPr lang="en-MY" sz="2000" dirty="0" err="1"/>
              <a:t>berkesan</a:t>
            </a:r>
            <a:endParaRPr lang="en-AU" sz="20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2000" dirty="0" err="1"/>
              <a:t>Menukar</a:t>
            </a:r>
            <a:r>
              <a:rPr lang="en-MY" sz="2000" dirty="0"/>
              <a:t> </a:t>
            </a:r>
            <a:r>
              <a:rPr lang="en-US" sz="2000" b="1" i="1" dirty="0"/>
              <a:t>server</a:t>
            </a:r>
            <a:r>
              <a:rPr lang="en-MY" sz="2000" b="1" dirty="0"/>
              <a:t> AGRIS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i="1" dirty="0"/>
              <a:t>server</a:t>
            </a:r>
            <a:r>
              <a:rPr lang="en-MY" sz="2000" dirty="0"/>
              <a:t> </a:t>
            </a:r>
            <a:r>
              <a:rPr lang="en-MY" sz="2000" dirty="0" err="1"/>
              <a:t>baru</a:t>
            </a:r>
            <a:endParaRPr lang="en-AU" sz="20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Menyediakan</a:t>
            </a:r>
            <a:r>
              <a:rPr lang="en-US" sz="2000" dirty="0"/>
              <a:t> </a:t>
            </a:r>
            <a:r>
              <a:rPr lang="en-US" sz="2000" i="1" dirty="0"/>
              <a:t>patch cable </a:t>
            </a:r>
            <a:r>
              <a:rPr lang="en-US" sz="2000" dirty="0"/>
              <a:t>di </a:t>
            </a:r>
            <a:r>
              <a:rPr lang="en-US" sz="2000" dirty="0" err="1"/>
              <a:t>setiap</a:t>
            </a:r>
            <a:r>
              <a:rPr lang="en-US" sz="2000" dirty="0"/>
              <a:t> partition di </a:t>
            </a:r>
            <a:r>
              <a:rPr lang="en-US" sz="2000" dirty="0" err="1"/>
              <a:t>Anjung</a:t>
            </a:r>
            <a:r>
              <a:rPr lang="en-US" sz="2000" dirty="0"/>
              <a:t> </a:t>
            </a:r>
            <a:r>
              <a:rPr lang="en-US" sz="2000" dirty="0" err="1"/>
              <a:t>Siswazah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mengatasi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b="1" dirty="0" err="1"/>
              <a:t>kelajuan</a:t>
            </a:r>
            <a:r>
              <a:rPr lang="en-US" sz="2000" b="1" dirty="0"/>
              <a:t> </a:t>
            </a:r>
            <a:r>
              <a:rPr lang="en-US" sz="2000" b="1" dirty="0" err="1"/>
              <a:t>akses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internet</a:t>
            </a:r>
            <a:endParaRPr lang="en-AU" sz="2000" b="1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Menukar</a:t>
            </a:r>
            <a:r>
              <a:rPr lang="en-US" sz="2000" dirty="0"/>
              <a:t> </a:t>
            </a:r>
            <a:r>
              <a:rPr lang="en-US" sz="2000" i="1" dirty="0"/>
              <a:t>access switch</a:t>
            </a:r>
            <a:r>
              <a:rPr lang="en-US" sz="2000" dirty="0"/>
              <a:t> 3Comm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b="1" dirty="0"/>
              <a:t>Cisco</a:t>
            </a:r>
            <a:endParaRPr lang="en-AU" sz="2000" b="1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Menukar</a:t>
            </a:r>
            <a:r>
              <a:rPr lang="en-US" sz="2000" dirty="0"/>
              <a:t> </a:t>
            </a:r>
            <a:r>
              <a:rPr lang="en-US" sz="2000" i="1" dirty="0"/>
              <a:t>core switch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b="1" i="1" dirty="0"/>
              <a:t>main distribution switch </a:t>
            </a:r>
            <a:endParaRPr lang="en-AU" sz="2000" b="1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Konfigurasi</a:t>
            </a:r>
            <a:r>
              <a:rPr lang="en-US" sz="2000" dirty="0"/>
              <a:t> </a:t>
            </a:r>
            <a:r>
              <a:rPr lang="en-US" sz="2000" dirty="0" err="1"/>
              <a:t>semula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b="1" dirty="0"/>
              <a:t>USPOT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mengelakkan</a:t>
            </a:r>
            <a:r>
              <a:rPr lang="en-US" sz="2000" dirty="0"/>
              <a:t> </a:t>
            </a:r>
            <a:r>
              <a:rPr lang="en-US" sz="2000" dirty="0" err="1"/>
              <a:t>pertindihan</a:t>
            </a:r>
            <a:r>
              <a:rPr lang="en-US" sz="2000" dirty="0"/>
              <a:t> </a:t>
            </a:r>
            <a:r>
              <a:rPr lang="en-US" sz="2000" i="1" dirty="0"/>
              <a:t>signal</a:t>
            </a:r>
            <a:r>
              <a:rPr lang="en-US" sz="2000" dirty="0"/>
              <a:t> </a:t>
            </a:r>
            <a:endParaRPr lang="en-AU" sz="20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Menambah</a:t>
            </a:r>
            <a:r>
              <a:rPr lang="en-US" sz="2000" dirty="0"/>
              <a:t> </a:t>
            </a:r>
            <a:r>
              <a:rPr lang="en-US" sz="2000" dirty="0" err="1"/>
              <a:t>bilangan</a:t>
            </a:r>
            <a:r>
              <a:rPr lang="en-US" sz="2000" dirty="0"/>
              <a:t> </a:t>
            </a:r>
            <a:r>
              <a:rPr lang="en-US" sz="2000" b="1" i="1" dirty="0"/>
              <a:t>access point</a:t>
            </a:r>
            <a:r>
              <a:rPr lang="en-US" sz="2000" b="1" dirty="0"/>
              <a:t> (AP)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Memasang</a:t>
            </a:r>
            <a:r>
              <a:rPr lang="en-US" sz="2000" dirty="0" smtClean="0"/>
              <a:t> </a:t>
            </a:r>
            <a:r>
              <a:rPr lang="en-US" sz="2000" b="1" dirty="0"/>
              <a:t>turnstile di PKSB </a:t>
            </a:r>
            <a:r>
              <a:rPr lang="en-US" sz="2000" b="1" dirty="0" err="1"/>
              <a:t>dan</a:t>
            </a:r>
            <a:r>
              <a:rPr lang="en-US" sz="2000" b="1" dirty="0"/>
              <a:t> PPV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26022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67544" y="4636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Penambahbaikan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PSAS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080" y="1052736"/>
            <a:ext cx="9144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BPK – </a:t>
            </a:r>
            <a:r>
              <a:rPr lang="en-US" sz="2000" dirty="0" err="1" smtClean="0"/>
              <a:t>Pengasingan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2 Unit : </a:t>
            </a:r>
            <a:br>
              <a:rPr lang="en-US" sz="2000" dirty="0" smtClean="0"/>
            </a:br>
            <a:r>
              <a:rPr lang="en-US" sz="2000" dirty="0" smtClean="0"/>
              <a:t>           </a:t>
            </a:r>
            <a:r>
              <a:rPr lang="en-US" sz="2000" b="1" dirty="0" smtClean="0"/>
              <a:t>Unit </a:t>
            </a:r>
            <a:r>
              <a:rPr lang="en-US" sz="2000" b="1" dirty="0" err="1" smtClean="0"/>
              <a:t>Perolehan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b="1" dirty="0" smtClean="0"/>
              <a:t>Unit </a:t>
            </a:r>
            <a:r>
              <a:rPr lang="en-US" sz="2000" b="1" dirty="0" err="1" smtClean="0"/>
              <a:t>Pengkatalogan</a:t>
            </a:r>
            <a:endParaRPr lang="en-AU" sz="2000" b="1" dirty="0"/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BTB – </a:t>
            </a:r>
            <a:r>
              <a:rPr lang="en-US" sz="2000" b="1" dirty="0" smtClean="0"/>
              <a:t>38.46%</a:t>
            </a:r>
            <a:r>
              <a:rPr lang="en-US" sz="2000" dirty="0" smtClean="0"/>
              <a:t>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</a:t>
            </a:r>
            <a:r>
              <a:rPr lang="en-US" sz="2000" dirty="0" err="1" smtClean="0"/>
              <a:t>bercetak</a:t>
            </a:r>
            <a:r>
              <a:rPr lang="en-US" sz="2000" dirty="0" smtClean="0"/>
              <a:t> </a:t>
            </a:r>
            <a:r>
              <a:rPr lang="en-US" sz="2000" b="1" dirty="0" err="1" smtClean="0"/>
              <a:t>di”emigrate</a:t>
            </a:r>
            <a:r>
              <a:rPr lang="en-US" sz="2000" b="1" dirty="0" smtClean="0"/>
              <a:t>”</a:t>
            </a:r>
            <a:endParaRPr lang="en-AU" sz="2000" b="1" dirty="0"/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tahunan</a:t>
            </a:r>
            <a:r>
              <a:rPr lang="en-US" sz="2000" dirty="0" smtClean="0"/>
              <a:t> </a:t>
            </a:r>
            <a:r>
              <a:rPr lang="en-US" sz="2000" dirty="0" err="1" smtClean="0"/>
              <a:t>Pustakawan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berasas</a:t>
            </a:r>
            <a:r>
              <a:rPr lang="en-US" sz="2000" b="1" dirty="0" smtClean="0"/>
              <a:t> KPI </a:t>
            </a:r>
            <a:r>
              <a:rPr lang="en-US" sz="2000" dirty="0" smtClean="0"/>
              <a:t>(Key </a:t>
            </a:r>
            <a:r>
              <a:rPr lang="en-US" sz="2000" dirty="0" err="1" smtClean="0"/>
              <a:t>Performace</a:t>
            </a:r>
            <a:r>
              <a:rPr lang="en-US" sz="2000" dirty="0" smtClean="0"/>
              <a:t> Indicator)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Kutipan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lapuk</a:t>
            </a:r>
            <a:r>
              <a:rPr lang="en-US" sz="2000" b="1" dirty="0" smtClean="0"/>
              <a:t> </a:t>
            </a:r>
            <a:r>
              <a:rPr lang="en-US" sz="2000" dirty="0" err="1" smtClean="0"/>
              <a:t>pelajar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staf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pemotongan</a:t>
            </a:r>
            <a:r>
              <a:rPr lang="en-US" sz="2000" dirty="0" smtClean="0"/>
              <a:t> </a:t>
            </a:r>
            <a:r>
              <a:rPr lang="en-US" sz="2000" dirty="0" err="1" smtClean="0"/>
              <a:t>gaji</a:t>
            </a:r>
            <a:endParaRPr lang="en-US" sz="2000" dirty="0" smtClean="0"/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Bilik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Bacaan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Ringan</a:t>
            </a:r>
            <a:endParaRPr lang="en-AU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65104"/>
            <a:ext cx="4464496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3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1430" y="2538770"/>
            <a:ext cx="8753058" cy="175432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effectLst/>
              </a:rPr>
              <a:t>AKTIVITI / PROGRAM PSAS</a:t>
            </a:r>
          </a:p>
          <a:p>
            <a:pPr algn="ctr"/>
            <a:r>
              <a:rPr lang="en-US" sz="5400" b="1" cap="all" dirty="0" smtClean="0">
                <a:ln w="0"/>
              </a:rPr>
              <a:t>2013</a:t>
            </a:r>
            <a:endParaRPr lang="en-US" sz="5400" b="1" cap="all" spc="0" dirty="0">
              <a:ln w="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24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10792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Aktiviti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/ Program PSAS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256" y="5589240"/>
            <a:ext cx="918051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80526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Kempen</a:t>
            </a:r>
            <a:r>
              <a:rPr lang="en-MY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32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Sumbangan</a:t>
            </a:r>
            <a:r>
              <a:rPr lang="en-MY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32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Buku</a:t>
            </a:r>
            <a:endParaRPr lang="en-MY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MY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76739"/>
            <a:ext cx="6768752" cy="451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09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10792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Aktiviti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/ Program PSAS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256" y="5589240"/>
            <a:ext cx="918051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661248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Program </a:t>
            </a:r>
            <a:r>
              <a:rPr lang="en-MY" sz="32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Perpustakaan</a:t>
            </a:r>
            <a:r>
              <a:rPr lang="en-MY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32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Untuk</a:t>
            </a:r>
            <a:r>
              <a:rPr lang="en-MY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32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Anda</a:t>
            </a:r>
            <a:r>
              <a:rPr lang="en-MY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br>
              <a:rPr lang="en-MY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</a:br>
            <a:r>
              <a:rPr lang="en-MY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“Library for You”</a:t>
            </a:r>
            <a:endParaRPr lang="en-MY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MY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04078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0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418456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63868036"/>
              </p:ext>
            </p:extLst>
          </p:nvPr>
        </p:nvGraphicFramePr>
        <p:xfrm>
          <a:off x="579494" y="1731546"/>
          <a:ext cx="798501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89856" y="5301208"/>
            <a:ext cx="6912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David" pitchFamily="34" charset="-79"/>
                <a:cs typeface="David" pitchFamily="34" charset="-79"/>
              </a:rPr>
              <a:t>PSAS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telah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membelanjakan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keseluruhan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peruntukan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yang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diberi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pada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tahun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yang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berjumlah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 </a:t>
            </a:r>
            <a:r>
              <a:rPr lang="en-US" sz="2000" b="1" dirty="0" smtClean="0">
                <a:latin typeface="David" pitchFamily="34" charset="-79"/>
                <a:cs typeface="David" pitchFamily="34" charset="-79"/>
              </a:rPr>
              <a:t>RM17,226,200.</a:t>
            </a:r>
            <a:endParaRPr lang="en-MY" sz="20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9856" y="260648"/>
            <a:ext cx="7614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0" dirty="0" err="1">
                <a:solidFill>
                  <a:schemeClr val="bg1"/>
                </a:solidFill>
                <a:latin typeface="Berlin Sans FB" pitchFamily="34" charset="0"/>
                <a:cs typeface="David" pitchFamily="34" charset="-79"/>
              </a:rPr>
              <a:t>Peruntukan</a:t>
            </a:r>
            <a:r>
              <a:rPr lang="en-US" sz="3200" kern="0" dirty="0">
                <a:solidFill>
                  <a:schemeClr val="bg1"/>
                </a:solidFill>
                <a:latin typeface="Berlin Sans FB" pitchFamily="34" charset="0"/>
                <a:cs typeface="David" pitchFamily="34" charset="-79"/>
              </a:rPr>
              <a:t> </a:t>
            </a:r>
            <a:r>
              <a:rPr lang="en-US" sz="3200" kern="0" err="1">
                <a:solidFill>
                  <a:schemeClr val="bg1"/>
                </a:solidFill>
                <a:latin typeface="Berlin Sans FB" pitchFamily="34" charset="0"/>
                <a:cs typeface="David" pitchFamily="34" charset="-79"/>
              </a:rPr>
              <a:t>dan</a:t>
            </a:r>
            <a:r>
              <a:rPr lang="en-US" sz="3200" kern="0">
                <a:solidFill>
                  <a:schemeClr val="bg1"/>
                </a:solidFill>
                <a:latin typeface="Berlin Sans FB" pitchFamily="34" charset="0"/>
                <a:cs typeface="David" pitchFamily="34" charset="-79"/>
              </a:rPr>
              <a:t> </a:t>
            </a:r>
            <a:r>
              <a:rPr lang="en-US" sz="3200" kern="0" smtClean="0">
                <a:solidFill>
                  <a:schemeClr val="bg1"/>
                </a:solidFill>
                <a:latin typeface="Berlin Sans FB" pitchFamily="34" charset="0"/>
                <a:cs typeface="David" pitchFamily="34" charset="-79"/>
              </a:rPr>
              <a:t>Perbelanjaan 2012-2013</a:t>
            </a:r>
            <a:endParaRPr lang="en-MY" sz="3200" kern="0" dirty="0">
              <a:solidFill>
                <a:schemeClr val="bg1"/>
              </a:solidFill>
              <a:latin typeface="Berlin Sans FB" pitchFamily="34" charset="0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23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10792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Aktiviti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/ Program PSAS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256" y="5589240"/>
            <a:ext cx="918051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08520" y="3874403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2000" b="1" dirty="0" smtClean="0">
                <a:latin typeface="David" pitchFamily="34" charset="-79"/>
                <a:cs typeface="David" pitchFamily="34" charset="-79"/>
              </a:rPr>
              <a:t>Seminar “Guide to writing a Journal </a:t>
            </a:r>
            <a:r>
              <a:rPr lang="en-MY" sz="2000" b="1" dirty="0" err="1" smtClean="0">
                <a:latin typeface="David" pitchFamily="34" charset="-79"/>
                <a:cs typeface="David" pitchFamily="34" charset="-79"/>
              </a:rPr>
              <a:t>Article”</a:t>
            </a:r>
            <a:r>
              <a:rPr lang="en-MY" sz="32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ibrary</a:t>
            </a:r>
            <a:r>
              <a:rPr lang="en-MY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for You”</a:t>
            </a:r>
            <a:endParaRPr lang="en-MY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MY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41876"/>
            <a:ext cx="4464496" cy="24031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43449"/>
            <a:ext cx="4176464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458782" y="5931277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Bengkel</a:t>
            </a:r>
            <a:r>
              <a:rPr lang="en-MY" sz="20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 </a:t>
            </a:r>
            <a:r>
              <a:rPr lang="en-MY" sz="20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Pengurusan</a:t>
            </a:r>
            <a:r>
              <a:rPr lang="en-MY" sz="20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Nilai</a:t>
            </a:r>
            <a:r>
              <a:rPr lang="en-MY" sz="20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dalam</a:t>
            </a:r>
            <a:r>
              <a:rPr lang="en-MY" sz="20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Perpustakaan</a:t>
            </a:r>
            <a:endParaRPr lang="en-MY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MY" sz="1600" b="1" dirty="0"/>
          </a:p>
        </p:txBody>
      </p:sp>
    </p:spTree>
    <p:extLst>
      <p:ext uri="{BB962C8B-B14F-4D97-AF65-F5344CB8AC3E}">
        <p14:creationId xmlns:p14="http://schemas.microsoft.com/office/powerpoint/2010/main" val="19959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10792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Aktiviti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/ Program PSAS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256" y="5589240"/>
            <a:ext cx="918051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42184" y="1412776"/>
            <a:ext cx="5382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dirty="0" smtClean="0">
                <a:latin typeface="David" pitchFamily="34" charset="-79"/>
                <a:cs typeface="David" pitchFamily="34" charset="-79"/>
              </a:rPr>
              <a:t>Seminar “Guide to Getting Published</a:t>
            </a:r>
            <a:br>
              <a:rPr lang="en-MY" b="1" dirty="0" smtClean="0">
                <a:latin typeface="David" pitchFamily="34" charset="-79"/>
                <a:cs typeface="David" pitchFamily="34" charset="-79"/>
              </a:rPr>
            </a:br>
            <a:r>
              <a:rPr lang="en-MY" b="1" dirty="0" smtClean="0">
                <a:latin typeface="David" pitchFamily="34" charset="-79"/>
                <a:cs typeface="David" pitchFamily="34" charset="-79"/>
              </a:rPr>
              <a:t>(IOP Journals &amp; Springer e-Books Publishing)</a:t>
            </a:r>
            <a:r>
              <a:rPr lang="en-MY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for </a:t>
            </a:r>
            <a:r>
              <a:rPr lang="en-MY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You”</a:t>
            </a:r>
            <a:endParaRPr lang="en-MY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MY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5787261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“Workshop on Collection </a:t>
            </a:r>
            <a:r>
              <a:rPr lang="en-MY" sz="20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Assesment</a:t>
            </a:r>
            <a:r>
              <a:rPr lang="en-MY" sz="20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Techniques”</a:t>
            </a:r>
            <a:endParaRPr lang="en-MY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MY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331">
            <a:off x="330807" y="1384503"/>
            <a:ext cx="3744701" cy="2770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545">
            <a:off x="4870060" y="3622763"/>
            <a:ext cx="388843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7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10792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Aktiviti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/ Program PSAS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256" y="5589240"/>
            <a:ext cx="918051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1916832"/>
            <a:ext cx="43099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 err="1" smtClean="0">
                <a:latin typeface="David" pitchFamily="34" charset="-79"/>
                <a:cs typeface="David" pitchFamily="34" charset="-79"/>
              </a:rPr>
              <a:t>Sambutan</a:t>
            </a:r>
            <a:r>
              <a:rPr lang="en-MY" sz="2000" b="1" dirty="0" smtClean="0">
                <a:latin typeface="David" pitchFamily="34" charset="-79"/>
                <a:cs typeface="David" pitchFamily="34" charset="-79"/>
              </a:rPr>
              <a:t> 25 </a:t>
            </a:r>
            <a:r>
              <a:rPr lang="en-MY" sz="2000" b="1" dirty="0" err="1" smtClean="0">
                <a:latin typeface="David" pitchFamily="34" charset="-79"/>
                <a:cs typeface="David" pitchFamily="34" charset="-79"/>
              </a:rPr>
              <a:t>tahun</a:t>
            </a:r>
            <a:r>
              <a:rPr lang="en-MY" sz="20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err="1" smtClean="0">
                <a:latin typeface="David" pitchFamily="34" charset="-79"/>
                <a:cs typeface="David" pitchFamily="34" charset="-79"/>
              </a:rPr>
              <a:t>Sistem</a:t>
            </a:r>
            <a:r>
              <a:rPr lang="en-MY" sz="20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err="1" smtClean="0">
                <a:latin typeface="David" pitchFamily="34" charset="-79"/>
                <a:cs typeface="David" pitchFamily="34" charset="-79"/>
              </a:rPr>
              <a:t>Perpustakaan</a:t>
            </a:r>
            <a:r>
              <a:rPr lang="en-MY" sz="2000" b="1" dirty="0" smtClean="0">
                <a:latin typeface="David" pitchFamily="34" charset="-79"/>
                <a:cs typeface="David" pitchFamily="34" charset="-79"/>
              </a:rPr>
              <a:t> VTLS di </a:t>
            </a:r>
            <a:r>
              <a:rPr lang="en-MY" sz="2000" b="1" dirty="0" err="1" smtClean="0">
                <a:latin typeface="David" pitchFamily="34" charset="-79"/>
                <a:cs typeface="David" pitchFamily="34" charset="-79"/>
              </a:rPr>
              <a:t>PSAS</a:t>
            </a:r>
            <a:r>
              <a:rPr lang="en-MY" sz="20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You</a:t>
            </a:r>
            <a:r>
              <a:rPr lang="en-MY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”</a:t>
            </a:r>
            <a:endParaRPr lang="en-MY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MY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805264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Majlis</a:t>
            </a:r>
            <a:r>
              <a:rPr lang="en-MY" sz="20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Sumbangan</a:t>
            </a:r>
            <a:r>
              <a:rPr lang="en-MY" sz="2000" b="1" dirty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Buku</a:t>
            </a:r>
            <a:r>
              <a:rPr lang="en-MY" sz="20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oleh</a:t>
            </a:r>
            <a:r>
              <a:rPr lang="en-MY" sz="20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Sokka</a:t>
            </a:r>
            <a:r>
              <a:rPr lang="en-MY" sz="20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Gakkai</a:t>
            </a:r>
            <a:r>
              <a:rPr lang="en-MY" sz="20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Malaysia</a:t>
            </a:r>
            <a:endParaRPr lang="en-MY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MY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42310"/>
            <a:ext cx="4091392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4004320" cy="2922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8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1430" y="2538770"/>
            <a:ext cx="8753058" cy="175432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effectLst/>
              </a:rPr>
              <a:t>ANUGERAH PSAS</a:t>
            </a:r>
          </a:p>
          <a:p>
            <a:pPr algn="ctr"/>
            <a:r>
              <a:rPr lang="en-US" sz="5400" b="1" cap="all" dirty="0" smtClean="0">
                <a:ln w="0"/>
              </a:rPr>
              <a:t>2013</a:t>
            </a:r>
            <a:endParaRPr lang="en-US" sz="5400" b="1" cap="all" spc="0" dirty="0">
              <a:ln w="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16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10792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Anugerah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PSAS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256" y="5589240"/>
            <a:ext cx="918051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28" y="1196752"/>
            <a:ext cx="3782944" cy="449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95536" y="5879013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Springer e-Books and e-Journals High Usage Award 2012 / 2013</a:t>
            </a:r>
            <a:endParaRPr lang="en-MY" sz="24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MY" sz="1600" b="1" dirty="0"/>
          </a:p>
        </p:txBody>
      </p:sp>
    </p:spTree>
    <p:extLst>
      <p:ext uri="{BB962C8B-B14F-4D97-AF65-F5344CB8AC3E}">
        <p14:creationId xmlns:p14="http://schemas.microsoft.com/office/powerpoint/2010/main" val="18843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10792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Anugerah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PSAS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256" y="5589240"/>
            <a:ext cx="918051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589240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Anugerah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Inovasi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– 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Tempat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Pertama</a:t>
            </a:r>
            <a:endParaRPr lang="en-MY" sz="2400" b="1" dirty="0" smtClean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Anugerah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Khidmat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Pelanggan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– 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Tempat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Ketiga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</a:b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(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Hari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Kualiti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&amp; 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Inovasi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Perkhidmatan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UPM 2013)</a:t>
            </a:r>
            <a:endParaRPr lang="en-MY" sz="24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MY" sz="1600" b="1" dirty="0"/>
          </a:p>
        </p:txBody>
      </p:sp>
      <p:pic>
        <p:nvPicPr>
          <p:cNvPr id="1026" name="Picture 2" descr="F:\mylibrary 2013\MYLIB BIL 8 DIS 2013\DSC_5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5575606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4747"/>
            <a:ext cx="2592288" cy="4092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09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10792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Anugerah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PSAS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256" y="5589240"/>
            <a:ext cx="918051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80526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Anugerah</a:t>
            </a:r>
            <a:r>
              <a:rPr lang="en-MY" sz="28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KKKP-PTJ Paling </a:t>
            </a:r>
            <a:r>
              <a:rPr lang="en-MY" sz="28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Aktif</a:t>
            </a:r>
            <a:r>
              <a:rPr lang="en-MY" sz="28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2013</a:t>
            </a:r>
            <a:endParaRPr lang="en-MY" b="1" dirty="0"/>
          </a:p>
        </p:txBody>
      </p:sp>
      <p:pic>
        <p:nvPicPr>
          <p:cNvPr id="2050" name="Picture 2" descr="F:\mylibrary 2013\MYLIB BIL 8 DIS 2013\jkkp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5273588" cy="4032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mylibrary 2013\MYLIB BIL 8 DIS 2013\IMG_1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33058"/>
            <a:ext cx="2650938" cy="3759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3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10792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Anugerah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PSAS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256" y="5589240"/>
            <a:ext cx="918051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62233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Qlibri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– 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Penarafan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Bintang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Emas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endParaRPr lang="en-MY" sz="1600" b="1" dirty="0"/>
          </a:p>
        </p:txBody>
      </p:sp>
      <p:pic>
        <p:nvPicPr>
          <p:cNvPr id="3075" name="Picture 3" descr="F:\mylibrary 2013\MYLIB BIL 7 JUN 2013\kik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8435"/>
            <a:ext cx="4363591" cy="32726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808"/>
            <a:ext cx="4176463" cy="35213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323528" y="5982379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SmartACQLib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– 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Anugerah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Inovasi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Harapan</a:t>
            </a:r>
            <a:endParaRPr lang="en-MY" sz="2400" b="1" dirty="0" smtClean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(</a:t>
            </a:r>
            <a:r>
              <a:rPr lang="en-MY" sz="24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Konvensyen</a:t>
            </a:r>
            <a:r>
              <a:rPr lang="en-MY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KIK IPTA 2013)</a:t>
            </a:r>
            <a:endParaRPr lang="en-MY" sz="1600" b="1" dirty="0"/>
          </a:p>
        </p:txBody>
      </p:sp>
    </p:spTree>
    <p:extLst>
      <p:ext uri="{BB962C8B-B14F-4D97-AF65-F5344CB8AC3E}">
        <p14:creationId xmlns:p14="http://schemas.microsoft.com/office/powerpoint/2010/main" val="2534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10792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Anugerah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PSAS 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256" y="5589240"/>
            <a:ext cx="918051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66124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Smart </a:t>
            </a:r>
            <a:r>
              <a:rPr lang="en-MY" sz="28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ACQLib</a:t>
            </a:r>
            <a:r>
              <a:rPr lang="en-MY" sz="28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br>
              <a:rPr lang="en-MY" sz="28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</a:br>
            <a:r>
              <a:rPr lang="en-MY" sz="28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Penarafan</a:t>
            </a:r>
            <a:r>
              <a:rPr lang="en-MY" sz="28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MY" sz="28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Emas</a:t>
            </a:r>
            <a:r>
              <a:rPr lang="en-MY" sz="28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(</a:t>
            </a:r>
            <a:r>
              <a:rPr lang="en-MY" sz="2800" b="1" dirty="0" err="1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Konvensyen</a:t>
            </a:r>
            <a:r>
              <a:rPr lang="en-MY" sz="28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KIK MPC Wilayah)</a:t>
            </a:r>
            <a:endParaRPr lang="en-MY" b="1" dirty="0"/>
          </a:p>
        </p:txBody>
      </p:sp>
      <p:pic>
        <p:nvPicPr>
          <p:cNvPr id="3074" name="Picture 2" descr="F:\mylibrary 2013\MYLIB BIL 8 DIS 2013\smart acli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44" y="1268760"/>
            <a:ext cx="6470848" cy="4067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24544" y="0"/>
            <a:ext cx="9505056" cy="6885384"/>
            <a:chOff x="-324544" y="0"/>
            <a:chExt cx="9505056" cy="6885384"/>
          </a:xfrm>
        </p:grpSpPr>
        <p:sp>
          <p:nvSpPr>
            <p:cNvPr id="4" name="Rectangle 3"/>
            <p:cNvSpPr/>
            <p:nvPr/>
          </p:nvSpPr>
          <p:spPr>
            <a:xfrm>
              <a:off x="-36512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P.S.A.S</a:t>
              </a:r>
              <a:endParaRPr lang="en-US" dirty="0"/>
            </a:p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5209660"/>
              <a:ext cx="1728192" cy="11716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Rectangle 9"/>
            <p:cNvSpPr/>
            <p:nvPr/>
          </p:nvSpPr>
          <p:spPr>
            <a:xfrm>
              <a:off x="179512" y="5201022"/>
              <a:ext cx="1728192" cy="1180306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000" r="-5000"/>
              </a:stretch>
            </a:blip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123728" y="5163640"/>
              <a:ext cx="1656184" cy="1217688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3000" r="-13000"/>
              </a:stretch>
            </a:blip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6294709" y="5589240"/>
              <a:ext cx="20217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P.S.A.S</a:t>
              </a:r>
              <a:endPara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82276" y="6362164"/>
              <a:ext cx="549823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Perpustakaan Sultan Abdul Samad</a:t>
              </a:r>
              <a:endPara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476672"/>
              <a:ext cx="2849083" cy="42850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-324544" y="2365137"/>
              <a:ext cx="657389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rlin Sans FB" pitchFamily="34" charset="0"/>
                </a:rPr>
                <a:t>PERUTUSAN </a:t>
              </a:r>
            </a:p>
            <a:p>
              <a:pPr algn="ctr"/>
              <a:r>
                <a:rPr lang="en-US" sz="4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rlin Sans FB" pitchFamily="34" charset="0"/>
                </a:rPr>
                <a:t>KETUA PUSTAKAWAN 2014</a:t>
              </a:r>
              <a:endParaRPr lang="en-US" sz="4600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9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989856" y="116632"/>
            <a:ext cx="76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>
                <a:solidFill>
                  <a:schemeClr val="bg1"/>
                </a:solidFill>
                <a:latin typeface="Berlin Sans FB" pitchFamily="34" charset="0"/>
              </a:rPr>
              <a:t>Statistik</a:t>
            </a:r>
            <a:r>
              <a:rPr lang="en-US" sz="36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Berlin Sans FB" pitchFamily="34" charset="0"/>
              </a:rPr>
              <a:t>Koleksi</a:t>
            </a:r>
            <a:r>
              <a:rPr lang="en-US" sz="3600" kern="0" dirty="0">
                <a:solidFill>
                  <a:schemeClr val="bg1"/>
                </a:solidFill>
                <a:latin typeface="Berlin Sans FB" pitchFamily="34" charset="0"/>
              </a:rPr>
              <a:t> UPM 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IR 2012-2013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047" y="4941168"/>
            <a:ext cx="86052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MY" sz="2000" dirty="0" err="1">
                <a:latin typeface="David" pitchFamily="34" charset="-79"/>
                <a:cs typeface="David" pitchFamily="34" charset="-79"/>
              </a:rPr>
              <a:t>Terdapat</a:t>
            </a:r>
            <a:r>
              <a:rPr lang="en-MY" sz="2000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err="1">
                <a:latin typeface="David" pitchFamily="34" charset="-79"/>
                <a:cs typeface="David" pitchFamily="34" charset="-79"/>
              </a:rPr>
              <a:t>peningkatan</a:t>
            </a:r>
            <a:r>
              <a:rPr lang="en-MY" sz="2000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>
                <a:latin typeface="David" pitchFamily="34" charset="-79"/>
                <a:cs typeface="David" pitchFamily="34" charset="-79"/>
              </a:rPr>
              <a:t>sebanyak</a:t>
            </a:r>
            <a:r>
              <a:rPr lang="en-MY" sz="2000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smtClean="0">
                <a:latin typeface="David" pitchFamily="34" charset="-79"/>
                <a:cs typeface="David" pitchFamily="34" charset="-79"/>
              </a:rPr>
              <a:t>4,931 (38.1%)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bagi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>
                <a:latin typeface="David" pitchFamily="34" charset="-79"/>
                <a:cs typeface="David" pitchFamily="34" charset="-79"/>
              </a:rPr>
              <a:t>jumlah</a:t>
            </a:r>
            <a:r>
              <a:rPr lang="en-MY" sz="2000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>
                <a:latin typeface="David" pitchFamily="34" charset="-79"/>
                <a:cs typeface="David" pitchFamily="34" charset="-79"/>
              </a:rPr>
              <a:t>bahan</a:t>
            </a:r>
            <a:r>
              <a:rPr lang="en-MY" sz="2000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yang</a:t>
            </a:r>
          </a:p>
          <a:p>
            <a:pPr algn="just"/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dideposit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>
                <a:latin typeface="David" pitchFamily="34" charset="-79"/>
                <a:cs typeface="David" pitchFamily="34" charset="-79"/>
              </a:rPr>
              <a:t>dalam</a:t>
            </a:r>
            <a:r>
              <a:rPr lang="en-MY" sz="2000" dirty="0">
                <a:latin typeface="David" pitchFamily="34" charset="-79"/>
                <a:cs typeface="David" pitchFamily="34" charset="-79"/>
              </a:rPr>
              <a:t> UPM IR </a:t>
            </a:r>
            <a:r>
              <a:rPr lang="en-MY" sz="2000" dirty="0" err="1">
                <a:latin typeface="David" pitchFamily="34" charset="-79"/>
                <a:cs typeface="David" pitchFamily="34" charset="-79"/>
              </a:rPr>
              <a:t>pada</a:t>
            </a:r>
            <a:r>
              <a:rPr lang="en-MY" sz="2000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>
                <a:latin typeface="David" pitchFamily="34" charset="-79"/>
                <a:cs typeface="David" pitchFamily="34" charset="-79"/>
              </a:rPr>
              <a:t>tahun</a:t>
            </a:r>
            <a:r>
              <a:rPr lang="en-MY" sz="2000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smtClean="0">
                <a:latin typeface="David" pitchFamily="34" charset="-79"/>
                <a:cs typeface="David" pitchFamily="34" charset="-79"/>
              </a:rPr>
              <a:t>2013 (17,876) </a:t>
            </a:r>
            <a:r>
              <a:rPr lang="en-MY" sz="2000" dirty="0" err="1">
                <a:latin typeface="David" pitchFamily="34" charset="-79"/>
                <a:cs typeface="David" pitchFamily="34" charset="-79"/>
              </a:rPr>
              <a:t>berbanding</a:t>
            </a:r>
            <a:r>
              <a:rPr lang="en-MY" sz="2000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>
                <a:latin typeface="David" pitchFamily="34" charset="-79"/>
                <a:cs typeface="David" pitchFamily="34" charset="-79"/>
              </a:rPr>
              <a:t>tahun</a:t>
            </a:r>
            <a:r>
              <a:rPr lang="en-MY" sz="2000" dirty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2012 (12,945).</a:t>
            </a:r>
          </a:p>
          <a:p>
            <a:pPr algn="just"/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Penambahan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jenis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koleksi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baharu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iaitu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Serdang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Sun, Annual Report,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Tribun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Putra, </a:t>
            </a:r>
          </a:p>
          <a:p>
            <a:pPr algn="just"/>
            <a:r>
              <a:rPr lang="en-MY" sz="2000" dirty="0" smtClean="0">
                <a:latin typeface="David" pitchFamily="34" charset="-79"/>
                <a:cs typeface="David" pitchFamily="34" charset="-79"/>
              </a:rPr>
              <a:t>Research Directory , Magazine &amp; Newsletter.</a:t>
            </a:r>
            <a:endParaRPr lang="en-MY" sz="2000" dirty="0">
              <a:latin typeface="David" pitchFamily="34" charset="-79"/>
              <a:cs typeface="David" pitchFamily="34" charset="-79"/>
            </a:endParaRPr>
          </a:p>
          <a:p>
            <a:pPr algn="ctr"/>
            <a:endParaRPr lang="en-MY" dirty="0">
              <a:latin typeface="Berlin Sans FB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52463297"/>
              </p:ext>
            </p:extLst>
          </p:nvPr>
        </p:nvGraphicFramePr>
        <p:xfrm>
          <a:off x="215232" y="991929"/>
          <a:ext cx="8659388" cy="3805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56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KANDUNGAN</a:t>
              </a:r>
              <a:endParaRPr lang="en-US" sz="36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1430" y="2204864"/>
            <a:ext cx="8753058" cy="156966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cap="all" spc="0" dirty="0" err="1" smtClean="0">
                <a:ln w="0"/>
                <a:effectLst/>
              </a:rPr>
              <a:t>Mandat</a:t>
            </a:r>
            <a:r>
              <a:rPr lang="en-US" sz="3200" b="1" cap="all" spc="0" dirty="0" smtClean="0">
                <a:ln w="0"/>
                <a:effectLst/>
              </a:rPr>
              <a:t> NAIB CANSELOR 2014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cap="all" dirty="0" err="1" smtClean="0">
                <a:ln w="0"/>
              </a:rPr>
              <a:t>Mandat</a:t>
            </a:r>
            <a:r>
              <a:rPr lang="en-US" sz="3200" b="1" cap="all" dirty="0" smtClean="0">
                <a:ln w="0"/>
              </a:rPr>
              <a:t> KETUA PUSTAKAWAN 2014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cap="all" dirty="0" err="1" smtClean="0">
                <a:ln w="0"/>
              </a:rPr>
              <a:t>Pencapaian</a:t>
            </a:r>
            <a:r>
              <a:rPr lang="en-US" sz="3200" b="1" cap="all" dirty="0" smtClean="0">
                <a:ln w="0"/>
              </a:rPr>
              <a:t> PSAS BAGI TAHUN 2013</a:t>
            </a:r>
            <a:endParaRPr lang="en-US" sz="3200" b="1" cap="all" spc="0" dirty="0">
              <a:ln w="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54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1430" y="2538770"/>
            <a:ext cx="8753058" cy="175432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effectLst/>
              </a:rPr>
              <a:t>PERUTUSAN NAIB CANSELOR </a:t>
            </a:r>
          </a:p>
          <a:p>
            <a:pPr algn="ctr"/>
            <a:r>
              <a:rPr lang="en-US" sz="5400" b="1" cap="all" dirty="0" smtClean="0">
                <a:ln w="0"/>
              </a:rPr>
              <a:t>2014</a:t>
            </a:r>
            <a:endParaRPr lang="en-US" sz="5400" b="1" cap="all" spc="0" dirty="0">
              <a:ln w="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60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10792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Perutusan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Naib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Canselor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2014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35292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5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10800000" flipV="1">
            <a:off x="0" y="0"/>
            <a:ext cx="9144000" cy="625328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99" y="836712"/>
            <a:ext cx="1800200" cy="3407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grpSp>
        <p:nvGrpSpPr>
          <p:cNvPr id="12" name="Group 11"/>
          <p:cNvGrpSpPr/>
          <p:nvPr/>
        </p:nvGrpSpPr>
        <p:grpSpPr>
          <a:xfrm>
            <a:off x="35496" y="897734"/>
            <a:ext cx="3178183" cy="2315242"/>
            <a:chOff x="2851914" y="1218623"/>
            <a:chExt cx="2235200" cy="276302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" name="Shape 12"/>
            <p:cNvSpPr/>
            <p:nvPr/>
          </p:nvSpPr>
          <p:spPr>
            <a:xfrm>
              <a:off x="2851914" y="1218623"/>
              <a:ext cx="2235200" cy="276302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4200" kern="12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89233" y="1224358"/>
            <a:ext cx="12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>
                <a:solidFill>
                  <a:srgbClr val="FFFF00"/>
                </a:solidFill>
                <a:hlinkClick r:id="rId3" action="ppaction://hlinksldjump"/>
              </a:rPr>
              <a:t>Matlamat</a:t>
            </a:r>
            <a:r>
              <a:rPr lang="en-AU" dirty="0" smtClean="0">
                <a:solidFill>
                  <a:srgbClr val="FFFF00"/>
                </a:solidFill>
                <a:hlinkClick r:id="rId3" action="ppaction://hlinksldjump"/>
              </a:rPr>
              <a:t> 1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641574"/>
            <a:ext cx="2668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err="1" smtClean="0"/>
              <a:t>Mempertingkatkan</a:t>
            </a:r>
            <a:r>
              <a:rPr lang="en-AU" dirty="0"/>
              <a:t> </a:t>
            </a:r>
            <a:r>
              <a:rPr lang="en-AU" dirty="0" err="1" smtClean="0"/>
              <a:t>Kualiti</a:t>
            </a:r>
            <a:r>
              <a:rPr lang="en-AU" dirty="0" smtClean="0"/>
              <a:t> </a:t>
            </a:r>
          </a:p>
          <a:p>
            <a:pPr algn="ctr"/>
            <a:r>
              <a:rPr lang="en-AU" dirty="0" smtClean="0"/>
              <a:t>&amp; </a:t>
            </a:r>
            <a:br>
              <a:rPr lang="en-AU" dirty="0" smtClean="0"/>
            </a:br>
            <a:r>
              <a:rPr lang="en-AU" dirty="0" err="1" smtClean="0"/>
              <a:t>Daya</a:t>
            </a:r>
            <a:r>
              <a:rPr lang="en-AU" dirty="0" smtClean="0"/>
              <a:t> </a:t>
            </a:r>
            <a:r>
              <a:rPr lang="en-AU" dirty="0" err="1" smtClean="0"/>
              <a:t>Saing</a:t>
            </a:r>
            <a:r>
              <a:rPr lang="en-AU" dirty="0" smtClean="0"/>
              <a:t> </a:t>
            </a:r>
            <a:r>
              <a:rPr lang="en-AU" dirty="0" err="1" smtClean="0"/>
              <a:t>Graduan</a:t>
            </a:r>
            <a:endParaRPr lang="en-AU" dirty="0"/>
          </a:p>
        </p:txBody>
      </p:sp>
      <p:grpSp>
        <p:nvGrpSpPr>
          <p:cNvPr id="19" name="Group 18"/>
          <p:cNvGrpSpPr/>
          <p:nvPr/>
        </p:nvGrpSpPr>
        <p:grpSpPr>
          <a:xfrm>
            <a:off x="5796136" y="897734"/>
            <a:ext cx="3178183" cy="2315242"/>
            <a:chOff x="2851914" y="1218623"/>
            <a:chExt cx="2235200" cy="2763026"/>
          </a:xfrm>
        </p:grpSpPr>
        <p:sp>
          <p:nvSpPr>
            <p:cNvPr id="20" name="Shape 19"/>
            <p:cNvSpPr/>
            <p:nvPr/>
          </p:nvSpPr>
          <p:spPr>
            <a:xfrm>
              <a:off x="2851914" y="1218623"/>
              <a:ext cx="2235200" cy="2763026"/>
            </a:xfrm>
            <a:prstGeom prst="gear9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4200" kern="120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04248" y="1412776"/>
            <a:ext cx="12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>
                <a:hlinkClick r:id="rId4" action="ppaction://hlinksldjump"/>
              </a:rPr>
              <a:t>Matlamat</a:t>
            </a:r>
            <a:r>
              <a:rPr lang="en-AU" dirty="0" smtClean="0">
                <a:hlinkClick r:id="rId4" action="ppaction://hlinksldjump"/>
              </a:rPr>
              <a:t> 5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6444208" y="1918573"/>
            <a:ext cx="2030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err="1" smtClean="0"/>
              <a:t>Mempertingkatkan</a:t>
            </a:r>
            <a:r>
              <a:rPr lang="en-AU" dirty="0"/>
              <a:t>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Kualiti</a:t>
            </a:r>
            <a:r>
              <a:rPr lang="en-AU" dirty="0" smtClean="0"/>
              <a:t> </a:t>
            </a:r>
            <a:r>
              <a:rPr lang="en-AU" dirty="0" err="1" smtClean="0"/>
              <a:t>Tadbir</a:t>
            </a:r>
            <a:r>
              <a:rPr lang="en-AU" dirty="0" smtClean="0"/>
              <a:t> Urus</a:t>
            </a:r>
            <a:endParaRPr lang="en-AU" dirty="0"/>
          </a:p>
        </p:txBody>
      </p:sp>
      <p:grpSp>
        <p:nvGrpSpPr>
          <p:cNvPr id="24" name="Group 23"/>
          <p:cNvGrpSpPr/>
          <p:nvPr/>
        </p:nvGrpSpPr>
        <p:grpSpPr>
          <a:xfrm>
            <a:off x="5930321" y="3356992"/>
            <a:ext cx="3178183" cy="2315242"/>
            <a:chOff x="2851914" y="1218623"/>
            <a:chExt cx="2235200" cy="2763026"/>
          </a:xfrm>
        </p:grpSpPr>
        <p:sp>
          <p:nvSpPr>
            <p:cNvPr id="25" name="Shape 24"/>
            <p:cNvSpPr/>
            <p:nvPr/>
          </p:nvSpPr>
          <p:spPr>
            <a:xfrm>
              <a:off x="2851914" y="1218623"/>
              <a:ext cx="2235200" cy="2763026"/>
            </a:xfrm>
            <a:prstGeom prst="gear9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4200" kern="12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945548" y="3717032"/>
            <a:ext cx="12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>
                <a:hlinkClick r:id="rId5" action="ppaction://hlinksldjump"/>
              </a:rPr>
              <a:t>Matlamat</a:t>
            </a:r>
            <a:r>
              <a:rPr lang="en-AU" dirty="0" smtClean="0">
                <a:hlinkClick r:id="rId5" action="ppaction://hlinksldjump"/>
              </a:rPr>
              <a:t> 4</a:t>
            </a:r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6424837" y="4149080"/>
            <a:ext cx="2311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err="1" smtClean="0"/>
              <a:t>Memperkasakan</a:t>
            </a:r>
            <a:r>
              <a:rPr lang="en-AU" dirty="0" smtClean="0"/>
              <a:t> UPM </a:t>
            </a:r>
            <a:br>
              <a:rPr lang="en-AU" dirty="0" smtClean="0"/>
            </a:br>
            <a:r>
              <a:rPr lang="en-AU" dirty="0" err="1" smtClean="0"/>
              <a:t>sebagai</a:t>
            </a:r>
            <a:r>
              <a:rPr lang="en-AU" dirty="0" smtClean="0"/>
              <a:t> </a:t>
            </a:r>
            <a:r>
              <a:rPr lang="en-AU" dirty="0" err="1" smtClean="0"/>
              <a:t>Pusat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Kecemerlangan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Pertanian</a:t>
            </a:r>
            <a:endParaRPr lang="en-AU" dirty="0"/>
          </a:p>
        </p:txBody>
      </p:sp>
      <p:grpSp>
        <p:nvGrpSpPr>
          <p:cNvPr id="34" name="Group 33"/>
          <p:cNvGrpSpPr/>
          <p:nvPr/>
        </p:nvGrpSpPr>
        <p:grpSpPr>
          <a:xfrm>
            <a:off x="25665" y="3429000"/>
            <a:ext cx="3178183" cy="2315242"/>
            <a:chOff x="2851914" y="1218623"/>
            <a:chExt cx="2235200" cy="2763026"/>
          </a:xfrm>
        </p:grpSpPr>
        <p:sp>
          <p:nvSpPr>
            <p:cNvPr id="35" name="Shape 34"/>
            <p:cNvSpPr/>
            <p:nvPr/>
          </p:nvSpPr>
          <p:spPr>
            <a:xfrm>
              <a:off x="2851914" y="1218623"/>
              <a:ext cx="2235200" cy="2763026"/>
            </a:xfrm>
            <a:prstGeom prst="gear9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4200" kern="120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43608" y="3923764"/>
            <a:ext cx="12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>
                <a:hlinkClick r:id="rId6" action="ppaction://hlinksldjump"/>
              </a:rPr>
              <a:t>Matlamat</a:t>
            </a:r>
            <a:r>
              <a:rPr lang="en-AU" dirty="0" smtClean="0">
                <a:hlinkClick r:id="rId6" action="ppaction://hlinksldjump"/>
              </a:rPr>
              <a:t> 2</a:t>
            </a:r>
            <a:endParaRPr lang="en-AU" dirty="0"/>
          </a:p>
        </p:txBody>
      </p:sp>
      <p:sp>
        <p:nvSpPr>
          <p:cNvPr id="38" name="TextBox 37"/>
          <p:cNvSpPr txBox="1"/>
          <p:nvPr/>
        </p:nvSpPr>
        <p:spPr>
          <a:xfrm>
            <a:off x="497712" y="4377878"/>
            <a:ext cx="2433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err="1" smtClean="0"/>
              <a:t>Penjanaan</a:t>
            </a:r>
            <a:r>
              <a:rPr lang="en-AU" dirty="0" smtClean="0"/>
              <a:t> </a:t>
            </a:r>
            <a:r>
              <a:rPr lang="en-AU" dirty="0" err="1" smtClean="0"/>
              <a:t>Nilai</a:t>
            </a:r>
            <a:r>
              <a:rPr lang="en-AU" dirty="0" smtClean="0"/>
              <a:t> </a:t>
            </a:r>
            <a:r>
              <a:rPr lang="en-AU" dirty="0" err="1" smtClean="0"/>
              <a:t>melalui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RDCE yang </a:t>
            </a:r>
            <a:r>
              <a:rPr lang="en-AU" dirty="0" err="1" smtClean="0"/>
              <a:t>Mantap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 &amp; Lestari</a:t>
            </a:r>
            <a:endParaRPr lang="en-AU" dirty="0"/>
          </a:p>
        </p:txBody>
      </p:sp>
      <p:grpSp>
        <p:nvGrpSpPr>
          <p:cNvPr id="39" name="Group 38"/>
          <p:cNvGrpSpPr/>
          <p:nvPr/>
        </p:nvGrpSpPr>
        <p:grpSpPr>
          <a:xfrm>
            <a:off x="3059832" y="4509120"/>
            <a:ext cx="3178183" cy="2315242"/>
            <a:chOff x="2851914" y="1218623"/>
            <a:chExt cx="2235200" cy="2763026"/>
          </a:xfrm>
        </p:grpSpPr>
        <p:sp>
          <p:nvSpPr>
            <p:cNvPr id="40" name="Shape 39"/>
            <p:cNvSpPr/>
            <p:nvPr/>
          </p:nvSpPr>
          <p:spPr>
            <a:xfrm>
              <a:off x="2851914" y="1218623"/>
              <a:ext cx="2235200" cy="2763026"/>
            </a:xfrm>
            <a:prstGeom prst="gear9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4200" kern="120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067944" y="4941168"/>
            <a:ext cx="12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>
                <a:hlinkClick r:id="rId7" action="ppaction://hlinksldjump"/>
              </a:rPr>
              <a:t>Matlamat</a:t>
            </a:r>
            <a:r>
              <a:rPr lang="en-AU" dirty="0" smtClean="0">
                <a:hlinkClick r:id="rId7" action="ppaction://hlinksldjump"/>
              </a:rPr>
              <a:t> 3</a:t>
            </a:r>
            <a:endParaRPr lang="en-AU" dirty="0"/>
          </a:p>
        </p:txBody>
      </p:sp>
      <p:sp>
        <p:nvSpPr>
          <p:cNvPr id="43" name="TextBox 42"/>
          <p:cNvSpPr txBox="1"/>
          <p:nvPr/>
        </p:nvSpPr>
        <p:spPr>
          <a:xfrm>
            <a:off x="3275856" y="5385990"/>
            <a:ext cx="2811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err="1" smtClean="0"/>
              <a:t>Melonjakkan</a:t>
            </a:r>
            <a:r>
              <a:rPr lang="en-AU" dirty="0" smtClean="0"/>
              <a:t> </a:t>
            </a:r>
            <a:r>
              <a:rPr lang="en-AU" dirty="0" err="1" smtClean="0"/>
              <a:t>Perkhidmatan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Jaringan</a:t>
            </a:r>
            <a:r>
              <a:rPr lang="en-AU" dirty="0" smtClean="0"/>
              <a:t> </a:t>
            </a:r>
            <a:r>
              <a:rPr lang="en-AU" dirty="0" err="1" smtClean="0"/>
              <a:t>Industri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&amp; </a:t>
            </a:r>
            <a:r>
              <a:rPr lang="en-AU" dirty="0" err="1" smtClean="0"/>
              <a:t>Masyarakat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19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" y="3394159"/>
            <a:ext cx="9143999" cy="34596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9552" y="10792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Perutusan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Naib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Canselor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2014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402" y="1052736"/>
            <a:ext cx="5796780" cy="70788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Meligat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Kebajikan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Staf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5" y="1916832"/>
            <a:ext cx="9361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2400" dirty="0" err="1" smtClean="0"/>
              <a:t>Menaiktaraf</a:t>
            </a:r>
            <a:r>
              <a:rPr lang="en-AU" sz="2400" dirty="0" smtClean="0"/>
              <a:t> / </a:t>
            </a:r>
            <a:r>
              <a:rPr lang="en-AU" sz="2400" dirty="0" err="1" smtClean="0"/>
              <a:t>Mengubah</a:t>
            </a:r>
            <a:r>
              <a:rPr lang="en-AU" sz="2400" dirty="0" smtClean="0"/>
              <a:t> </a:t>
            </a:r>
            <a:r>
              <a:rPr lang="en-AU" sz="2400" dirty="0" err="1" smtClean="0"/>
              <a:t>suai</a:t>
            </a:r>
            <a:r>
              <a:rPr lang="en-AU" sz="2400" dirty="0" smtClean="0"/>
              <a:t> </a:t>
            </a:r>
            <a:r>
              <a:rPr lang="en-AU" sz="2400" dirty="0" err="1" smtClean="0"/>
              <a:t>kuarters</a:t>
            </a:r>
            <a:r>
              <a:rPr lang="en-AU" sz="2400" dirty="0" smtClean="0"/>
              <a:t> </a:t>
            </a:r>
            <a:r>
              <a:rPr lang="en-AU" sz="2400" dirty="0" err="1" smtClean="0"/>
              <a:t>kediaman</a:t>
            </a:r>
            <a:r>
              <a:rPr lang="en-AU" sz="2400" dirty="0" smtClean="0"/>
              <a:t> </a:t>
            </a:r>
            <a:r>
              <a:rPr lang="en-AU" sz="2400" dirty="0" err="1" smtClean="0"/>
              <a:t>sedia</a:t>
            </a:r>
            <a:r>
              <a:rPr lang="en-AU" sz="2400" dirty="0" smtClean="0"/>
              <a:t> </a:t>
            </a:r>
            <a:br>
              <a:rPr lang="en-AU" sz="2400" dirty="0" smtClean="0"/>
            </a:br>
            <a:r>
              <a:rPr lang="en-AU" sz="2400" dirty="0" err="1" smtClean="0"/>
              <a:t>ada</a:t>
            </a:r>
            <a:r>
              <a:rPr lang="en-AU" sz="2400" dirty="0" smtClean="0"/>
              <a:t> </a:t>
            </a:r>
            <a:r>
              <a:rPr lang="en-AU" sz="2400" dirty="0" err="1" smtClean="0"/>
              <a:t>bagi</a:t>
            </a:r>
            <a:r>
              <a:rPr lang="en-AU" sz="2400" dirty="0" smtClean="0"/>
              <a:t> </a:t>
            </a:r>
            <a:r>
              <a:rPr lang="en-AU" sz="2400" dirty="0" err="1" smtClean="0"/>
              <a:t>meningkatkan</a:t>
            </a:r>
            <a:r>
              <a:rPr lang="en-AU" sz="2400" dirty="0" smtClean="0"/>
              <a:t> </a:t>
            </a:r>
            <a:r>
              <a:rPr lang="en-AU" sz="2400" dirty="0" err="1" smtClean="0"/>
              <a:t>keselesaan</a:t>
            </a:r>
            <a:r>
              <a:rPr lang="en-AU" sz="2400" dirty="0" smtClean="0"/>
              <a:t>.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smtClean="0"/>
              <a:t>(</a:t>
            </a:r>
            <a:r>
              <a:rPr lang="en-AU" sz="2400" dirty="0" err="1" smtClean="0"/>
              <a:t>difokuskan</a:t>
            </a:r>
            <a:r>
              <a:rPr lang="en-AU" sz="2400" dirty="0" smtClean="0"/>
              <a:t>  di </a:t>
            </a:r>
            <a:r>
              <a:rPr lang="en-AU" sz="2400" dirty="0" err="1" smtClean="0"/>
              <a:t>kawasan</a:t>
            </a:r>
            <a:r>
              <a:rPr lang="en-AU" sz="2400" dirty="0" smtClean="0"/>
              <a:t> </a:t>
            </a:r>
            <a:r>
              <a:rPr lang="en-AU" sz="2400" dirty="0" err="1" smtClean="0"/>
              <a:t>kuarters</a:t>
            </a:r>
            <a:r>
              <a:rPr lang="en-AU" sz="2400" dirty="0" smtClean="0"/>
              <a:t> </a:t>
            </a:r>
            <a:r>
              <a:rPr lang="en-AU" sz="2400" dirty="0" err="1" smtClean="0"/>
              <a:t>Jalan</a:t>
            </a:r>
            <a:r>
              <a:rPr lang="en-AU" sz="2400" dirty="0" smtClean="0"/>
              <a:t> </a:t>
            </a:r>
            <a:r>
              <a:rPr lang="en-AU" sz="2400" dirty="0" err="1" smtClean="0"/>
              <a:t>Kekabu</a:t>
            </a:r>
            <a:r>
              <a:rPr lang="en-AU" sz="2400" dirty="0" smtClean="0"/>
              <a:t>)</a:t>
            </a:r>
          </a:p>
          <a:p>
            <a:endParaRPr lang="en-A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2400" dirty="0" err="1" smtClean="0"/>
              <a:t>Jangka</a:t>
            </a:r>
            <a:r>
              <a:rPr lang="en-AU" sz="2400" dirty="0" smtClean="0"/>
              <a:t> Masa </a:t>
            </a:r>
            <a:r>
              <a:rPr lang="en-AU" sz="2400" dirty="0" err="1" smtClean="0"/>
              <a:t>Panjang</a:t>
            </a:r>
            <a:r>
              <a:rPr lang="en-AU" sz="2400" dirty="0" smtClean="0"/>
              <a:t> : </a:t>
            </a:r>
            <a:br>
              <a:rPr lang="en-AU" sz="2400" dirty="0" smtClean="0"/>
            </a:br>
            <a:r>
              <a:rPr lang="en-AU" sz="2400" dirty="0" smtClean="0"/>
              <a:t>UPM </a:t>
            </a:r>
            <a:r>
              <a:rPr lang="en-AU" sz="2400" dirty="0" err="1" smtClean="0"/>
              <a:t>berhasrat</a:t>
            </a:r>
            <a:r>
              <a:rPr lang="en-AU" sz="2400" dirty="0" smtClean="0"/>
              <a:t> </a:t>
            </a:r>
            <a:r>
              <a:rPr lang="en-AU" sz="2400" dirty="0" err="1" smtClean="0"/>
              <a:t>untuk</a:t>
            </a:r>
            <a:r>
              <a:rPr lang="en-AU" sz="2400" dirty="0" smtClean="0"/>
              <a:t> </a:t>
            </a:r>
            <a:r>
              <a:rPr lang="en-AU" sz="2400" dirty="0" err="1" smtClean="0"/>
              <a:t>membangunkan</a:t>
            </a:r>
            <a:r>
              <a:rPr lang="en-AU" sz="2400" dirty="0"/>
              <a:t> </a:t>
            </a:r>
            <a:r>
              <a:rPr lang="en-AU" sz="2400" dirty="0" err="1" smtClean="0"/>
              <a:t>kuarters</a:t>
            </a:r>
            <a:r>
              <a:rPr lang="en-AU" sz="2400" dirty="0" smtClean="0"/>
              <a:t> yang </a:t>
            </a:r>
            <a:r>
              <a:rPr lang="en-AU" sz="2400" dirty="0" err="1" smtClean="0"/>
              <a:t>lebih</a:t>
            </a:r>
            <a:r>
              <a:rPr lang="en-AU" sz="2400" dirty="0" smtClean="0"/>
              <a:t> </a:t>
            </a:r>
            <a:r>
              <a:rPr lang="en-AU" sz="2400" dirty="0" err="1" smtClean="0"/>
              <a:t>kondusif</a:t>
            </a:r>
            <a:r>
              <a:rPr lang="en-AU" sz="2400" dirty="0"/>
              <a:t> </a:t>
            </a:r>
            <a:r>
              <a:rPr lang="en-AU" sz="2400" dirty="0" smtClean="0"/>
              <a:t>&amp; </a:t>
            </a:r>
            <a:r>
              <a:rPr lang="en-AU" sz="2400" dirty="0" err="1" smtClean="0"/>
              <a:t>kompetetif</a:t>
            </a:r>
            <a:r>
              <a:rPr lang="en-AU" sz="2400" dirty="0" smtClean="0"/>
              <a:t>  </a:t>
            </a:r>
            <a:r>
              <a:rPr lang="en-AU" sz="2400" dirty="0" err="1" smtClean="0"/>
              <a:t>bayaran</a:t>
            </a:r>
            <a:r>
              <a:rPr lang="en-AU" sz="2400" dirty="0"/>
              <a:t> </a:t>
            </a:r>
            <a:r>
              <a:rPr lang="en-AU" sz="2400" dirty="0" err="1" smtClean="0"/>
              <a:t>sewanya</a:t>
            </a:r>
            <a:r>
              <a:rPr lang="en-AU" sz="2400" dirty="0" smtClean="0"/>
              <a:t>.</a:t>
            </a:r>
          </a:p>
          <a:p>
            <a:endParaRPr lang="en-A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2400" dirty="0" smtClean="0"/>
              <a:t>Skim </a:t>
            </a:r>
            <a:r>
              <a:rPr lang="en-AU" sz="2400" dirty="0" err="1" smtClean="0"/>
              <a:t>Insurans</a:t>
            </a:r>
            <a:r>
              <a:rPr lang="en-AU" sz="2400" dirty="0" smtClean="0"/>
              <a:t> </a:t>
            </a:r>
            <a:r>
              <a:rPr lang="en-AU" sz="2400" dirty="0" err="1" smtClean="0"/>
              <a:t>Berkelompok</a:t>
            </a:r>
            <a:r>
              <a:rPr lang="en-A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63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1430" y="2538770"/>
            <a:ext cx="8753058" cy="258532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002060"/>
                </a:solidFill>
                <a:effectLst/>
              </a:rPr>
              <a:t>MANDAT </a:t>
            </a:r>
          </a:p>
          <a:p>
            <a:pPr algn="ctr"/>
            <a:r>
              <a:rPr lang="en-US" sz="5400" b="1" cap="all" spc="0" dirty="0" smtClean="0">
                <a:ln w="0"/>
                <a:solidFill>
                  <a:srgbClr val="002060"/>
                </a:solidFill>
                <a:effectLst/>
              </a:rPr>
              <a:t>KETUA PUSTAKAWAN</a:t>
            </a:r>
          </a:p>
          <a:p>
            <a:pPr algn="ctr"/>
            <a:r>
              <a:rPr lang="en-US" sz="5400" b="1" cap="all" dirty="0" smtClean="0">
                <a:ln w="0"/>
                <a:solidFill>
                  <a:srgbClr val="002060"/>
                </a:solidFill>
              </a:rPr>
              <a:t>2014</a:t>
            </a:r>
            <a:endParaRPr lang="en-US" sz="5400" b="1" cap="all" spc="0" dirty="0">
              <a:ln w="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4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-1" y="2708920"/>
            <a:ext cx="9143999" cy="255454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MY" sz="4000" dirty="0" smtClean="0"/>
              <a:t>Petunjuk-Petunjuk </a:t>
            </a:r>
            <a:r>
              <a:rPr lang="en-MY" sz="4000" dirty="0"/>
              <a:t>Prestasi </a:t>
            </a:r>
            <a:r>
              <a:rPr lang="en-MY" sz="4000" dirty="0" smtClean="0"/>
              <a:t>Utama atau </a:t>
            </a:r>
            <a:r>
              <a:rPr lang="en-MY" sz="4000" i="1" dirty="0"/>
              <a:t>Key Performance </a:t>
            </a:r>
            <a:r>
              <a:rPr lang="en-MY" sz="4000" i="1" dirty="0" smtClean="0"/>
              <a:t>Indicators </a:t>
            </a:r>
            <a:r>
              <a:rPr lang="en-MY" sz="4000" dirty="0" smtClean="0"/>
              <a:t>(</a:t>
            </a:r>
            <a:r>
              <a:rPr lang="en-MY" sz="4000" dirty="0"/>
              <a:t>KPI</a:t>
            </a:r>
            <a:r>
              <a:rPr lang="en-MY" sz="4000" dirty="0" smtClean="0"/>
              <a:t>)</a:t>
            </a:r>
          </a:p>
          <a:p>
            <a:pPr algn="ctr"/>
            <a:endParaRPr lang="en-MY" sz="4000" b="1" cap="all" spc="0" dirty="0">
              <a:ln w="0"/>
              <a:effectLst/>
            </a:endParaRPr>
          </a:p>
          <a:p>
            <a:pPr algn="ctr"/>
            <a:r>
              <a:rPr lang="en-US" sz="4000" b="1" cap="all" spc="0" dirty="0" smtClean="0">
                <a:ln w="0"/>
                <a:effectLst/>
              </a:rPr>
              <a:t> </a:t>
            </a:r>
            <a:r>
              <a:rPr lang="en-US" sz="4000" b="1" spc="0" dirty="0" smtClean="0">
                <a:ln w="0"/>
                <a:effectLst/>
              </a:rPr>
              <a:t>Perkhidmatan Perpustakaan</a:t>
            </a:r>
            <a:endParaRPr lang="en-US" sz="4000" b="1" cap="all" spc="0" dirty="0">
              <a:ln w="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54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4462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KPI </a:t>
            </a:r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Perkhidmatan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PSAS (2014)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34600"/>
              </p:ext>
            </p:extLst>
          </p:nvPr>
        </p:nvGraphicFramePr>
        <p:xfrm>
          <a:off x="683568" y="1196752"/>
          <a:ext cx="7920879" cy="53568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7353"/>
                <a:gridCol w="3113391"/>
                <a:gridCol w="1225660"/>
                <a:gridCol w="1037353"/>
                <a:gridCol w="1507122"/>
              </a:tblGrid>
              <a:tr h="219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BIL.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KPI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PENERAJU PROSES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2014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PELAPORAN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355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SASARAN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533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1.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Indeks Kepuasan Pelanggan :  Pelajar Prasiswazah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Ketua Pustakawan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70%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>
                          <a:effectLst/>
                        </a:rPr>
                        <a:t>Q2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33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>
                          <a:effectLst/>
                        </a:rPr>
                        <a:t>2.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Indeks Kepuasan Pelanggan : Pelajar Siswazah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70%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>
                          <a:effectLst/>
                        </a:rPr>
                        <a:t>Q3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33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>
                          <a:effectLst/>
                        </a:rPr>
                        <a:t>3.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Indeks Kepuasan Pelanggan : Staf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70%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Q4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5400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>
                          <a:effectLst/>
                        </a:rPr>
                        <a:t>4.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s-MY" sz="1400">
                          <a:effectLst/>
                        </a:rPr>
                        <a:t>% Judul Diperlukan Dalam Koleksi (Untuk Menilai Judul Teks Rujukan Utama (Reading List) Yang Dimiliki Oleh Perpustakaan)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 smtClean="0">
                          <a:effectLst/>
                        </a:rPr>
                        <a:t>85%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Q4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531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>
                          <a:effectLst/>
                        </a:rPr>
                        <a:t>5.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Pertambahan kandungan digital dalam portal UPMIR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 smtClean="0">
                          <a:effectLst/>
                        </a:rPr>
                        <a:t>2,000 rekod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Q1, Q2, Q3, Q4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691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>
                          <a:effectLst/>
                        </a:rPr>
                        <a:t>6.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Pertambahan rekod pertanian Malaysia dalam pangkalan data AGRIS </a:t>
                      </a:r>
                      <a:endParaRPr lang="en-A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5%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Q2, Q4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7687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7.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400" dirty="0">
                          <a:solidFill>
                            <a:srgbClr val="0070C0"/>
                          </a:solidFill>
                          <a:effectLst/>
                        </a:rPr>
                        <a:t>Peratusan pelajar mencapai markah ≥ 80% dalam post test program literasi </a:t>
                      </a:r>
                      <a:r>
                        <a:rPr lang="ms-MY" sz="1400" dirty="0" smtClean="0">
                          <a:solidFill>
                            <a:srgbClr val="0070C0"/>
                          </a:solidFill>
                          <a:effectLst/>
                        </a:rPr>
                        <a:t>maklumat</a:t>
                      </a:r>
                      <a:endParaRPr lang="en-AU" sz="14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400" dirty="0">
                          <a:effectLst/>
                        </a:rPr>
                        <a:t>70%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ms-MY" sz="1400" dirty="0">
                          <a:effectLst/>
                        </a:rPr>
                        <a:t>Q2, Q4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93" marR="445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56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95471" y="1968743"/>
            <a:ext cx="8753058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effectLst/>
              </a:rPr>
              <a:t>2. </a:t>
            </a:r>
            <a:r>
              <a:rPr lang="en-US" sz="4000" b="1" spc="0" dirty="0" err="1" smtClean="0">
                <a:ln w="0"/>
                <a:effectLst/>
              </a:rPr>
              <a:t>Amalan</a:t>
            </a:r>
            <a:r>
              <a:rPr lang="en-US" sz="4000" b="1" spc="0" dirty="0" smtClean="0">
                <a:ln w="0"/>
                <a:effectLst/>
              </a:rPr>
              <a:t> 5’s</a:t>
            </a:r>
            <a:endParaRPr lang="en-US" sz="4000" b="1" spc="0" dirty="0">
              <a:ln w="0"/>
              <a:effectLst/>
            </a:endParaRPr>
          </a:p>
        </p:txBody>
      </p:sp>
      <p:pic>
        <p:nvPicPr>
          <p:cNvPr id="1026" name="Picture 2" descr="https://encrypted-tbn0.gstatic.com/images?q=tbn:ANd9GcQ_gkkzhroo408X1h0BFK8BVhnBk79rx7tYOBCty3BNJLKNXvf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57" y="2688754"/>
            <a:ext cx="2900486" cy="29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4462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Objektif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Perlaksanaan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Berlin Sans FB" pitchFamily="34" charset="0"/>
              </a:rPr>
              <a:t>A</a:t>
            </a:r>
            <a:r>
              <a:rPr lang="en-US" sz="3600" kern="0" dirty="0" err="1" smtClean="0">
                <a:solidFill>
                  <a:schemeClr val="bg1"/>
                </a:solidFill>
                <a:latin typeface="Berlin Sans FB" pitchFamily="34" charset="0"/>
              </a:rPr>
              <a:t>malan</a:t>
            </a:r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 5’S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12680" y="2676835"/>
            <a:ext cx="3651808" cy="363248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</a:t>
            </a:r>
            <a:r>
              <a:rPr lang="en-US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enghasilkan</a:t>
            </a:r>
            <a:r>
              <a:rPr lang="en-US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Persekitaran</a:t>
            </a:r>
            <a:r>
              <a:rPr lang="en-US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Kerja</a:t>
            </a:r>
            <a:r>
              <a:rPr lang="en-US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Bersih</a:t>
            </a:r>
            <a:r>
              <a:rPr lang="en-US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Kemas</a:t>
            </a:r>
            <a:r>
              <a:rPr lang="en-US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Kondusif</a:t>
            </a:r>
            <a:endParaRPr lang="en-US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2513"/>
            <a:ext cx="5073995" cy="507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617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107921"/>
            <a:ext cx="82089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kern="0" dirty="0" err="1">
                <a:solidFill>
                  <a:schemeClr val="bg1"/>
                </a:solidFill>
                <a:latin typeface="Berlin Sans FB" pitchFamily="34" charset="0"/>
              </a:rPr>
              <a:t>Peruntukan</a:t>
            </a:r>
            <a:r>
              <a:rPr lang="en-US" sz="34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400" kern="0" dirty="0" err="1">
                <a:solidFill>
                  <a:schemeClr val="bg1"/>
                </a:solidFill>
                <a:latin typeface="Berlin Sans FB" pitchFamily="34" charset="0"/>
              </a:rPr>
              <a:t>Bahan</a:t>
            </a:r>
            <a:r>
              <a:rPr lang="en-US" sz="34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400" kern="0" dirty="0" err="1" smtClean="0">
                <a:solidFill>
                  <a:schemeClr val="bg1"/>
                </a:solidFill>
                <a:latin typeface="Berlin Sans FB" pitchFamily="34" charset="0"/>
              </a:rPr>
              <a:t>Perpustakaan</a:t>
            </a:r>
            <a:r>
              <a:rPr lang="en-US" sz="3400" kern="0" dirty="0" smtClean="0">
                <a:solidFill>
                  <a:schemeClr val="bg1"/>
                </a:solidFill>
                <a:latin typeface="Berlin Sans FB" pitchFamily="34" charset="0"/>
              </a:rPr>
              <a:t> 2012-2013</a:t>
            </a:r>
            <a:endParaRPr lang="en-MY" sz="34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441543363"/>
              </p:ext>
            </p:extLst>
          </p:nvPr>
        </p:nvGraphicFramePr>
        <p:xfrm>
          <a:off x="467544" y="1080581"/>
          <a:ext cx="83529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5536" y="486916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Terdapat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000" b="1" dirty="0" err="1" smtClean="0">
                <a:latin typeface="David" pitchFamily="34" charset="-79"/>
                <a:cs typeface="David" pitchFamily="34" charset="-79"/>
              </a:rPr>
              <a:t>peningkatan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pada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perbelanjaan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perpustakaan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pada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tahun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2013 yang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berjumlah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RM14,723,700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berbanding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tahun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2012 yang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berjumlah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 </a:t>
            </a:r>
            <a:r>
              <a:rPr lang="en-US" sz="2000" b="1" dirty="0" smtClean="0">
                <a:latin typeface="David" pitchFamily="34" charset="-79"/>
                <a:cs typeface="David" pitchFamily="34" charset="-79"/>
              </a:rPr>
              <a:t>RM14,484,115.89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.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Perbezaan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jumlah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perbelanjaan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ialah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 </a:t>
            </a:r>
            <a:r>
              <a:rPr lang="en-US" sz="2000" b="1" dirty="0" smtClean="0">
                <a:latin typeface="David" pitchFamily="34" charset="-79"/>
                <a:cs typeface="David" pitchFamily="34" charset="-79"/>
              </a:rPr>
              <a:t>RM239,584.11 (1.65%). </a:t>
            </a:r>
            <a:endParaRPr lang="en-MY" sz="20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50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39552" y="4462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smtClean="0">
                <a:solidFill>
                  <a:schemeClr val="bg1"/>
                </a:solidFill>
                <a:latin typeface="Berlin Sans FB" pitchFamily="34" charset="0"/>
              </a:rPr>
              <a:t>Jawatankuasa Induk Pasukan 5’s PSAS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4944"/>
            <a:ext cx="8064896" cy="528240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016580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41350"/>
          </a:xfrm>
        </p:spPr>
        <p:txBody>
          <a:bodyPr>
            <a:normAutofit/>
          </a:bodyPr>
          <a:lstStyle/>
          <a:p>
            <a:pPr algn="ctr"/>
            <a:r>
              <a:rPr lang="en-MY" sz="2800" dirty="0" err="1" smtClean="0">
                <a:solidFill>
                  <a:schemeClr val="accent5">
                    <a:lumMod val="75000"/>
                  </a:schemeClr>
                </a:solidFill>
              </a:rPr>
              <a:t>Carta</a:t>
            </a:r>
            <a:r>
              <a:rPr lang="en-MY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MY" sz="2800" dirty="0" err="1" smtClean="0">
                <a:solidFill>
                  <a:schemeClr val="accent5">
                    <a:lumMod val="75000"/>
                  </a:schemeClr>
                </a:solidFill>
              </a:rPr>
              <a:t>Perbatuan</a:t>
            </a:r>
            <a:r>
              <a:rPr lang="en-MY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MY" sz="2800" dirty="0" err="1" smtClean="0">
                <a:solidFill>
                  <a:schemeClr val="accent5">
                    <a:lumMod val="75000"/>
                  </a:schemeClr>
                </a:solidFill>
              </a:rPr>
              <a:t>Bagi</a:t>
            </a:r>
            <a:r>
              <a:rPr lang="en-MY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MY" sz="2800" dirty="0" err="1" smtClean="0">
                <a:solidFill>
                  <a:schemeClr val="accent5">
                    <a:lumMod val="75000"/>
                  </a:schemeClr>
                </a:solidFill>
              </a:rPr>
              <a:t>Pelaksanaan</a:t>
            </a:r>
            <a:r>
              <a:rPr lang="en-MY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MY" sz="2800" dirty="0" err="1" smtClean="0">
                <a:solidFill>
                  <a:schemeClr val="accent5">
                    <a:lumMod val="75000"/>
                  </a:schemeClr>
                </a:solidFill>
              </a:rPr>
              <a:t>Amalan</a:t>
            </a:r>
            <a:r>
              <a:rPr lang="en-MY" sz="2800" dirty="0" smtClean="0">
                <a:solidFill>
                  <a:schemeClr val="accent5">
                    <a:lumMod val="75000"/>
                  </a:schemeClr>
                </a:solidFill>
              </a:rPr>
              <a:t> 5’S</a:t>
            </a:r>
            <a:endParaRPr lang="en-MY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4149080"/>
            <a:ext cx="8382000" cy="2285999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ms-MY" sz="5500" b="1" dirty="0" smtClean="0"/>
              <a:t>Aktiviti-aktiviti Amalan 5’S: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ms-MY" sz="5500" dirty="0" smtClean="0"/>
              <a:t>Hari  </a:t>
            </a:r>
            <a:r>
              <a:rPr lang="ms-MY" sz="5500" dirty="0"/>
              <a:t>Gotong Royong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ms-MY" sz="5500" dirty="0" smtClean="0"/>
              <a:t>Taklimat dan Lawatan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ms-MY" sz="5500" dirty="0" smtClean="0"/>
              <a:t>Pelaksanaan Amalan 5’S secara berterusan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ms-MY" sz="55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5500" dirty="0" err="1"/>
              <a:t>Pembudayakan</a:t>
            </a:r>
            <a:r>
              <a:rPr lang="en-MY" sz="5500" dirty="0"/>
              <a:t> </a:t>
            </a:r>
            <a:r>
              <a:rPr lang="en-MY" sz="5500" dirty="0" err="1"/>
              <a:t>amalan</a:t>
            </a:r>
            <a:r>
              <a:rPr lang="en-MY" sz="5500" dirty="0"/>
              <a:t> 5’S </a:t>
            </a:r>
            <a:r>
              <a:rPr lang="en-MY" sz="5500" dirty="0" err="1"/>
              <a:t>oleh</a:t>
            </a:r>
            <a:r>
              <a:rPr lang="en-MY" sz="5500" dirty="0"/>
              <a:t> </a:t>
            </a:r>
            <a:r>
              <a:rPr lang="en-MY" sz="5500" dirty="0" err="1"/>
              <a:t>Warga</a:t>
            </a:r>
            <a:r>
              <a:rPr lang="en-MY" sz="5500" dirty="0"/>
              <a:t> </a:t>
            </a:r>
            <a:r>
              <a:rPr lang="en-MY" sz="5500" dirty="0" err="1"/>
              <a:t>Perpustakaan</a:t>
            </a:r>
            <a:r>
              <a:rPr lang="en-MY" sz="5500" dirty="0"/>
              <a:t> Sultan Abdul </a:t>
            </a:r>
            <a:r>
              <a:rPr lang="en-MY" sz="5500" dirty="0" err="1"/>
              <a:t>Samad</a:t>
            </a:r>
            <a:endParaRPr lang="en-MY" sz="55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5500" dirty="0" err="1"/>
              <a:t>Tarikh</a:t>
            </a:r>
            <a:r>
              <a:rPr lang="en-MY" sz="5500" dirty="0"/>
              <a:t> </a:t>
            </a:r>
            <a:r>
              <a:rPr lang="en-MY" sz="5500" dirty="0" err="1"/>
              <a:t>Pelaksanaan</a:t>
            </a:r>
            <a:r>
              <a:rPr lang="en-MY" sz="5500" dirty="0"/>
              <a:t>: September 2014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MY" sz="1600" dirty="0" smtClean="0"/>
          </a:p>
          <a:p>
            <a:pPr lvl="1"/>
            <a:endParaRPr lang="en-MY" dirty="0"/>
          </a:p>
          <a:p>
            <a:endParaRPr lang="en-MY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048666"/>
              </p:ext>
            </p:extLst>
          </p:nvPr>
        </p:nvGraphicFramePr>
        <p:xfrm>
          <a:off x="251516" y="1600200"/>
          <a:ext cx="8568948" cy="2016709"/>
        </p:xfrm>
        <a:graphic>
          <a:graphicData uri="http://schemas.openxmlformats.org/drawingml/2006/table">
            <a:tbl>
              <a:tblPr/>
              <a:tblGrid>
                <a:gridCol w="1224137"/>
                <a:gridCol w="185101"/>
                <a:gridCol w="185101"/>
                <a:gridCol w="185101"/>
                <a:gridCol w="185101"/>
                <a:gridCol w="244334"/>
                <a:gridCol w="244334"/>
                <a:gridCol w="185101"/>
                <a:gridCol w="185101"/>
                <a:gridCol w="185101"/>
                <a:gridCol w="185101"/>
                <a:gridCol w="185101"/>
                <a:gridCol w="185101"/>
                <a:gridCol w="273950"/>
                <a:gridCol w="185101"/>
                <a:gridCol w="185101"/>
                <a:gridCol w="185101"/>
                <a:gridCol w="185101"/>
                <a:gridCol w="185101"/>
                <a:gridCol w="185101"/>
                <a:gridCol w="185101"/>
                <a:gridCol w="185101"/>
                <a:gridCol w="185101"/>
                <a:gridCol w="185101"/>
                <a:gridCol w="185101"/>
                <a:gridCol w="185101"/>
                <a:gridCol w="185101"/>
                <a:gridCol w="185101"/>
                <a:gridCol w="185101"/>
                <a:gridCol w="162889"/>
                <a:gridCol w="162889"/>
                <a:gridCol w="162889"/>
                <a:gridCol w="162889"/>
                <a:gridCol w="162889"/>
                <a:gridCol w="162889"/>
                <a:gridCol w="162889"/>
                <a:gridCol w="162889"/>
                <a:gridCol w="162889"/>
                <a:gridCol w="162889"/>
                <a:gridCol w="162889"/>
                <a:gridCol w="162889"/>
              </a:tblGrid>
              <a:tr h="2060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M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AKTIVITI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JANUARI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FEBRUARI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APRIL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MEI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JULAI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OGOS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SEPTEMBER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OKTOBER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1639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24117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Mesyuarat 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22/1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9436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Gotong royong - pejabat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9436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Taklimat/ lawatan semua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7914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Pelaksanaan Amalan 5'S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9436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8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95471" y="1844824"/>
            <a:ext cx="8753058" cy="132343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accent3">
                    <a:lumMod val="75000"/>
                  </a:schemeClr>
                </a:solidFill>
              </a:rPr>
              <a:t>3.</a:t>
            </a:r>
            <a:r>
              <a:rPr lang="en-US" sz="4000" b="1" dirty="0" smtClean="0">
                <a:ln w="0"/>
              </a:rPr>
              <a:t>  </a:t>
            </a:r>
            <a:r>
              <a:rPr lang="en-US" sz="4000" b="1" dirty="0" err="1" smtClean="0">
                <a:ln w="0"/>
                <a:solidFill>
                  <a:schemeClr val="accent3">
                    <a:lumMod val="75000"/>
                  </a:schemeClr>
                </a:solidFill>
              </a:rPr>
              <a:t>Persijilan</a:t>
            </a:r>
            <a:r>
              <a:rPr lang="en-US" sz="4000" b="1" dirty="0" smtClean="0">
                <a:ln w="0"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 w="0"/>
                <a:solidFill>
                  <a:schemeClr val="accent3">
                    <a:lumMod val="75000"/>
                  </a:schemeClr>
                </a:solidFill>
              </a:rPr>
              <a:t>Sistem</a:t>
            </a:r>
            <a:r>
              <a:rPr lang="en-US" sz="4000" b="1" dirty="0" smtClean="0">
                <a:ln w="0"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 w="0"/>
                <a:solidFill>
                  <a:schemeClr val="accent3">
                    <a:lumMod val="75000"/>
                  </a:schemeClr>
                </a:solidFill>
              </a:rPr>
              <a:t>Pengurusan</a:t>
            </a:r>
            <a:r>
              <a:rPr lang="en-US" sz="4000" b="1" dirty="0" smtClean="0">
                <a:ln w="0"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 w="0"/>
                <a:solidFill>
                  <a:schemeClr val="accent3">
                    <a:lumMod val="75000"/>
                  </a:schemeClr>
                </a:solidFill>
              </a:rPr>
              <a:t>Alam</a:t>
            </a:r>
            <a:r>
              <a:rPr lang="en-US" sz="4000" b="1" dirty="0" smtClean="0">
                <a:ln w="0"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 w="0"/>
                <a:solidFill>
                  <a:schemeClr val="accent3">
                    <a:lumMod val="75000"/>
                  </a:schemeClr>
                </a:solidFill>
              </a:rPr>
              <a:t>Sekitar</a:t>
            </a:r>
            <a:r>
              <a:rPr lang="en-US" sz="4000" b="1" dirty="0" smtClean="0">
                <a:ln w="0"/>
                <a:solidFill>
                  <a:schemeClr val="accent3">
                    <a:lumMod val="75000"/>
                  </a:schemeClr>
                </a:solidFill>
              </a:rPr>
              <a:t> (EMS) MS ISO 14001</a:t>
            </a:r>
            <a:endParaRPr lang="en-US" sz="4000" b="1" spc="0" dirty="0">
              <a:ln w="0"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94139"/>
            <a:ext cx="3030134" cy="20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38852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87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Berlin Sans FB" panose="020E0602020502020306" pitchFamily="34" charset="0"/>
                </a:rPr>
                <a:t>Dasar</a:t>
              </a:r>
              <a:r>
                <a:rPr lang="en-US" sz="3600" dirty="0" smtClean="0">
                  <a:latin typeface="Berlin Sans FB" panose="020E0602020502020306" pitchFamily="34" charset="0"/>
                </a:rPr>
                <a:t> EMS</a:t>
              </a:r>
              <a:endParaRPr lang="en-US" sz="3600" dirty="0">
                <a:latin typeface="Berlin Sans FB" panose="020E0602020502020306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5472608"/>
          </a:xfrm>
        </p:spPr>
        <p:txBody>
          <a:bodyPr>
            <a:noAutofit/>
          </a:bodyPr>
          <a:lstStyle/>
          <a:p>
            <a:pPr algn="l"/>
            <a:r>
              <a:rPr lang="en-MY" sz="2800" dirty="0" err="1" smtClean="0">
                <a:solidFill>
                  <a:srgbClr val="002060"/>
                </a:solidFill>
                <a:latin typeface="Adobe Garamond Pro Bold" pitchFamily="18" charset="0"/>
              </a:rPr>
              <a:t>Universiti</a:t>
            </a:r>
            <a:r>
              <a:rPr lang="en-MY" sz="2800" dirty="0" smtClean="0">
                <a:solidFill>
                  <a:srgbClr val="002060"/>
                </a:solidFill>
                <a:latin typeface="Adobe Garamond Pro Bold" pitchFamily="18" charset="0"/>
              </a:rPr>
              <a:t> Putra Malaysia </a:t>
            </a:r>
            <a:r>
              <a:rPr lang="en-MY" sz="2800" dirty="0" err="1" smtClean="0">
                <a:solidFill>
                  <a:srgbClr val="002060"/>
                </a:solidFill>
                <a:latin typeface="Adobe Garamond Pro Bold" pitchFamily="18" charset="0"/>
              </a:rPr>
              <a:t>beriltizam</a:t>
            </a:r>
            <a:r>
              <a:rPr lang="en-MY" sz="2800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sz="2800" dirty="0" err="1" smtClean="0">
                <a:solidFill>
                  <a:srgbClr val="002060"/>
                </a:solidFill>
                <a:latin typeface="Adobe Garamond Pro Bold" pitchFamily="18" charset="0"/>
              </a:rPr>
              <a:t>mengadakan</a:t>
            </a:r>
            <a:r>
              <a:rPr lang="en-MY" sz="2800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sz="2800" dirty="0" err="1" smtClean="0">
                <a:solidFill>
                  <a:srgbClr val="002060"/>
                </a:solidFill>
                <a:latin typeface="Adobe Garamond Pro Bold" pitchFamily="18" charset="0"/>
              </a:rPr>
              <a:t>sistem</a:t>
            </a:r>
            <a:r>
              <a:rPr lang="en-MY" sz="2800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sz="2800" dirty="0" err="1" smtClean="0">
                <a:solidFill>
                  <a:srgbClr val="002060"/>
                </a:solidFill>
                <a:latin typeface="Adobe Garamond Pro Bold" pitchFamily="18" charset="0"/>
              </a:rPr>
              <a:t>pengurusan</a:t>
            </a:r>
            <a:r>
              <a:rPr lang="en-MY" sz="2800" dirty="0" smtClean="0">
                <a:solidFill>
                  <a:srgbClr val="002060"/>
                </a:solidFill>
                <a:latin typeface="Adobe Garamond Pro Bold" pitchFamily="18" charset="0"/>
              </a:rPr>
              <a:t> yang </a:t>
            </a:r>
            <a:r>
              <a:rPr lang="en-MY" sz="2800" dirty="0" err="1" smtClean="0">
                <a:solidFill>
                  <a:srgbClr val="002060"/>
                </a:solidFill>
                <a:latin typeface="Adobe Garamond Pro Bold" pitchFamily="18" charset="0"/>
              </a:rPr>
              <a:t>berkesan</a:t>
            </a:r>
            <a:r>
              <a:rPr lang="en-MY" sz="2800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sz="2800" dirty="0" err="1" smtClean="0">
                <a:solidFill>
                  <a:srgbClr val="002060"/>
                </a:solidFill>
                <a:latin typeface="Adobe Garamond Pro Bold" pitchFamily="18" charset="0"/>
              </a:rPr>
              <a:t>melalui</a:t>
            </a:r>
            <a:r>
              <a:rPr lang="en-MY" sz="2800" dirty="0" smtClean="0">
                <a:solidFill>
                  <a:srgbClr val="002060"/>
                </a:solidFill>
                <a:latin typeface="Adobe Garamond Pro Bold" pitchFamily="18" charset="0"/>
              </a:rPr>
              <a:t>:</a:t>
            </a:r>
          </a:p>
          <a:p>
            <a:pPr marL="914400" lvl="1" indent="-457200" algn="l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Pematuhan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keperluan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undang-undang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,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peraturan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dan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keperluan-keperluan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lain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mengenai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alam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sekitar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khususnya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pencegahan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pencemaran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;</a:t>
            </a:r>
          </a:p>
          <a:p>
            <a:pPr marL="914400" lvl="1" indent="-457200" algn="l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Pembangunan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objektif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dan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matlamat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berdasarkan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penilaian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aspek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impak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alam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sekitar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;</a:t>
            </a:r>
          </a:p>
          <a:p>
            <a:pPr marL="914400" lvl="1" indent="-457200" algn="l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Penilaian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semula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dan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pengubahsuaian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polisi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,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objektif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dan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sasaran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untuk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penambahbaikan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berterusan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;</a:t>
            </a:r>
          </a:p>
          <a:p>
            <a:pPr marL="914400" lvl="1" indent="-457200" algn="l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Pembudayaan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amalan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baik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ke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aras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kelestarian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alam</a:t>
            </a:r>
            <a:r>
              <a:rPr lang="en-MY" dirty="0" smtClean="0">
                <a:solidFill>
                  <a:srgbClr val="002060"/>
                </a:solidFill>
                <a:latin typeface="Adobe Garamond Pro Bold" pitchFamily="18" charset="0"/>
              </a:rPr>
              <a:t> </a:t>
            </a:r>
            <a:r>
              <a:rPr lang="en-MY" dirty="0" err="1" smtClean="0">
                <a:solidFill>
                  <a:srgbClr val="002060"/>
                </a:solidFill>
                <a:latin typeface="Adobe Garamond Pro Bold" pitchFamily="18" charset="0"/>
              </a:rPr>
              <a:t>sekitar</a:t>
            </a:r>
            <a:endParaRPr lang="en-MY" sz="2000" dirty="0">
              <a:solidFill>
                <a:srgbClr val="00206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75727" y="2420888"/>
            <a:ext cx="8753058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0"/>
              </a:rPr>
              <a:t>4.  </a:t>
            </a:r>
            <a:r>
              <a:rPr lang="en-US" sz="4000" b="1" dirty="0" err="1" smtClean="0">
                <a:ln w="0"/>
              </a:rPr>
              <a:t>Penjimatan</a:t>
            </a:r>
            <a:r>
              <a:rPr lang="en-US" sz="4000" b="1" dirty="0" smtClean="0">
                <a:ln w="0"/>
              </a:rPr>
              <a:t> </a:t>
            </a:r>
            <a:r>
              <a:rPr lang="en-US" sz="4000" b="1" dirty="0" err="1" smtClean="0">
                <a:ln w="0"/>
              </a:rPr>
              <a:t>Elektrik</a:t>
            </a:r>
            <a:r>
              <a:rPr lang="en-US" sz="4000" b="1" dirty="0" smtClean="0">
                <a:ln w="0"/>
              </a:rPr>
              <a:t> &amp; </a:t>
            </a:r>
            <a:r>
              <a:rPr lang="en-US" sz="4000" b="1" dirty="0" err="1" smtClean="0">
                <a:ln w="0"/>
              </a:rPr>
              <a:t>Kertas</a:t>
            </a:r>
            <a:endParaRPr lang="en-US" sz="4000" b="1" spc="0" dirty="0">
              <a:ln w="0"/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30882"/>
            <a:ext cx="2736304" cy="2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08" y="3117711"/>
            <a:ext cx="1810022" cy="23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65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Berlin Sans FB" panose="020E0602020502020306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04013"/>
              </p:ext>
            </p:extLst>
          </p:nvPr>
        </p:nvGraphicFramePr>
        <p:xfrm>
          <a:off x="755576" y="1196752"/>
          <a:ext cx="7848872" cy="4451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727"/>
                <a:gridCol w="3567560"/>
                <a:gridCol w="2037585"/>
              </a:tblGrid>
              <a:tr h="291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BULAN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UNIT PENGGUNAAN (KWH )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JUMLAH ( RM )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Januari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241466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103,830.38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Februari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158250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68,047.50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Mac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256503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110,296.29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April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138011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59,344.730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Mei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206036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88,595.48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Jun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198506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85,357.58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Julai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151549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65,166.07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Ogos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159123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68,422.89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September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213000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91,590.00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Oktober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173745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74,710.35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November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166328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71,521.04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Disember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152932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65,760.76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JUMLAH KESELURUHAN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952,643.07</a:t>
                      </a:r>
                      <a:endParaRPr lang="en-MY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67544" y="8708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Pengunaan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Elektrik</a:t>
            </a:r>
            <a:r>
              <a:rPr lang="en-US" sz="2800" b="1" dirty="0" smtClean="0">
                <a:solidFill>
                  <a:schemeClr val="bg1"/>
                </a:solidFill>
              </a:rPr>
              <a:t> PSAS (2013)</a:t>
            </a:r>
            <a:endParaRPr lang="en-MY" sz="280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79512" y="5805264"/>
            <a:ext cx="8640960" cy="576064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Sasaran pengurangan 2014 = 5% - (8,000 kwh = RM50,000)</a:t>
            </a:r>
            <a:endParaRPr lang="en-MY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76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2656"/>
            <a:ext cx="8229600" cy="724942"/>
          </a:xfrm>
        </p:spPr>
        <p:txBody>
          <a:bodyPr>
            <a:normAutofit/>
          </a:bodyPr>
          <a:lstStyle/>
          <a:p>
            <a:r>
              <a:rPr lang="en-MY" sz="2800" b="1" dirty="0" err="1"/>
              <a:t>Carta</a:t>
            </a:r>
            <a:r>
              <a:rPr lang="en-MY" sz="2800" b="1" dirty="0"/>
              <a:t> </a:t>
            </a:r>
            <a:r>
              <a:rPr lang="en-MY" sz="2800" b="1" dirty="0" err="1"/>
              <a:t>Perbatuan</a:t>
            </a:r>
            <a:r>
              <a:rPr lang="en-MY" sz="2800" b="1" dirty="0"/>
              <a:t> </a:t>
            </a:r>
            <a:r>
              <a:rPr lang="en-MY" sz="2800" b="1" dirty="0" err="1"/>
              <a:t>Bagi</a:t>
            </a:r>
            <a:r>
              <a:rPr lang="en-MY" sz="2800" b="1" dirty="0"/>
              <a:t> </a:t>
            </a:r>
            <a:r>
              <a:rPr lang="en-MY" sz="2800" b="1" dirty="0" err="1" smtClean="0"/>
              <a:t>Penjimatan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Elektrik</a:t>
            </a:r>
            <a:endParaRPr lang="en-MY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8386"/>
              </p:ext>
            </p:extLst>
          </p:nvPr>
        </p:nvGraphicFramePr>
        <p:xfrm>
          <a:off x="251502" y="1052736"/>
          <a:ext cx="8511501" cy="1845534"/>
        </p:xfrm>
        <a:graphic>
          <a:graphicData uri="http://schemas.openxmlformats.org/drawingml/2006/table">
            <a:tbl>
              <a:tblPr/>
              <a:tblGrid>
                <a:gridCol w="1107765"/>
                <a:gridCol w="127304"/>
                <a:gridCol w="127304"/>
                <a:gridCol w="160804"/>
                <a:gridCol w="227806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14377"/>
                <a:gridCol w="193832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34004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  <a:gridCol w="154105"/>
              </a:tblGrid>
              <a:tr h="1584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M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AKTIVITI</a:t>
                      </a:r>
                    </a:p>
                  </a:txBody>
                  <a:tcPr marL="6552" marR="6552" marT="65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JANUARI</a:t>
                      </a:r>
                    </a:p>
                  </a:txBody>
                  <a:tcPr marL="6552" marR="6552" marT="65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FEBRUARI</a:t>
                      </a:r>
                    </a:p>
                  </a:txBody>
                  <a:tcPr marL="6552" marR="6552" marT="65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</a:t>
                      </a:r>
                    </a:p>
                  </a:txBody>
                  <a:tcPr marL="6552" marR="6552" marT="65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APRIL</a:t>
                      </a:r>
                    </a:p>
                  </a:txBody>
                  <a:tcPr marL="6552" marR="6552" marT="65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MEI</a:t>
                      </a:r>
                    </a:p>
                  </a:txBody>
                  <a:tcPr marL="6552" marR="6552" marT="65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</a:t>
                      </a:r>
                    </a:p>
                  </a:txBody>
                  <a:tcPr marL="6552" marR="6552" marT="65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JULAI</a:t>
                      </a:r>
                    </a:p>
                  </a:txBody>
                  <a:tcPr marL="6552" marR="6552" marT="65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OGOS</a:t>
                      </a:r>
                    </a:p>
                  </a:txBody>
                  <a:tcPr marL="6552" marR="6552" marT="65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SEPTEMBER</a:t>
                      </a:r>
                    </a:p>
                  </a:txBody>
                  <a:tcPr marL="6552" marR="6552" marT="65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OKTOBER</a:t>
                      </a:r>
                    </a:p>
                  </a:txBody>
                  <a:tcPr marL="6552" marR="6552" marT="65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</a:t>
                      </a:r>
                    </a:p>
                  </a:txBody>
                  <a:tcPr marL="6552" marR="6552" marT="65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DISEMBER</a:t>
                      </a:r>
                    </a:p>
                  </a:txBody>
                  <a:tcPr marL="6552" marR="6552" marT="65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66336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45543"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Mesyuarat</a:t>
                      </a:r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MY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Jawatankuasa</a:t>
                      </a:r>
                      <a:endParaRPr lang="en-MY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29/1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546532"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Lapor</a:t>
                      </a:r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MY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Pemantauan</a:t>
                      </a:r>
                      <a:r>
                        <a:rPr lang="en-MY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MY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setiap</a:t>
                      </a:r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MY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akhir</a:t>
                      </a:r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MY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minggu</a:t>
                      </a:r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Dari </a:t>
                      </a:r>
                      <a:r>
                        <a:rPr lang="en-MY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Wakil</a:t>
                      </a:r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MY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Bahagian</a:t>
                      </a:r>
                      <a:endParaRPr lang="en-MY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77226"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Tindakan Pembetulan dan Pencegahan Oleh JK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5939"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Hantar Laporan ke PPPA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45543"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2" marR="6552" marT="6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ndalus"/>
                        </a:rPr>
                        <a:t> 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 txBox="1">
            <a:spLocks/>
          </p:cNvSpPr>
          <p:nvPr/>
        </p:nvSpPr>
        <p:spPr>
          <a:xfrm>
            <a:off x="457200" y="3048000"/>
            <a:ext cx="8382000" cy="3621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s-MY" sz="1800" b="1" dirty="0" err="1" smtClean="0"/>
              <a:t>Kaeda-kaedah</a:t>
            </a:r>
            <a:r>
              <a:rPr lang="ms-MY" sz="1800" b="1" dirty="0" smtClean="0"/>
              <a:t> Penjimatan Elektrik: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ms-MY" sz="1800" dirty="0" smtClean="0"/>
              <a:t>Pemantauan penggunaan elektrik setiap hari oleh wakil bahagian :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ms-MY" sz="1400" dirty="0" smtClean="0"/>
              <a:t>Tutup suis lampu ketika waktu rehat (di Pejabat sahaja) : 1.00 – 2.00 petang;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ms-MY" sz="1400" dirty="0" smtClean="0"/>
              <a:t>Tutup suis lampu selepas waktu pejabat : Selepas Jam  5.00 petang;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ms-MY" sz="1400" dirty="0" smtClean="0"/>
              <a:t>Pastikan pendingin udara disetkan pada suhu yang selesa (minimum 24 darjah Celsius);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ms-MY" sz="1400" dirty="0" smtClean="0"/>
              <a:t>Pastikan semua peralatan komputer dimatikan apabila tidak digunakan;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ms-MY" sz="1400" dirty="0" smtClean="0"/>
              <a:t>Pastikan semua suis peralatan ditutup apabila tidak digunakan.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ms-MY" sz="1800" dirty="0" smtClean="0"/>
              <a:t>Laporan dan analisa untuk tindakan pembetulan dan pencegahan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1800" dirty="0" err="1" smtClean="0"/>
              <a:t>Hantar</a:t>
            </a:r>
            <a:r>
              <a:rPr lang="en-MY" sz="1800" dirty="0" smtClean="0"/>
              <a:t> </a:t>
            </a:r>
            <a:r>
              <a:rPr lang="en-MY" sz="1800" dirty="0" err="1" smtClean="0"/>
              <a:t>laporan</a:t>
            </a:r>
            <a:r>
              <a:rPr lang="en-MY" sz="1800" dirty="0" smtClean="0"/>
              <a:t> </a:t>
            </a:r>
            <a:r>
              <a:rPr lang="en-MY" sz="1800" dirty="0" err="1" smtClean="0"/>
              <a:t>penjimatan</a:t>
            </a:r>
            <a:r>
              <a:rPr lang="en-MY" sz="1800" dirty="0" smtClean="0"/>
              <a:t> </a:t>
            </a:r>
            <a:r>
              <a:rPr lang="en-MY" sz="1800" dirty="0" err="1" smtClean="0"/>
              <a:t>eletrik</a:t>
            </a:r>
            <a:r>
              <a:rPr lang="en-MY" sz="1800" dirty="0" smtClean="0"/>
              <a:t> </a:t>
            </a:r>
            <a:r>
              <a:rPr lang="en-MY" sz="1800" dirty="0" err="1" smtClean="0"/>
              <a:t>kepada</a:t>
            </a:r>
            <a:r>
              <a:rPr lang="en-MY" sz="1800" dirty="0" smtClean="0"/>
              <a:t> </a:t>
            </a:r>
            <a:r>
              <a:rPr lang="en-MY" sz="1800" dirty="0" err="1" smtClean="0"/>
              <a:t>pihak</a:t>
            </a:r>
            <a:r>
              <a:rPr lang="en-MY" sz="1800" dirty="0" smtClean="0"/>
              <a:t> PPPA </a:t>
            </a:r>
            <a:r>
              <a:rPr lang="en-MY" sz="1800" dirty="0" err="1" smtClean="0"/>
              <a:t>selewat-lewatnya</a:t>
            </a:r>
            <a:r>
              <a:rPr lang="en-MY" sz="1800" dirty="0" smtClean="0"/>
              <a:t> </a:t>
            </a:r>
            <a:r>
              <a:rPr lang="en-MY" sz="1800" dirty="0" err="1" smtClean="0"/>
              <a:t>minggu</a:t>
            </a:r>
            <a:r>
              <a:rPr lang="en-MY" sz="1800" dirty="0" smtClean="0"/>
              <a:t> </a:t>
            </a:r>
            <a:r>
              <a:rPr lang="en-MY" sz="1800" dirty="0" err="1" smtClean="0"/>
              <a:t>ke</a:t>
            </a:r>
            <a:r>
              <a:rPr lang="en-MY" sz="1800" dirty="0" smtClean="0"/>
              <a:t> </a:t>
            </a:r>
            <a:r>
              <a:rPr lang="en-MY" sz="1800" dirty="0" err="1" smtClean="0"/>
              <a:t>empat</a:t>
            </a:r>
            <a:r>
              <a:rPr lang="en-MY" sz="1800" dirty="0" smtClean="0"/>
              <a:t> </a:t>
            </a:r>
            <a:r>
              <a:rPr lang="en-MY" sz="1800" dirty="0" err="1" smtClean="0"/>
              <a:t>setiap</a:t>
            </a:r>
            <a:r>
              <a:rPr lang="en-MY" sz="1800" dirty="0" smtClean="0"/>
              <a:t> </a:t>
            </a:r>
            <a:r>
              <a:rPr lang="en-MY" sz="1800" dirty="0" err="1" smtClean="0"/>
              <a:t>bulan</a:t>
            </a:r>
            <a:r>
              <a:rPr lang="en-MY" sz="1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1800" dirty="0" err="1"/>
              <a:t>Pembudayakan</a:t>
            </a:r>
            <a:r>
              <a:rPr lang="en-MY" sz="1800" dirty="0"/>
              <a:t> </a:t>
            </a:r>
            <a:r>
              <a:rPr lang="en-MY" sz="1800" dirty="0" err="1"/>
              <a:t>amalan</a:t>
            </a:r>
            <a:r>
              <a:rPr lang="en-MY" sz="1800" dirty="0"/>
              <a:t> </a:t>
            </a:r>
            <a:r>
              <a:rPr lang="en-MY" sz="1800" dirty="0" err="1"/>
              <a:t>baik</a:t>
            </a:r>
            <a:r>
              <a:rPr lang="en-MY" sz="1800" dirty="0"/>
              <a:t> </a:t>
            </a:r>
            <a:r>
              <a:rPr lang="en-MY" sz="1800" dirty="0" err="1"/>
              <a:t>ke</a:t>
            </a:r>
            <a:r>
              <a:rPr lang="en-MY" sz="1800" dirty="0"/>
              <a:t> </a:t>
            </a:r>
            <a:r>
              <a:rPr lang="en-MY" sz="1800" dirty="0" err="1"/>
              <a:t>arah</a:t>
            </a:r>
            <a:r>
              <a:rPr lang="en-MY" sz="1800" dirty="0"/>
              <a:t> </a:t>
            </a:r>
            <a:r>
              <a:rPr lang="en-MY" sz="1800" dirty="0" err="1"/>
              <a:t>kelestarian</a:t>
            </a:r>
            <a:r>
              <a:rPr lang="en-MY" sz="1800" dirty="0"/>
              <a:t> </a:t>
            </a:r>
            <a:r>
              <a:rPr lang="en-MY" sz="1800" dirty="0" err="1"/>
              <a:t>alam</a:t>
            </a:r>
            <a:r>
              <a:rPr lang="en-MY" sz="1800" dirty="0"/>
              <a:t> </a:t>
            </a:r>
            <a:r>
              <a:rPr lang="en-MY" sz="1800" dirty="0" err="1"/>
              <a:t>sekitar</a:t>
            </a:r>
            <a:endParaRPr lang="en-MY" sz="1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1800" dirty="0" err="1"/>
              <a:t>Tarikh</a:t>
            </a:r>
            <a:r>
              <a:rPr lang="en-MY" sz="1800" dirty="0"/>
              <a:t> </a:t>
            </a:r>
            <a:r>
              <a:rPr lang="en-MY" sz="1800" dirty="0" err="1"/>
              <a:t>Berkuat-kuasa</a:t>
            </a:r>
            <a:r>
              <a:rPr lang="en-MY" sz="1800" dirty="0"/>
              <a:t>: </a:t>
            </a:r>
            <a:r>
              <a:rPr lang="en-MY" sz="1800" dirty="0" err="1"/>
              <a:t>Februari</a:t>
            </a:r>
            <a:r>
              <a:rPr lang="en-MY" sz="1800" dirty="0"/>
              <a:t> 2014</a:t>
            </a:r>
            <a:endParaRPr lang="en-MY" sz="1800" dirty="0" smtClean="0"/>
          </a:p>
          <a:p>
            <a:pPr lvl="1"/>
            <a:endParaRPr lang="en-MY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6555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39552" y="4462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solidFill>
                  <a:schemeClr val="bg1"/>
                </a:solidFill>
                <a:latin typeface="Berlin Sans FB" pitchFamily="34" charset="0"/>
              </a:rPr>
              <a:t>JK </a:t>
            </a:r>
            <a:r>
              <a:rPr lang="en-US" sz="3200" kern="0" dirty="0" err="1" smtClean="0">
                <a:solidFill>
                  <a:schemeClr val="bg1"/>
                </a:solidFill>
                <a:latin typeface="Berlin Sans FB" pitchFamily="34" charset="0"/>
              </a:rPr>
              <a:t>Penjimatan</a:t>
            </a:r>
            <a:r>
              <a:rPr lang="en-US" sz="32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200" kern="0" dirty="0" err="1" smtClean="0">
                <a:solidFill>
                  <a:schemeClr val="bg1"/>
                </a:solidFill>
                <a:latin typeface="Berlin Sans FB" pitchFamily="34" charset="0"/>
              </a:rPr>
              <a:t>Utiliti</a:t>
            </a:r>
            <a:r>
              <a:rPr lang="en-US" sz="3200" kern="0" dirty="0" smtClean="0">
                <a:solidFill>
                  <a:schemeClr val="bg1"/>
                </a:solidFill>
                <a:latin typeface="Berlin Sans FB" pitchFamily="34" charset="0"/>
              </a:rPr>
              <a:t>; </a:t>
            </a:r>
            <a:r>
              <a:rPr lang="en-US" sz="3200" kern="0" dirty="0" err="1" smtClean="0">
                <a:solidFill>
                  <a:schemeClr val="bg1"/>
                </a:solidFill>
                <a:latin typeface="Berlin Sans FB" pitchFamily="34" charset="0"/>
              </a:rPr>
              <a:t>dan</a:t>
            </a:r>
            <a:r>
              <a:rPr lang="en-US" sz="3200" kern="0" dirty="0" smtClean="0">
                <a:solidFill>
                  <a:schemeClr val="bg1"/>
                </a:solidFill>
                <a:latin typeface="Berlin Sans FB" pitchFamily="34" charset="0"/>
              </a:rPr>
              <a:t> JK </a:t>
            </a:r>
            <a:r>
              <a:rPr lang="en-US" sz="3200" kern="0" dirty="0" err="1" smtClean="0">
                <a:solidFill>
                  <a:schemeClr val="bg1"/>
                </a:solidFill>
                <a:latin typeface="Berlin Sans FB" pitchFamily="34" charset="0"/>
              </a:rPr>
              <a:t>Penjimatan</a:t>
            </a:r>
            <a:r>
              <a:rPr lang="en-US" sz="32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200" kern="0" dirty="0" err="1" smtClean="0">
                <a:solidFill>
                  <a:schemeClr val="bg1"/>
                </a:solidFill>
                <a:latin typeface="Berlin Sans FB" pitchFamily="34" charset="0"/>
              </a:rPr>
              <a:t>Kertas</a:t>
            </a:r>
            <a:endParaRPr lang="en-MY" sz="32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4018" y="1398726"/>
            <a:ext cx="8229600" cy="71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Jawatankuasa Penjimatan Utiliti</a:t>
            </a:r>
          </a:p>
          <a:p>
            <a:pPr fontAlgn="base"/>
            <a:endParaRPr lang="en-US" sz="4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70" y="2132856"/>
            <a:ext cx="5838659" cy="338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084" y="5683764"/>
            <a:ext cx="7885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JK </a:t>
            </a:r>
            <a:r>
              <a:rPr lang="en-US" sz="2400" dirty="0" err="1"/>
              <a:t>Penjimatan</a:t>
            </a:r>
            <a:r>
              <a:rPr lang="en-US" sz="2400" dirty="0"/>
              <a:t> </a:t>
            </a:r>
            <a:r>
              <a:rPr lang="en-US" sz="2400" dirty="0" err="1" smtClean="0"/>
              <a:t>Utiliti</a:t>
            </a:r>
            <a:r>
              <a:rPr lang="en-US" sz="2400" dirty="0" smtClean="0"/>
              <a:t> :  </a:t>
            </a:r>
            <a:r>
              <a:rPr lang="en-US" sz="2000" dirty="0" smtClean="0"/>
              <a:t>Akan </a:t>
            </a:r>
            <a:r>
              <a:rPr lang="en-US" sz="2000" dirty="0" err="1" smtClean="0"/>
              <a:t>ditubuhkan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masa </a:t>
            </a:r>
            <a:r>
              <a:rPr lang="en-US" sz="2000" dirty="0" err="1" smtClean="0"/>
              <a:t>terdekat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3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Berlin Sans FB" panose="020E0602020502020306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19225" y="5805264"/>
            <a:ext cx="8640960" cy="576064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Sasaran pengurangan 2014 = 5% (32 rim)</a:t>
            </a:r>
            <a:endParaRPr lang="en-MY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48642"/>
            <a:ext cx="8201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800" b="1" dirty="0" err="1">
                <a:solidFill>
                  <a:schemeClr val="bg1"/>
                </a:solidFill>
              </a:rPr>
              <a:t>Pengunaan</a:t>
            </a:r>
            <a:r>
              <a:rPr lang="en-MY" sz="2800" b="1" dirty="0">
                <a:solidFill>
                  <a:schemeClr val="bg1"/>
                </a:solidFill>
              </a:rPr>
              <a:t> </a:t>
            </a:r>
            <a:r>
              <a:rPr lang="en-MY" sz="2800" b="1" dirty="0" err="1" smtClean="0">
                <a:solidFill>
                  <a:schemeClr val="bg1"/>
                </a:solidFill>
              </a:rPr>
              <a:t>Kertas</a:t>
            </a:r>
            <a:r>
              <a:rPr lang="en-MY" sz="2800" b="1" dirty="0" smtClean="0">
                <a:solidFill>
                  <a:schemeClr val="bg1"/>
                </a:solidFill>
              </a:rPr>
              <a:t> </a:t>
            </a:r>
            <a:r>
              <a:rPr lang="en-MY" sz="2800" b="1" dirty="0">
                <a:solidFill>
                  <a:schemeClr val="bg1"/>
                </a:solidFill>
              </a:rPr>
              <a:t>PSAS </a:t>
            </a:r>
            <a:r>
              <a:rPr lang="en-MY" sz="2800" b="1" dirty="0" smtClean="0">
                <a:solidFill>
                  <a:schemeClr val="bg1"/>
                </a:solidFill>
              </a:rPr>
              <a:t>(</a:t>
            </a:r>
            <a:r>
              <a:rPr lang="en-MY" sz="2800" b="1" dirty="0" err="1" smtClean="0">
                <a:solidFill>
                  <a:schemeClr val="bg1"/>
                </a:solidFill>
              </a:rPr>
              <a:t>Bil</a:t>
            </a:r>
            <a:r>
              <a:rPr lang="en-MY" sz="2800" b="1" dirty="0" smtClean="0">
                <a:solidFill>
                  <a:schemeClr val="bg1"/>
                </a:solidFill>
              </a:rPr>
              <a:t>. rim </a:t>
            </a:r>
            <a:r>
              <a:rPr lang="en-MY" sz="2800" b="1" dirty="0" err="1" smtClean="0">
                <a:solidFill>
                  <a:schemeClr val="bg1"/>
                </a:solidFill>
              </a:rPr>
              <a:t>dikeluarkan</a:t>
            </a:r>
            <a:r>
              <a:rPr lang="en-MY" sz="2800" b="1" dirty="0" smtClean="0">
                <a:solidFill>
                  <a:schemeClr val="bg1"/>
                </a:solidFill>
              </a:rPr>
              <a:t> </a:t>
            </a:r>
            <a:r>
              <a:rPr lang="en-MY" sz="2800" b="1" dirty="0" err="1" smtClean="0">
                <a:solidFill>
                  <a:schemeClr val="bg1"/>
                </a:solidFill>
              </a:rPr>
              <a:t>drp</a:t>
            </a:r>
            <a:r>
              <a:rPr lang="en-MY" sz="2800" b="1" dirty="0" smtClean="0">
                <a:solidFill>
                  <a:schemeClr val="bg1"/>
                </a:solidFill>
              </a:rPr>
              <a:t> </a:t>
            </a:r>
            <a:r>
              <a:rPr lang="en-MY" sz="2800" b="1" dirty="0" err="1" smtClean="0">
                <a:solidFill>
                  <a:schemeClr val="bg1"/>
                </a:solidFill>
              </a:rPr>
              <a:t>stok</a:t>
            </a:r>
            <a:r>
              <a:rPr lang="en-MY" sz="2800" b="1" dirty="0" smtClean="0">
                <a:solidFill>
                  <a:schemeClr val="bg1"/>
                </a:solidFill>
              </a:rPr>
              <a:t>)</a:t>
            </a:r>
            <a:endParaRPr lang="en-MY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563681"/>
              </p:ext>
            </p:extLst>
          </p:nvPr>
        </p:nvGraphicFramePr>
        <p:xfrm>
          <a:off x="755579" y="1196750"/>
          <a:ext cx="7367117" cy="4498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197"/>
                <a:gridCol w="467280"/>
                <a:gridCol w="467280"/>
                <a:gridCol w="467280"/>
                <a:gridCol w="467280"/>
                <a:gridCol w="467280"/>
                <a:gridCol w="467280"/>
                <a:gridCol w="467280"/>
                <a:gridCol w="467280"/>
                <a:gridCol w="467280"/>
                <a:gridCol w="467280"/>
                <a:gridCol w="467280"/>
                <a:gridCol w="467280"/>
                <a:gridCol w="467280"/>
                <a:gridCol w="467280"/>
              </a:tblGrid>
              <a:tr h="755712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>
                          <a:effectLst/>
                        </a:rPr>
                        <a:t>          BHG</a:t>
                      </a:r>
                      <a:br>
                        <a:rPr lang="en-MY" sz="1600" u="none" strike="noStrike" dirty="0">
                          <a:effectLst/>
                        </a:rPr>
                      </a:br>
                      <a:r>
                        <a:rPr lang="en-MY" sz="1600" u="none" strike="noStrike" dirty="0">
                          <a:effectLst/>
                        </a:rPr>
                        <a:t>BLN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PKP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BKK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BTB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BR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BPM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BS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 dirty="0">
                          <a:effectLst/>
                        </a:rPr>
                        <a:t>BSTM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BMA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BLKS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PPV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PKSB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PPSK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ISO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BPK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3712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>
                          <a:effectLst/>
                        </a:rPr>
                        <a:t>JAN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 dirty="0">
                          <a:effectLst/>
                        </a:rPr>
                        <a:t> 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3712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>
                          <a:effectLst/>
                        </a:rPr>
                        <a:t>FEB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3712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>
                          <a:effectLst/>
                        </a:rPr>
                        <a:t>MAR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3712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>
                          <a:effectLst/>
                        </a:rPr>
                        <a:t>APR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3712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>
                          <a:effectLst/>
                        </a:rPr>
                        <a:t>MAY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35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200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3712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>
                          <a:effectLst/>
                        </a:rPr>
                        <a:t>JUN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 dirty="0">
                          <a:effectLst/>
                        </a:rPr>
                        <a:t> 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3712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>
                          <a:effectLst/>
                        </a:rPr>
                        <a:t>JUL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3712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>
                          <a:effectLst/>
                        </a:rPr>
                        <a:t>AUG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3712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>
                          <a:effectLst/>
                        </a:rPr>
                        <a:t>SEP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20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3712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>
                          <a:effectLst/>
                        </a:rPr>
                        <a:t>OCT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3712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>
                          <a:effectLst/>
                        </a:rPr>
                        <a:t>NOV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3712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>
                          <a:effectLst/>
                        </a:rPr>
                        <a:t>DEC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20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 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3712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>
                          <a:effectLst/>
                        </a:rPr>
                        <a:t>JUMLAH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95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15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30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35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40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100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10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0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215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5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45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 dirty="0">
                          <a:effectLst/>
                        </a:rPr>
                        <a:t>10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u="none" strike="noStrike">
                          <a:effectLst/>
                        </a:rPr>
                        <a:t>40</a:t>
                      </a:r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14880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JUMLAH </a:t>
                      </a:r>
                      <a:r>
                        <a:rPr lang="en-MY" sz="16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KESELURUHAN       </a:t>
                      </a:r>
                      <a:r>
                        <a:rPr lang="en-MY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=    645</a:t>
                      </a:r>
                      <a:endParaRPr lang="en-MY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1123317" y="1340768"/>
            <a:ext cx="752475" cy="504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07650" y="2132856"/>
            <a:ext cx="8753058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0"/>
              </a:rPr>
              <a:t>5.  </a:t>
            </a:r>
            <a:r>
              <a:rPr lang="en-US" sz="4000" b="1" dirty="0" err="1" smtClean="0">
                <a:ln w="0"/>
              </a:rPr>
              <a:t>Pengurangan</a:t>
            </a:r>
            <a:r>
              <a:rPr lang="en-US" sz="4000" b="1" dirty="0" smtClean="0">
                <a:ln w="0"/>
              </a:rPr>
              <a:t> </a:t>
            </a:r>
            <a:r>
              <a:rPr lang="en-US" sz="4000" b="1" dirty="0" err="1" smtClean="0">
                <a:ln w="0"/>
              </a:rPr>
              <a:t>kos</a:t>
            </a:r>
            <a:r>
              <a:rPr lang="en-US" sz="4000" b="1" dirty="0" smtClean="0">
                <a:ln w="0"/>
              </a:rPr>
              <a:t> </a:t>
            </a:r>
            <a:r>
              <a:rPr lang="en-US" sz="4000" b="1" dirty="0" err="1" smtClean="0">
                <a:ln w="0"/>
              </a:rPr>
              <a:t>kerja</a:t>
            </a:r>
            <a:r>
              <a:rPr lang="en-US" sz="4000" b="1" dirty="0" smtClean="0">
                <a:ln w="0"/>
              </a:rPr>
              <a:t> </a:t>
            </a:r>
            <a:r>
              <a:rPr lang="en-US" sz="4000" b="1" dirty="0" err="1" smtClean="0">
                <a:ln w="0"/>
              </a:rPr>
              <a:t>lebih</a:t>
            </a:r>
            <a:r>
              <a:rPr lang="en-US" sz="4000" b="1" dirty="0" smtClean="0">
                <a:ln w="0"/>
              </a:rPr>
              <a:t> masa  </a:t>
            </a:r>
            <a:endParaRPr lang="en-US" sz="4000" b="1" spc="0" dirty="0">
              <a:ln w="0"/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81" y="2970010"/>
            <a:ext cx="2714439" cy="251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1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107921"/>
            <a:ext cx="820891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kern="0" dirty="0" err="1">
                <a:solidFill>
                  <a:schemeClr val="bg1"/>
                </a:solidFill>
                <a:latin typeface="Berlin Sans FB" pitchFamily="34" charset="0"/>
              </a:rPr>
              <a:t>Perkembangan</a:t>
            </a:r>
            <a:r>
              <a:rPr lang="en-US" sz="35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500" kern="0" dirty="0" err="1">
                <a:solidFill>
                  <a:schemeClr val="bg1"/>
                </a:solidFill>
                <a:latin typeface="Berlin Sans FB" pitchFamily="34" charset="0"/>
              </a:rPr>
              <a:t>Koleksi</a:t>
            </a:r>
            <a:r>
              <a:rPr lang="en-US" sz="35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500" kern="0" dirty="0" smtClean="0">
                <a:solidFill>
                  <a:schemeClr val="bg1"/>
                </a:solidFill>
                <a:latin typeface="Berlin Sans FB" pitchFamily="34" charset="0"/>
              </a:rPr>
              <a:t>PSAS 2012-2013</a:t>
            </a:r>
            <a:endParaRPr lang="en-MY" sz="35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254579781"/>
              </p:ext>
            </p:extLst>
          </p:nvPr>
        </p:nvGraphicFramePr>
        <p:xfrm>
          <a:off x="777792" y="1080581"/>
          <a:ext cx="77324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9219" y="4941168"/>
            <a:ext cx="84969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Jumlah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koleksi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PSAS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telah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meningkat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daripada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693,203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pada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2012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kepada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708,529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pada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2013 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iaitu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peningkatan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sebanyak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15,326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(2.2%) 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di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mana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Perpustakaan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Utama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mengalami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peningkatan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sebanyak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10,009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(1.79%), PPSK – 1,542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(4.39%), PPV – 962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(4.9%), PKSB – 1,929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(5.62%)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dan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PKBS – 884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(1.87%).</a:t>
            </a:r>
            <a:endParaRPr lang="en-MY" sz="1900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36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29153" y="2911584"/>
            <a:ext cx="8753058" cy="267765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4000" b="1" dirty="0" smtClean="0">
              <a:ln w="0"/>
            </a:endParaRPr>
          </a:p>
          <a:p>
            <a:pPr algn="ctr"/>
            <a:endParaRPr lang="en-US" sz="4000" b="1" dirty="0">
              <a:ln w="0"/>
            </a:endParaRPr>
          </a:p>
          <a:p>
            <a:pPr algn="ctr"/>
            <a:endParaRPr lang="en-US" sz="4000" b="1" dirty="0" smtClean="0">
              <a:ln w="0"/>
            </a:endParaRPr>
          </a:p>
          <a:p>
            <a:pPr algn="ctr"/>
            <a:endParaRPr lang="en-US" sz="2400" b="1" dirty="0" smtClean="0">
              <a:ln w="0"/>
            </a:endParaRPr>
          </a:p>
          <a:p>
            <a:pPr algn="ctr"/>
            <a:r>
              <a:rPr lang="en-US" sz="2400" b="1" dirty="0" err="1" smtClean="0">
                <a:ln w="0"/>
                <a:solidFill>
                  <a:srgbClr val="FF0000"/>
                </a:solidFill>
              </a:rPr>
              <a:t>Sasaran</a:t>
            </a:r>
            <a:r>
              <a:rPr lang="en-US" sz="2400" b="1" dirty="0" smtClean="0">
                <a:ln w="0"/>
                <a:solidFill>
                  <a:srgbClr val="FF0000"/>
                </a:solidFill>
              </a:rPr>
              <a:t> pengurangan 2014 =  30%  (RM73,000)</a:t>
            </a:r>
            <a:endParaRPr lang="en-US" sz="2400" b="1" spc="0" dirty="0">
              <a:ln w="0"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188917"/>
              </p:ext>
            </p:extLst>
          </p:nvPr>
        </p:nvGraphicFramePr>
        <p:xfrm>
          <a:off x="1619672" y="1871514"/>
          <a:ext cx="6424925" cy="2808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0849"/>
                <a:gridCol w="1654076"/>
              </a:tblGrid>
              <a:tr h="511045"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1" u="none" strike="noStrike" dirty="0">
                          <a:effectLst/>
                        </a:rPr>
                        <a:t>BAHAGIAN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1" u="none" strike="noStrike" dirty="0">
                          <a:effectLst/>
                        </a:rPr>
                        <a:t>JUMLAH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095">
                <a:tc>
                  <a:txBody>
                    <a:bodyPr/>
                    <a:lstStyle/>
                    <a:p>
                      <a:pPr algn="l" fontAlgn="b"/>
                      <a:r>
                        <a:rPr lang="en-MY" sz="2000" u="none" strike="noStrike" dirty="0" err="1">
                          <a:effectLst/>
                        </a:rPr>
                        <a:t>Pejabat</a:t>
                      </a:r>
                      <a:r>
                        <a:rPr lang="en-MY" sz="2000" u="none" strike="noStrike" dirty="0">
                          <a:effectLst/>
                        </a:rPr>
                        <a:t> </a:t>
                      </a:r>
                      <a:r>
                        <a:rPr lang="en-MY" sz="2000" u="none" strike="noStrike" dirty="0" err="1">
                          <a:effectLst/>
                        </a:rPr>
                        <a:t>Ketua</a:t>
                      </a:r>
                      <a:r>
                        <a:rPr lang="en-MY" sz="2000" u="none" strike="noStrike" dirty="0">
                          <a:effectLst/>
                        </a:rPr>
                        <a:t> </a:t>
                      </a:r>
                      <a:r>
                        <a:rPr lang="en-MY" sz="2000" u="none" strike="noStrike" dirty="0" err="1">
                          <a:effectLst/>
                        </a:rPr>
                        <a:t>Pustakawan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2000" u="none" strike="noStrike" dirty="0">
                          <a:effectLst/>
                        </a:rPr>
                        <a:t>7,436.06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095">
                <a:tc>
                  <a:txBody>
                    <a:bodyPr/>
                    <a:lstStyle/>
                    <a:p>
                      <a:pPr algn="l" fontAlgn="b"/>
                      <a:r>
                        <a:rPr lang="en-MY" sz="2000" u="none" strike="noStrike" dirty="0" err="1">
                          <a:effectLst/>
                        </a:rPr>
                        <a:t>Bahagian</a:t>
                      </a:r>
                      <a:r>
                        <a:rPr lang="en-MY" sz="2000" u="none" strike="noStrike" dirty="0">
                          <a:effectLst/>
                        </a:rPr>
                        <a:t> </a:t>
                      </a:r>
                      <a:r>
                        <a:rPr lang="en-MY" sz="2000" u="none" strike="noStrike" dirty="0" err="1">
                          <a:effectLst/>
                        </a:rPr>
                        <a:t>Rujukan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2000" u="none" strike="noStrike" dirty="0">
                          <a:effectLst/>
                        </a:rPr>
                        <a:t>21,980.27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095">
                <a:tc>
                  <a:txBody>
                    <a:bodyPr/>
                    <a:lstStyle/>
                    <a:p>
                      <a:pPr algn="l" fontAlgn="b"/>
                      <a:r>
                        <a:rPr lang="en-MY" sz="2000" u="none" strike="noStrike">
                          <a:effectLst/>
                        </a:rPr>
                        <a:t>Perpustakaan Perubatan Veterinar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2000" u="none" strike="noStrike" dirty="0">
                          <a:effectLst/>
                        </a:rPr>
                        <a:t>1,711.74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095">
                <a:tc>
                  <a:txBody>
                    <a:bodyPr/>
                    <a:lstStyle/>
                    <a:p>
                      <a:pPr algn="l" fontAlgn="b"/>
                      <a:r>
                        <a:rPr lang="en-MY" sz="2000" u="none" strike="noStrike" dirty="0">
                          <a:effectLst/>
                        </a:rPr>
                        <a:t>Bahagian Sirkulasi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2000" u="none" strike="noStrike" dirty="0">
                          <a:effectLst/>
                        </a:rPr>
                        <a:t>159,524.85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09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u="none" strike="noStrike">
                          <a:effectLst/>
                        </a:rPr>
                        <a:t>Perpustakaan Perubatan dan Sains Kesihatan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2000" u="none" strike="noStrike" dirty="0">
                          <a:effectLst/>
                        </a:rPr>
                        <a:t>48,601.38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095">
                <a:tc>
                  <a:txBody>
                    <a:bodyPr/>
                    <a:lstStyle/>
                    <a:p>
                      <a:pPr algn="l" fontAlgn="b"/>
                      <a:r>
                        <a:rPr lang="en-MY" sz="2000" u="none" strike="noStrike" dirty="0">
                          <a:effectLst/>
                        </a:rPr>
                        <a:t>Perpustakaan Kejuruteraan &amp; </a:t>
                      </a:r>
                      <a:r>
                        <a:rPr lang="en-MY" sz="2000" u="none" strike="noStrike" dirty="0" err="1">
                          <a:effectLst/>
                        </a:rPr>
                        <a:t>Senibina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2000" u="none" strike="noStrike" dirty="0">
                          <a:effectLst/>
                        </a:rPr>
                        <a:t>3,532.35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696">
                <a:tc>
                  <a:txBody>
                    <a:bodyPr/>
                    <a:lstStyle/>
                    <a:p>
                      <a:pPr algn="l" fontAlgn="b"/>
                      <a:r>
                        <a:rPr lang="en-MY" sz="2000" b="1" u="none" strike="noStrike" dirty="0" smtClean="0">
                          <a:effectLst/>
                        </a:rPr>
                        <a:t>JUMLAH </a:t>
                      </a:r>
                      <a:r>
                        <a:rPr lang="en-MY" sz="2000" b="1" u="none" strike="noStrike" dirty="0">
                          <a:effectLst/>
                        </a:rPr>
                        <a:t>KESELURUHAN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242,786.65</a:t>
                      </a:r>
                      <a:endParaRPr lang="en-MY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1430" y="260648"/>
            <a:ext cx="8753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solidFill>
                  <a:schemeClr val="bg1"/>
                </a:solidFill>
                <a:latin typeface="Arial Black" pitchFamily="34" charset="0"/>
              </a:rPr>
              <a:t>Kos </a:t>
            </a:r>
            <a:r>
              <a:rPr lang="en-US" sz="3200" kern="0" dirty="0" err="1" smtClean="0">
                <a:solidFill>
                  <a:schemeClr val="bg1"/>
                </a:solidFill>
                <a:latin typeface="Arial Black" pitchFamily="34" charset="0"/>
              </a:rPr>
              <a:t>pembayaran</a:t>
            </a:r>
            <a:r>
              <a:rPr lang="en-US" sz="3200" kern="0" dirty="0" smtClean="0">
                <a:solidFill>
                  <a:schemeClr val="bg1"/>
                </a:solidFill>
                <a:latin typeface="Arial Black" pitchFamily="34" charset="0"/>
              </a:rPr>
              <a:t> OT 2013</a:t>
            </a:r>
            <a:endParaRPr lang="en-MY" sz="4000" kern="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1430" y="1988840"/>
            <a:ext cx="8753058" cy="132343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4000" b="1" dirty="0" smtClean="0">
                <a:ln w="0"/>
              </a:rPr>
              <a:t>Kajian semula struktur dan fungsi bahagian</a:t>
            </a:r>
          </a:p>
        </p:txBody>
      </p:sp>
      <p:pic>
        <p:nvPicPr>
          <p:cNvPr id="4098" name="Picture 2" descr="http://www.emeraldinsight.com/content_images/fig/015022080600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56" y="2666558"/>
            <a:ext cx="334425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6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95471" y="1988840"/>
            <a:ext cx="8753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kern="0" dirty="0" smtClean="0">
                <a:solidFill>
                  <a:srgbClr val="FF0000"/>
                </a:solidFill>
                <a:latin typeface="Arial Black" pitchFamily="34" charset="0"/>
              </a:rPr>
              <a:t>7. Etika Kerja</a:t>
            </a:r>
            <a:endParaRPr lang="en-MY" sz="4800" kern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26" y="3140968"/>
            <a:ext cx="2533650" cy="180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2533650" cy="180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5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82091" y="1672723"/>
            <a:ext cx="87530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Tidak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menepati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waktu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kerja</a:t>
            </a:r>
            <a:endParaRPr lang="en-US" sz="2800" i="1" kern="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“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Hilang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”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masa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berkerja</a:t>
            </a:r>
            <a:endParaRPr lang="en-US" sz="2800" i="1" kern="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Berkira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dalam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menjalankan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tugas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atau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tugas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lain yang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diberi</a:t>
            </a:r>
            <a:endParaRPr lang="en-US" sz="2800" i="1" kern="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Mengambil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cuti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tidak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mengikut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peraturan</a:t>
            </a:r>
            <a:endParaRPr lang="en-US" sz="2800" i="1" kern="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Cuai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dalam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menjalankan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tugas</a:t>
            </a:r>
            <a:endParaRPr lang="en-US" sz="2800" i="1" kern="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Penyeliaan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tidak</a:t>
            </a:r>
            <a:r>
              <a:rPr lang="en-US" sz="2800" i="1" kern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FF0000"/>
                </a:solidFill>
                <a:latin typeface="Arial Black" pitchFamily="34" charset="0"/>
              </a:rPr>
              <a:t>berkesan</a:t>
            </a:r>
            <a:endParaRPr lang="en-US" sz="2800" i="1" kern="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6" y="26064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 dirty="0" err="1" smtClean="0">
                <a:solidFill>
                  <a:srgbClr val="FF0000"/>
                </a:solidFill>
                <a:latin typeface="Arial Black" pitchFamily="34" charset="0"/>
              </a:rPr>
              <a:t>Kesalahan</a:t>
            </a:r>
            <a:r>
              <a:rPr lang="en-MY" sz="3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MY" sz="3200" b="1" dirty="0" err="1" smtClean="0">
                <a:solidFill>
                  <a:srgbClr val="FF0000"/>
                </a:solidFill>
                <a:latin typeface="Arial Black" pitchFamily="34" charset="0"/>
              </a:rPr>
              <a:t>Etika</a:t>
            </a:r>
            <a:r>
              <a:rPr lang="en-MY" sz="3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MY" sz="3200" b="1" dirty="0" err="1" smtClean="0">
                <a:solidFill>
                  <a:srgbClr val="FF0000"/>
                </a:solidFill>
                <a:latin typeface="Arial Black" pitchFamily="34" charset="0"/>
              </a:rPr>
              <a:t>Kerja</a:t>
            </a:r>
            <a:r>
              <a:rPr lang="en-MY" sz="3200" b="1" dirty="0" smtClean="0">
                <a:solidFill>
                  <a:srgbClr val="FF0000"/>
                </a:solidFill>
                <a:latin typeface="Arial Black" pitchFamily="34" charset="0"/>
              </a:rPr>
              <a:t> Yang </a:t>
            </a:r>
            <a:r>
              <a:rPr lang="en-MY" sz="3200" b="1" dirty="0" err="1" smtClean="0">
                <a:solidFill>
                  <a:srgbClr val="FF0000"/>
                </a:solidFill>
                <a:latin typeface="Arial Black" pitchFamily="34" charset="0"/>
              </a:rPr>
              <a:t>Utama</a:t>
            </a:r>
            <a:endParaRPr lang="en-MY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36651" y="1874991"/>
            <a:ext cx="875305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kern="0" dirty="0" smtClean="0">
                <a:solidFill>
                  <a:srgbClr val="7030A0"/>
                </a:solidFill>
                <a:latin typeface="Arial Black" pitchFamily="34" charset="0"/>
              </a:rPr>
              <a:t>“</a:t>
            </a:r>
            <a:r>
              <a:rPr lang="en-US" sz="3200" i="1" kern="0" dirty="0" err="1" smtClean="0">
                <a:solidFill>
                  <a:srgbClr val="7030A0"/>
                </a:solidFill>
                <a:latin typeface="Arial Black" pitchFamily="34" charset="0"/>
              </a:rPr>
              <a:t>Perkhidmatan</a:t>
            </a:r>
            <a:r>
              <a:rPr lang="en-US" sz="3200" i="1" kern="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3200" i="1" kern="0" dirty="0" err="1" smtClean="0">
                <a:solidFill>
                  <a:srgbClr val="7030A0"/>
                </a:solidFill>
                <a:latin typeface="Arial Black" pitchFamily="34" charset="0"/>
              </a:rPr>
              <a:t>Dengan</a:t>
            </a:r>
            <a:r>
              <a:rPr lang="en-US" sz="3200" i="1" kern="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3200" i="1" kern="0" dirty="0" err="1" smtClean="0">
                <a:solidFill>
                  <a:srgbClr val="7030A0"/>
                </a:solidFill>
                <a:latin typeface="Arial Black" pitchFamily="34" charset="0"/>
              </a:rPr>
              <a:t>Sentuhan</a:t>
            </a:r>
            <a:r>
              <a:rPr lang="en-US" sz="3200" i="1" kern="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3200" i="1" kern="0" dirty="0" err="1" smtClean="0">
                <a:solidFill>
                  <a:srgbClr val="7030A0"/>
                </a:solidFill>
                <a:latin typeface="Arial Black" pitchFamily="34" charset="0"/>
              </a:rPr>
              <a:t>Insaniah</a:t>
            </a:r>
            <a:r>
              <a:rPr lang="en-US" sz="3200" i="1" kern="0" dirty="0" smtClean="0">
                <a:solidFill>
                  <a:srgbClr val="7030A0"/>
                </a:solidFill>
                <a:latin typeface="Arial Black" pitchFamily="34" charset="0"/>
              </a:rPr>
              <a:t>”</a:t>
            </a:r>
          </a:p>
          <a:p>
            <a:pPr algn="ctr"/>
            <a:endParaRPr lang="en-US" sz="2000" i="1" kern="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3200" i="1" kern="0" dirty="0" smtClean="0">
                <a:solidFill>
                  <a:srgbClr val="0070C0"/>
                </a:solidFill>
                <a:latin typeface="Arial Black" pitchFamily="34" charset="0"/>
              </a:rPr>
              <a:t>“Service With A Human Touch”</a:t>
            </a:r>
          </a:p>
          <a:p>
            <a:pPr algn="ctr"/>
            <a:endParaRPr lang="en-US" sz="2800" i="1" kern="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en-US" sz="2800" i="1" kern="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dirty="0" smtClean="0">
                <a:solidFill>
                  <a:schemeClr val="bg1"/>
                </a:solidFill>
              </a:rPr>
              <a:t>Cogan Kata </a:t>
            </a:r>
            <a:r>
              <a:rPr lang="en-MY" sz="4000" dirty="0" err="1" smtClean="0">
                <a:solidFill>
                  <a:schemeClr val="bg1"/>
                </a:solidFill>
              </a:rPr>
              <a:t>Perkhidmatan</a:t>
            </a:r>
            <a:r>
              <a:rPr lang="en-MY" sz="4000" dirty="0" smtClean="0">
                <a:solidFill>
                  <a:schemeClr val="bg1"/>
                </a:solidFill>
              </a:rPr>
              <a:t> PSAS</a:t>
            </a:r>
            <a:endParaRPr lang="en-MY" sz="40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s://encrypted-tbn3.gstatic.com/images?q=tbn:ANd9GcTRPAFuyxQh8hSYiury665hkwdRQ68PU8jh8SNOWwo7whWdZk0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77973"/>
            <a:ext cx="1983931" cy="173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65" y="3824053"/>
            <a:ext cx="2095777" cy="17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2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256" y="0"/>
            <a:ext cx="9180512" cy="6858000"/>
            <a:chOff x="-18256" y="0"/>
            <a:chExt cx="9180512" cy="6858000"/>
          </a:xfrm>
        </p:grpSpPr>
        <p:sp>
          <p:nvSpPr>
            <p:cNvPr id="4" name="Rectangle 3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36651" y="2060848"/>
            <a:ext cx="875305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kern="0" dirty="0" err="1" smtClean="0">
                <a:solidFill>
                  <a:srgbClr val="7030A0"/>
                </a:solidFill>
                <a:latin typeface="Arial Black" pitchFamily="34" charset="0"/>
              </a:rPr>
              <a:t>Perpustakaan</a:t>
            </a:r>
            <a:r>
              <a:rPr lang="en-US" sz="2800" i="1" kern="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7030A0"/>
                </a:solidFill>
                <a:latin typeface="Arial Black" pitchFamily="34" charset="0"/>
              </a:rPr>
              <a:t>umpama</a:t>
            </a:r>
            <a:r>
              <a:rPr lang="en-US" sz="2800" i="1" kern="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7030A0"/>
                </a:solidFill>
                <a:latin typeface="Arial Black" pitchFamily="34" charset="0"/>
              </a:rPr>
              <a:t>mata</a:t>
            </a:r>
            <a:r>
              <a:rPr lang="en-US" sz="2800" i="1" kern="0" dirty="0" smtClean="0">
                <a:solidFill>
                  <a:srgbClr val="7030A0"/>
                </a:solidFill>
                <a:latin typeface="Arial Black" pitchFamily="34" charset="0"/>
              </a:rPr>
              <a:t> air,</a:t>
            </a:r>
          </a:p>
          <a:p>
            <a:pPr algn="ctr"/>
            <a:r>
              <a:rPr lang="en-US" sz="2800" i="1" kern="0" dirty="0" smtClean="0">
                <a:solidFill>
                  <a:srgbClr val="7030A0"/>
                </a:solidFill>
                <a:latin typeface="Arial Black" pitchFamily="34" charset="0"/>
              </a:rPr>
              <a:t>yang </a:t>
            </a:r>
            <a:r>
              <a:rPr lang="en-US" sz="2800" i="1" kern="0" dirty="0" err="1" smtClean="0">
                <a:solidFill>
                  <a:srgbClr val="7030A0"/>
                </a:solidFill>
                <a:latin typeface="Arial Black" pitchFamily="34" charset="0"/>
              </a:rPr>
              <a:t>dari</a:t>
            </a:r>
            <a:r>
              <a:rPr lang="en-US" sz="2800" i="1" kern="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7030A0"/>
                </a:solidFill>
                <a:latin typeface="Arial Black" pitchFamily="34" charset="0"/>
              </a:rPr>
              <a:t>nya</a:t>
            </a:r>
            <a:r>
              <a:rPr lang="en-US" sz="2800" i="1" kern="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7030A0"/>
                </a:solidFill>
                <a:latin typeface="Arial Black" pitchFamily="34" charset="0"/>
              </a:rPr>
              <a:t>mengalir</a:t>
            </a:r>
            <a:r>
              <a:rPr lang="en-US" sz="2800" i="1" kern="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7030A0"/>
                </a:solidFill>
                <a:latin typeface="Arial Black" pitchFamily="34" charset="0"/>
              </a:rPr>
              <a:t>segala</a:t>
            </a:r>
            <a:r>
              <a:rPr lang="en-US" sz="2800" i="1" kern="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7030A0"/>
                </a:solidFill>
                <a:latin typeface="Arial Black" pitchFamily="34" charset="0"/>
              </a:rPr>
              <a:t>ilmu</a:t>
            </a:r>
            <a:endParaRPr lang="en-US" sz="2800" i="1" kern="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en-US" sz="2800" i="1" kern="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i="1" kern="0" dirty="0" err="1" smtClean="0">
                <a:solidFill>
                  <a:srgbClr val="7030A0"/>
                </a:solidFill>
                <a:latin typeface="Arial Black" pitchFamily="34" charset="0"/>
              </a:rPr>
              <a:t>Staf</a:t>
            </a:r>
            <a:r>
              <a:rPr lang="en-US" sz="2800" i="1" kern="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7030A0"/>
                </a:solidFill>
                <a:latin typeface="Arial Black" pitchFamily="34" charset="0"/>
              </a:rPr>
              <a:t>perpustakaan</a:t>
            </a:r>
            <a:r>
              <a:rPr lang="en-US" sz="2800" i="1" kern="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7030A0"/>
                </a:solidFill>
                <a:latin typeface="Arial Black" pitchFamily="34" charset="0"/>
              </a:rPr>
              <a:t>adalah</a:t>
            </a:r>
            <a:r>
              <a:rPr lang="en-US" sz="2800" i="1" kern="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7030A0"/>
                </a:solidFill>
                <a:latin typeface="Arial Black" pitchFamily="34" charset="0"/>
              </a:rPr>
              <a:t>roh</a:t>
            </a:r>
            <a:r>
              <a:rPr lang="en-US" sz="2800" i="1" kern="0" dirty="0" smtClean="0">
                <a:solidFill>
                  <a:srgbClr val="7030A0"/>
                </a:solidFill>
                <a:latin typeface="Arial Black" pitchFamily="34" charset="0"/>
              </a:rPr>
              <a:t>,</a:t>
            </a:r>
          </a:p>
          <a:p>
            <a:pPr algn="ctr"/>
            <a:r>
              <a:rPr lang="en-US" sz="2800" i="1" kern="0" dirty="0" smtClean="0">
                <a:solidFill>
                  <a:srgbClr val="7030A0"/>
                </a:solidFill>
                <a:latin typeface="Arial Black" pitchFamily="34" charset="0"/>
              </a:rPr>
              <a:t>yang </a:t>
            </a:r>
            <a:r>
              <a:rPr lang="en-US" sz="2800" i="1" kern="0" dirty="0" err="1" smtClean="0">
                <a:solidFill>
                  <a:srgbClr val="7030A0"/>
                </a:solidFill>
                <a:latin typeface="Arial Black" pitchFamily="34" charset="0"/>
              </a:rPr>
              <a:t>menyalurkan</a:t>
            </a:r>
            <a:r>
              <a:rPr lang="en-US" sz="2800" i="1" kern="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i="1" kern="0" dirty="0" err="1" smtClean="0">
                <a:solidFill>
                  <a:srgbClr val="7030A0"/>
                </a:solidFill>
                <a:latin typeface="Arial Black" pitchFamily="34" charset="0"/>
              </a:rPr>
              <a:t>ilmu</a:t>
            </a:r>
            <a:r>
              <a:rPr lang="en-US" sz="2800" i="1" kern="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</a:p>
          <a:p>
            <a:pPr algn="ctr"/>
            <a:endParaRPr lang="en-US" sz="2800" i="1" kern="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en-US" sz="2800" i="1" kern="0" dirty="0">
              <a:solidFill>
                <a:srgbClr val="7030A0"/>
              </a:solidFill>
              <a:latin typeface="Arial Black" pitchFamily="34" charset="0"/>
            </a:endParaRPr>
          </a:p>
          <a:p>
            <a:pPr algn="r"/>
            <a:r>
              <a:rPr lang="en-US" i="1" kern="0" dirty="0" err="1" smtClean="0">
                <a:solidFill>
                  <a:srgbClr val="7030A0"/>
                </a:solidFill>
                <a:latin typeface="Arial Black" pitchFamily="34" charset="0"/>
              </a:rPr>
              <a:t>Rektor</a:t>
            </a:r>
            <a:r>
              <a:rPr lang="en-US" i="1" kern="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i="1" kern="0" dirty="0" err="1" smtClean="0">
                <a:solidFill>
                  <a:srgbClr val="7030A0"/>
                </a:solidFill>
                <a:latin typeface="Arial Black" pitchFamily="34" charset="0"/>
              </a:rPr>
              <a:t>Universitas</a:t>
            </a:r>
            <a:r>
              <a:rPr lang="en-US" i="1" kern="0" dirty="0" smtClean="0">
                <a:solidFill>
                  <a:srgbClr val="7030A0"/>
                </a:solidFill>
                <a:latin typeface="Arial Black" pitchFamily="34" charset="0"/>
              </a:rPr>
              <a:t> Surabaya</a:t>
            </a:r>
            <a:endParaRPr lang="en-MY" i="1" kern="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13" name="Group 12"/>
          <p:cNvGrpSpPr/>
          <p:nvPr/>
        </p:nvGrpSpPr>
        <p:grpSpPr>
          <a:xfrm>
            <a:off x="-18256" y="6091"/>
            <a:ext cx="9180512" cy="6851909"/>
            <a:chOff x="-18256" y="6091"/>
            <a:chExt cx="9180512" cy="6851909"/>
          </a:xfrm>
        </p:grpSpPr>
        <p:sp>
          <p:nvSpPr>
            <p:cNvPr id="5" name="Rectangle 4"/>
            <p:cNvSpPr/>
            <p:nvPr/>
          </p:nvSpPr>
          <p:spPr>
            <a:xfrm>
              <a:off x="-18256" y="5589240"/>
              <a:ext cx="9180512" cy="1268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047" y="6091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9" y="1502072"/>
            <a:ext cx="8784976" cy="39020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99439" y="188640"/>
            <a:ext cx="6140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Sekian</a:t>
            </a:r>
            <a:r>
              <a:rPr lang="en-US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54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Terima</a:t>
            </a:r>
            <a:r>
              <a:rPr lang="en-US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Kasih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42464" y="5877272"/>
            <a:ext cx="602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MyLibrary</a:t>
            </a:r>
            <a:r>
              <a:rPr lang="en-US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My Team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5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3367401" cy="688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379562"/>
            <a:ext cx="51845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1472" y="260648"/>
            <a:ext cx="2257349" cy="58477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3200" b="1" cap="none" spc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MATLAMAT </a:t>
            </a:r>
            <a:endParaRPr lang="en-AU" sz="3200" b="1" cap="none" spc="0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8948" y="-27384"/>
            <a:ext cx="574196" cy="1015663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35897" y="1988840"/>
            <a:ext cx="2860150" cy="950399"/>
            <a:chOff x="3031" y="1122686"/>
            <a:chExt cx="1378565" cy="950399"/>
          </a:xfrm>
        </p:grpSpPr>
        <p:sp>
          <p:nvSpPr>
            <p:cNvPr id="18" name="Rounded Rectangle 17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1</a:t>
              </a:r>
              <a:endParaRPr lang="en-AU" dirty="0"/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18253" y="2420888"/>
            <a:ext cx="4846357" cy="792088"/>
            <a:chOff x="285388" y="1674113"/>
            <a:chExt cx="1341450" cy="1267200"/>
          </a:xfrm>
        </p:grpSpPr>
        <p:sp>
          <p:nvSpPr>
            <p:cNvPr id="16" name="Rounded Rectangle 15"/>
            <p:cNvSpPr/>
            <p:nvPr/>
          </p:nvSpPr>
          <p:spPr>
            <a:xfrm>
              <a:off x="285388" y="1674113"/>
              <a:ext cx="1217392" cy="1267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Menambah</a:t>
              </a:r>
              <a:r>
                <a:rPr lang="en-AU" dirty="0" smtClean="0"/>
                <a:t> </a:t>
              </a:r>
              <a:r>
                <a:rPr lang="en-AU" dirty="0" err="1" smtClean="0"/>
                <a:t>nilai</a:t>
              </a:r>
              <a:r>
                <a:rPr lang="en-AU" dirty="0" smtClean="0"/>
                <a:t> </a:t>
              </a:r>
              <a:r>
                <a:rPr lang="en-AU" dirty="0" err="1" smtClean="0"/>
                <a:t>dan</a:t>
              </a:r>
              <a:r>
                <a:rPr lang="en-AU" dirty="0" smtClean="0"/>
                <a:t> </a:t>
              </a:r>
              <a:r>
                <a:rPr lang="en-AU" dirty="0" err="1" smtClean="0"/>
                <a:t>meningkatkan</a:t>
              </a:r>
              <a:r>
                <a:rPr lang="en-AU" dirty="0" smtClean="0"/>
                <a:t> </a:t>
              </a:r>
              <a:r>
                <a:rPr lang="en-AU" dirty="0" err="1" smtClean="0"/>
                <a:t>kualiti</a:t>
              </a:r>
              <a:r>
                <a:rPr lang="en-AU" dirty="0" smtClean="0"/>
                <a:t> program </a:t>
              </a:r>
              <a:r>
                <a:rPr lang="en-AU" dirty="0" err="1" smtClean="0"/>
                <a:t>akademik</a:t>
              </a:r>
              <a:endParaRPr lang="en-AU" dirty="0"/>
            </a:p>
          </p:txBody>
        </p:sp>
        <p:sp>
          <p:nvSpPr>
            <p:cNvPr id="17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35896" y="3573016"/>
            <a:ext cx="2860150" cy="950399"/>
            <a:chOff x="3031" y="1122686"/>
            <a:chExt cx="1378565" cy="950399"/>
          </a:xfrm>
        </p:grpSpPr>
        <p:sp>
          <p:nvSpPr>
            <p:cNvPr id="21" name="Rounded Rectangle 20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2</a:t>
              </a:r>
              <a:endParaRPr lang="en-AU" dirty="0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18252" y="4005064"/>
            <a:ext cx="4846357" cy="792088"/>
            <a:chOff x="285388" y="1674113"/>
            <a:chExt cx="1341450" cy="1267200"/>
          </a:xfrm>
        </p:grpSpPr>
        <p:sp>
          <p:nvSpPr>
            <p:cNvPr id="24" name="Rounded Rectangle 23"/>
            <p:cNvSpPr/>
            <p:nvPr/>
          </p:nvSpPr>
          <p:spPr>
            <a:xfrm>
              <a:off x="285388" y="1674113"/>
              <a:ext cx="1217392" cy="1267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Memperkasakan</a:t>
              </a:r>
              <a:r>
                <a:rPr lang="en-AU" dirty="0" smtClean="0"/>
                <a:t> </a:t>
              </a:r>
              <a:r>
                <a:rPr lang="en-AU" dirty="0" err="1" smtClean="0"/>
                <a:t>inovasi</a:t>
              </a:r>
              <a:r>
                <a:rPr lang="en-AU" dirty="0" smtClean="0"/>
                <a:t> </a:t>
              </a:r>
              <a:r>
                <a:rPr lang="en-AU" dirty="0" err="1" smtClean="0"/>
                <a:t>dalam</a:t>
              </a:r>
              <a:r>
                <a:rPr lang="en-AU" dirty="0" smtClean="0"/>
                <a:t> </a:t>
              </a:r>
              <a:r>
                <a:rPr lang="en-AU" dirty="0" err="1" smtClean="0"/>
                <a:t>pengajaran</a:t>
              </a:r>
              <a:r>
                <a:rPr lang="en-AU" dirty="0" smtClean="0"/>
                <a:t> </a:t>
              </a:r>
              <a:r>
                <a:rPr lang="en-AU" dirty="0" err="1" smtClean="0"/>
                <a:t>dan</a:t>
              </a:r>
              <a:r>
                <a:rPr lang="en-AU" dirty="0" smtClean="0"/>
                <a:t> </a:t>
              </a:r>
              <a:r>
                <a:rPr lang="en-AU" dirty="0" err="1" smtClean="0"/>
                <a:t>pembelajaran</a:t>
              </a:r>
              <a:endParaRPr lang="en-AU" dirty="0"/>
            </a:p>
          </p:txBody>
        </p:sp>
        <p:sp>
          <p:nvSpPr>
            <p:cNvPr id="25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91759" y="5157192"/>
            <a:ext cx="2860150" cy="950399"/>
            <a:chOff x="3031" y="1122686"/>
            <a:chExt cx="1378565" cy="950399"/>
          </a:xfrm>
        </p:grpSpPr>
        <p:sp>
          <p:nvSpPr>
            <p:cNvPr id="27" name="Rounded Rectangle 26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3</a:t>
              </a:r>
              <a:endParaRPr lang="en-AU" dirty="0"/>
            </a:p>
          </p:txBody>
        </p:sp>
        <p:sp>
          <p:nvSpPr>
            <p:cNvPr id="28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74115" y="5589240"/>
            <a:ext cx="4846357" cy="792088"/>
            <a:chOff x="285388" y="1674113"/>
            <a:chExt cx="1341450" cy="1267200"/>
          </a:xfrm>
        </p:grpSpPr>
        <p:sp>
          <p:nvSpPr>
            <p:cNvPr id="30" name="Rounded Rectangle 29"/>
            <p:cNvSpPr/>
            <p:nvPr/>
          </p:nvSpPr>
          <p:spPr>
            <a:xfrm>
              <a:off x="285388" y="1674113"/>
              <a:ext cx="1217392" cy="1267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Mempertingkatkan</a:t>
              </a:r>
              <a:r>
                <a:rPr lang="en-AU" dirty="0" smtClean="0"/>
                <a:t> </a:t>
              </a:r>
              <a:r>
                <a:rPr lang="en-AU" dirty="0" err="1" smtClean="0"/>
                <a:t>nilai</a:t>
              </a:r>
              <a:r>
                <a:rPr lang="en-AU" dirty="0" smtClean="0"/>
                <a:t> </a:t>
              </a:r>
              <a:r>
                <a:rPr lang="en-AU" dirty="0" err="1" smtClean="0"/>
                <a:t>dan</a:t>
              </a:r>
              <a:r>
                <a:rPr lang="en-AU" dirty="0" smtClean="0"/>
                <a:t> </a:t>
              </a:r>
              <a:r>
                <a:rPr lang="en-AU" dirty="0" err="1" smtClean="0"/>
                <a:t>potensi</a:t>
              </a:r>
              <a:r>
                <a:rPr lang="en-AU" dirty="0" smtClean="0"/>
                <a:t> </a:t>
              </a:r>
              <a:r>
                <a:rPr lang="en-AU" dirty="0" err="1" smtClean="0"/>
                <a:t>secara</a:t>
              </a:r>
              <a:r>
                <a:rPr lang="en-AU" dirty="0" smtClean="0"/>
                <a:t> </a:t>
              </a:r>
              <a:r>
                <a:rPr lang="en-AU" dirty="0" err="1" smtClean="0"/>
                <a:t>holistik</a:t>
              </a:r>
              <a:endParaRPr lang="en-AU" dirty="0"/>
            </a:p>
          </p:txBody>
        </p:sp>
        <p:sp>
          <p:nvSpPr>
            <p:cNvPr id="31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347864" y="1300698"/>
            <a:ext cx="5819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err="1" smtClean="0"/>
              <a:t>Mempertingkatkan</a:t>
            </a:r>
            <a:r>
              <a:rPr lang="en-AU" sz="2000" dirty="0" smtClean="0"/>
              <a:t> </a:t>
            </a:r>
            <a:r>
              <a:rPr lang="en-AU" sz="2000" b="1" dirty="0" smtClean="0">
                <a:solidFill>
                  <a:srgbClr val="0070C0"/>
                </a:solidFill>
              </a:rPr>
              <a:t>KUALITI</a:t>
            </a:r>
            <a:r>
              <a:rPr lang="en-AU" sz="2000" dirty="0" smtClean="0"/>
              <a:t> </a:t>
            </a:r>
            <a:r>
              <a:rPr lang="en-AU" sz="2000" dirty="0" err="1" smtClean="0"/>
              <a:t>dan</a:t>
            </a:r>
            <a:r>
              <a:rPr lang="en-AU" sz="2000" dirty="0" smtClean="0"/>
              <a:t> </a:t>
            </a:r>
            <a:r>
              <a:rPr lang="en-AU" sz="2000" b="1" dirty="0" smtClean="0">
                <a:solidFill>
                  <a:srgbClr val="0070C0"/>
                </a:solidFill>
              </a:rPr>
              <a:t>DAYA SAING </a:t>
            </a:r>
            <a:r>
              <a:rPr lang="en-AU" sz="2000" dirty="0" err="1" smtClean="0"/>
              <a:t>Graduan</a:t>
            </a:r>
            <a:endParaRPr lang="en-A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7668343" y="6424716"/>
            <a:ext cx="102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hlinkClick r:id="rId3" action="ppaction://hlinksldjump"/>
              </a:rPr>
              <a:t>KEMBALI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0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3367401" cy="688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379562"/>
            <a:ext cx="51845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1472" y="260648"/>
            <a:ext cx="2257349" cy="58477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3200" b="1" cap="none" spc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MATLAMAT </a:t>
            </a:r>
            <a:endParaRPr lang="en-AU" sz="3200" b="1" cap="none" spc="0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8948" y="-27384"/>
            <a:ext cx="574196" cy="1015663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35897" y="1988840"/>
            <a:ext cx="2860150" cy="950399"/>
            <a:chOff x="3031" y="1122686"/>
            <a:chExt cx="1378565" cy="950399"/>
          </a:xfrm>
        </p:grpSpPr>
        <p:sp>
          <p:nvSpPr>
            <p:cNvPr id="18" name="Rounded Rectangle 17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1</a:t>
              </a:r>
              <a:endParaRPr lang="en-AU" dirty="0"/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18253" y="2420888"/>
            <a:ext cx="4846357" cy="792088"/>
            <a:chOff x="285388" y="1674113"/>
            <a:chExt cx="1341450" cy="1267200"/>
          </a:xfrm>
        </p:grpSpPr>
        <p:sp>
          <p:nvSpPr>
            <p:cNvPr id="16" name="Rounded Rectangle 15"/>
            <p:cNvSpPr/>
            <p:nvPr/>
          </p:nvSpPr>
          <p:spPr>
            <a:xfrm>
              <a:off x="285388" y="1674113"/>
              <a:ext cx="1217392" cy="1267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smtClean="0"/>
                <a:t>Modal </a:t>
              </a:r>
              <a:r>
                <a:rPr lang="en-AU" dirty="0" err="1" smtClean="0"/>
                <a:t>insan</a:t>
              </a:r>
              <a:r>
                <a:rPr lang="en-AU" dirty="0" smtClean="0"/>
                <a:t> </a:t>
              </a:r>
              <a:r>
                <a:rPr lang="en-AU" dirty="0" err="1" smtClean="0"/>
                <a:t>berprestasi</a:t>
              </a:r>
              <a:r>
                <a:rPr lang="en-AU" dirty="0" smtClean="0"/>
                <a:t> </a:t>
              </a:r>
              <a:r>
                <a:rPr lang="en-AU" dirty="0" err="1" smtClean="0"/>
                <a:t>tinggi</a:t>
              </a:r>
              <a:endParaRPr lang="en-AU" dirty="0"/>
            </a:p>
          </p:txBody>
        </p:sp>
        <p:sp>
          <p:nvSpPr>
            <p:cNvPr id="17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35896" y="3573016"/>
            <a:ext cx="2860150" cy="950399"/>
            <a:chOff x="3031" y="1122686"/>
            <a:chExt cx="1378565" cy="950399"/>
          </a:xfrm>
        </p:grpSpPr>
        <p:sp>
          <p:nvSpPr>
            <p:cNvPr id="21" name="Rounded Rectangle 20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2</a:t>
              </a:r>
              <a:endParaRPr lang="en-AU" dirty="0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18252" y="4005064"/>
            <a:ext cx="4846357" cy="792088"/>
            <a:chOff x="285388" y="1674113"/>
            <a:chExt cx="1341450" cy="1267200"/>
          </a:xfrm>
        </p:grpSpPr>
        <p:sp>
          <p:nvSpPr>
            <p:cNvPr id="24" name="Rounded Rectangle 23"/>
            <p:cNvSpPr/>
            <p:nvPr/>
          </p:nvSpPr>
          <p:spPr>
            <a:xfrm>
              <a:off x="285388" y="1674113"/>
              <a:ext cx="1217392" cy="1267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Polisi</a:t>
              </a:r>
              <a:r>
                <a:rPr lang="en-AU" dirty="0" smtClean="0"/>
                <a:t>, </a:t>
              </a:r>
              <a:r>
                <a:rPr lang="en-AU" dirty="0" err="1" smtClean="0"/>
                <a:t>sumber</a:t>
              </a:r>
              <a:r>
                <a:rPr lang="en-AU" dirty="0" smtClean="0"/>
                <a:t> </a:t>
              </a:r>
              <a:r>
                <a:rPr lang="en-AU" dirty="0" err="1" smtClean="0"/>
                <a:t>dan</a:t>
              </a:r>
              <a:r>
                <a:rPr lang="en-AU" dirty="0" smtClean="0"/>
                <a:t> </a:t>
              </a:r>
              <a:r>
                <a:rPr lang="en-AU" dirty="0" err="1" smtClean="0"/>
                <a:t>sistem</a:t>
              </a:r>
              <a:r>
                <a:rPr lang="en-AU" dirty="0" smtClean="0"/>
                <a:t> </a:t>
              </a:r>
              <a:r>
                <a:rPr lang="en-AU" dirty="0" err="1" smtClean="0"/>
                <a:t>sokongan</a:t>
              </a:r>
              <a:r>
                <a:rPr lang="en-AU" dirty="0" smtClean="0"/>
                <a:t> yang </a:t>
              </a:r>
              <a:r>
                <a:rPr lang="en-AU" dirty="0" err="1" smtClean="0"/>
                <a:t>mantap</a:t>
              </a:r>
              <a:r>
                <a:rPr lang="en-AU" dirty="0" smtClean="0"/>
                <a:t> </a:t>
              </a:r>
              <a:r>
                <a:rPr lang="en-AU" dirty="0" err="1" smtClean="0"/>
                <a:t>dan</a:t>
              </a:r>
              <a:r>
                <a:rPr lang="en-AU" dirty="0" smtClean="0"/>
                <a:t> </a:t>
              </a:r>
              <a:r>
                <a:rPr lang="en-AU" dirty="0" err="1" smtClean="0"/>
                <a:t>lestari</a:t>
              </a:r>
              <a:endParaRPr lang="en-AU" dirty="0"/>
            </a:p>
          </p:txBody>
        </p:sp>
        <p:sp>
          <p:nvSpPr>
            <p:cNvPr id="25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91759" y="5157192"/>
            <a:ext cx="2860150" cy="950399"/>
            <a:chOff x="3031" y="1122686"/>
            <a:chExt cx="1378565" cy="950399"/>
          </a:xfrm>
        </p:grpSpPr>
        <p:sp>
          <p:nvSpPr>
            <p:cNvPr id="27" name="Rounded Rectangle 26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3</a:t>
              </a:r>
              <a:endParaRPr lang="en-AU" dirty="0"/>
            </a:p>
          </p:txBody>
        </p:sp>
        <p:sp>
          <p:nvSpPr>
            <p:cNvPr id="28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74115" y="5589240"/>
            <a:ext cx="4846357" cy="792088"/>
            <a:chOff x="285388" y="1674113"/>
            <a:chExt cx="1341450" cy="1267200"/>
          </a:xfrm>
        </p:grpSpPr>
        <p:sp>
          <p:nvSpPr>
            <p:cNvPr id="30" name="Rounded Rectangle 29"/>
            <p:cNvSpPr/>
            <p:nvPr/>
          </p:nvSpPr>
          <p:spPr>
            <a:xfrm>
              <a:off x="285388" y="1674113"/>
              <a:ext cx="1217392" cy="1267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Inovasi</a:t>
              </a:r>
              <a:r>
                <a:rPr lang="en-AU" dirty="0" smtClean="0"/>
                <a:t> </a:t>
              </a:r>
              <a:r>
                <a:rPr lang="en-AU" dirty="0" err="1" smtClean="0"/>
                <a:t>ke</a:t>
              </a:r>
              <a:r>
                <a:rPr lang="en-AU" dirty="0" smtClean="0"/>
                <a:t> </a:t>
              </a:r>
              <a:r>
                <a:rPr lang="en-AU" dirty="0" err="1" smtClean="0"/>
                <a:t>arah</a:t>
              </a:r>
              <a:r>
                <a:rPr lang="en-AU" dirty="0" smtClean="0"/>
                <a:t> </a:t>
              </a:r>
              <a:r>
                <a:rPr lang="en-AU" dirty="0" err="1" smtClean="0"/>
                <a:t>penjanaan</a:t>
              </a:r>
              <a:r>
                <a:rPr lang="en-AU" dirty="0" smtClean="0"/>
                <a:t> </a:t>
              </a:r>
              <a:r>
                <a:rPr lang="en-AU" dirty="0" err="1" smtClean="0"/>
                <a:t>nilai</a:t>
              </a:r>
              <a:r>
                <a:rPr lang="en-AU" dirty="0" smtClean="0"/>
                <a:t> </a:t>
              </a:r>
              <a:r>
                <a:rPr lang="en-AU" dirty="0" err="1" smtClean="0"/>
                <a:t>untuk</a:t>
              </a:r>
              <a:r>
                <a:rPr lang="en-AU" dirty="0" smtClean="0"/>
                <a:t> </a:t>
              </a:r>
              <a:r>
                <a:rPr lang="en-AU" dirty="0" err="1" smtClean="0"/>
                <a:t>universiti</a:t>
              </a:r>
              <a:r>
                <a:rPr lang="en-AU" dirty="0" smtClean="0"/>
                <a:t>, </a:t>
              </a:r>
              <a:r>
                <a:rPr lang="en-AU" dirty="0" err="1" smtClean="0"/>
                <a:t>industri</a:t>
              </a:r>
              <a:r>
                <a:rPr lang="en-AU" dirty="0" smtClean="0"/>
                <a:t> </a:t>
              </a:r>
              <a:r>
                <a:rPr lang="en-AU" dirty="0" err="1" smtClean="0"/>
                <a:t>dan</a:t>
              </a:r>
              <a:r>
                <a:rPr lang="en-AU" dirty="0" smtClean="0"/>
                <a:t> </a:t>
              </a:r>
              <a:r>
                <a:rPr lang="en-AU" dirty="0" err="1" smtClean="0"/>
                <a:t>masyarakat</a:t>
              </a:r>
              <a:endParaRPr lang="en-AU" dirty="0"/>
            </a:p>
          </p:txBody>
        </p:sp>
        <p:sp>
          <p:nvSpPr>
            <p:cNvPr id="31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275856" y="1196752"/>
            <a:ext cx="593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err="1" smtClean="0"/>
              <a:t>Penjanaan</a:t>
            </a:r>
            <a:r>
              <a:rPr lang="en-AU" sz="2000" dirty="0" smtClean="0"/>
              <a:t> </a:t>
            </a:r>
            <a:r>
              <a:rPr lang="en-AU" sz="2000" b="1" dirty="0" err="1" smtClean="0">
                <a:solidFill>
                  <a:srgbClr val="0070C0"/>
                </a:solidFill>
              </a:rPr>
              <a:t>Nilai</a:t>
            </a:r>
            <a:r>
              <a:rPr lang="en-AU" sz="2000" dirty="0" smtClean="0"/>
              <a:t> </a:t>
            </a:r>
            <a:r>
              <a:rPr lang="en-AU" sz="2000" dirty="0" err="1" smtClean="0"/>
              <a:t>Melalui</a:t>
            </a:r>
            <a:r>
              <a:rPr lang="en-AU" sz="2000" dirty="0" smtClean="0"/>
              <a:t> </a:t>
            </a:r>
            <a:r>
              <a:rPr lang="en-AU" sz="2000" b="1" dirty="0" smtClean="0">
                <a:solidFill>
                  <a:srgbClr val="0070C0"/>
                </a:solidFill>
              </a:rPr>
              <a:t>RDCE</a:t>
            </a:r>
            <a:r>
              <a:rPr lang="en-AU" sz="2000" dirty="0" smtClean="0"/>
              <a:t> yang </a:t>
            </a:r>
            <a:r>
              <a:rPr lang="en-AU" sz="2000" b="1" dirty="0" err="1" smtClean="0">
                <a:solidFill>
                  <a:srgbClr val="0070C0"/>
                </a:solidFill>
              </a:rPr>
              <a:t>Mantap</a:t>
            </a:r>
            <a:r>
              <a:rPr lang="en-AU" sz="2000" dirty="0" smtClean="0"/>
              <a:t> </a:t>
            </a:r>
            <a:r>
              <a:rPr lang="en-AU" sz="2000" dirty="0" err="1" smtClean="0"/>
              <a:t>dan</a:t>
            </a:r>
            <a:r>
              <a:rPr lang="en-AU" sz="2000" dirty="0" smtClean="0"/>
              <a:t> </a:t>
            </a:r>
            <a:r>
              <a:rPr lang="en-AU" sz="2000" b="1" dirty="0" smtClean="0">
                <a:solidFill>
                  <a:srgbClr val="0070C0"/>
                </a:solidFill>
              </a:rPr>
              <a:t>Lestari</a:t>
            </a:r>
            <a:endParaRPr lang="en-AU" sz="20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3" y="6424716"/>
            <a:ext cx="102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hlinkClick r:id="rId3" action="ppaction://hlinksldjump"/>
              </a:rPr>
              <a:t>KEMBALI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47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3367401" cy="688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379562"/>
            <a:ext cx="51845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1472" y="260648"/>
            <a:ext cx="2257349" cy="58477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3200" b="1" cap="none" spc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MATLAMAT </a:t>
            </a:r>
            <a:endParaRPr lang="en-AU" sz="3200" b="1" cap="none" spc="0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8948" y="-27384"/>
            <a:ext cx="574196" cy="1015663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35897" y="1988840"/>
            <a:ext cx="2860150" cy="950399"/>
            <a:chOff x="3031" y="1122686"/>
            <a:chExt cx="1378565" cy="950399"/>
          </a:xfrm>
        </p:grpSpPr>
        <p:sp>
          <p:nvSpPr>
            <p:cNvPr id="18" name="Rounded Rectangle 17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1</a:t>
              </a:r>
              <a:endParaRPr lang="en-AU" dirty="0"/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18253" y="2420888"/>
            <a:ext cx="4846357" cy="994420"/>
            <a:chOff x="285388" y="1674113"/>
            <a:chExt cx="1341450" cy="1267200"/>
          </a:xfrm>
        </p:grpSpPr>
        <p:sp>
          <p:nvSpPr>
            <p:cNvPr id="16" name="Rounded Rectangle 15"/>
            <p:cNvSpPr/>
            <p:nvPr/>
          </p:nvSpPr>
          <p:spPr>
            <a:xfrm>
              <a:off x="285388" y="1674113"/>
              <a:ext cx="1217392" cy="1267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Memperkasakan</a:t>
              </a:r>
              <a:r>
                <a:rPr lang="en-AU" dirty="0" smtClean="0"/>
                <a:t> </a:t>
              </a:r>
              <a:r>
                <a:rPr lang="en-AU" dirty="0" err="1" smtClean="0"/>
                <a:t>peranan</a:t>
              </a:r>
              <a:r>
                <a:rPr lang="en-AU" dirty="0" smtClean="0"/>
                <a:t> </a:t>
              </a:r>
              <a:r>
                <a:rPr lang="en-AU" dirty="0" err="1" smtClean="0"/>
                <a:t>jaringan</a:t>
              </a:r>
              <a:r>
                <a:rPr lang="en-AU" dirty="0" smtClean="0"/>
                <a:t> </a:t>
              </a:r>
              <a:r>
                <a:rPr lang="en-AU" dirty="0" err="1" smtClean="0"/>
                <a:t>industri</a:t>
              </a:r>
              <a:r>
                <a:rPr lang="en-AU" dirty="0" smtClean="0"/>
                <a:t> </a:t>
              </a:r>
              <a:r>
                <a:rPr lang="en-AU" dirty="0" err="1" smtClean="0"/>
                <a:t>dan</a:t>
              </a:r>
              <a:r>
                <a:rPr lang="en-AU" dirty="0" smtClean="0"/>
                <a:t> </a:t>
              </a:r>
              <a:r>
                <a:rPr lang="en-AU" dirty="0" err="1" smtClean="0"/>
                <a:t>masyarakat</a:t>
              </a:r>
              <a:r>
                <a:rPr lang="en-AU" dirty="0" smtClean="0"/>
                <a:t> </a:t>
              </a:r>
              <a:r>
                <a:rPr lang="en-AU" dirty="0" err="1" smtClean="0"/>
                <a:t>sejajar</a:t>
              </a:r>
              <a:r>
                <a:rPr lang="en-AU" dirty="0" smtClean="0"/>
                <a:t> </a:t>
              </a:r>
              <a:r>
                <a:rPr lang="en-AU" dirty="0" err="1" smtClean="0"/>
                <a:t>dengan</a:t>
              </a:r>
              <a:r>
                <a:rPr lang="en-AU" dirty="0" smtClean="0"/>
                <a:t> </a:t>
              </a:r>
              <a:r>
                <a:rPr lang="en-AU" dirty="0" err="1" smtClean="0"/>
                <a:t>keperluan</a:t>
              </a:r>
              <a:r>
                <a:rPr lang="en-AU" dirty="0" smtClean="0"/>
                <a:t> </a:t>
              </a:r>
              <a:r>
                <a:rPr lang="en-AU" dirty="0" err="1" smtClean="0"/>
                <a:t>negara</a:t>
              </a:r>
              <a:r>
                <a:rPr lang="en-AU" dirty="0" smtClean="0"/>
                <a:t> </a:t>
              </a:r>
              <a:r>
                <a:rPr lang="en-AU" dirty="0" err="1" smtClean="0"/>
                <a:t>dan</a:t>
              </a:r>
              <a:r>
                <a:rPr lang="en-AU" dirty="0" smtClean="0"/>
                <a:t> </a:t>
              </a:r>
              <a:r>
                <a:rPr lang="en-AU" dirty="0" err="1" smtClean="0"/>
                <a:t>antarabangsa</a:t>
              </a:r>
              <a:endParaRPr lang="en-AU" dirty="0"/>
            </a:p>
          </p:txBody>
        </p:sp>
        <p:sp>
          <p:nvSpPr>
            <p:cNvPr id="17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35896" y="3717032"/>
            <a:ext cx="2860150" cy="950399"/>
            <a:chOff x="3031" y="1122686"/>
            <a:chExt cx="1378565" cy="950399"/>
          </a:xfrm>
        </p:grpSpPr>
        <p:sp>
          <p:nvSpPr>
            <p:cNvPr id="21" name="Rounded Rectangle 20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2</a:t>
              </a:r>
              <a:endParaRPr lang="en-AU" dirty="0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18252" y="4149080"/>
            <a:ext cx="4846357" cy="936104"/>
            <a:chOff x="285388" y="1674113"/>
            <a:chExt cx="1341450" cy="1497600"/>
          </a:xfrm>
        </p:grpSpPr>
        <p:sp>
          <p:nvSpPr>
            <p:cNvPr id="24" name="Rounded Rectangle 23"/>
            <p:cNvSpPr/>
            <p:nvPr/>
          </p:nvSpPr>
          <p:spPr>
            <a:xfrm>
              <a:off x="285388" y="1674113"/>
              <a:ext cx="1217392" cy="1497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Menyebarluaskan</a:t>
              </a:r>
              <a:r>
                <a:rPr lang="en-AU" dirty="0" smtClean="0"/>
                <a:t> </a:t>
              </a:r>
              <a:r>
                <a:rPr lang="en-AU" dirty="0" err="1" smtClean="0"/>
                <a:t>kepakaran</a:t>
              </a:r>
              <a:r>
                <a:rPr lang="en-AU" dirty="0" smtClean="0"/>
                <a:t> </a:t>
              </a:r>
              <a:r>
                <a:rPr lang="en-AU" dirty="0" err="1" smtClean="0"/>
                <a:t>universiti</a:t>
              </a:r>
              <a:r>
                <a:rPr lang="en-AU" dirty="0" smtClean="0"/>
                <a:t> </a:t>
              </a:r>
              <a:r>
                <a:rPr lang="en-AU" dirty="0" err="1" smtClean="0"/>
                <a:t>untuk</a:t>
              </a:r>
              <a:r>
                <a:rPr lang="en-AU" dirty="0" smtClean="0"/>
                <a:t> </a:t>
              </a:r>
              <a:r>
                <a:rPr lang="en-AU" dirty="0" err="1" smtClean="0"/>
                <a:t>industri</a:t>
              </a:r>
              <a:r>
                <a:rPr lang="en-AU" dirty="0" smtClean="0"/>
                <a:t> </a:t>
              </a:r>
              <a:r>
                <a:rPr lang="en-AU" dirty="0" err="1" smtClean="0"/>
                <a:t>dan</a:t>
              </a:r>
              <a:r>
                <a:rPr lang="en-AU" dirty="0" smtClean="0"/>
                <a:t> </a:t>
              </a:r>
              <a:r>
                <a:rPr lang="en-AU" dirty="0" err="1" smtClean="0"/>
                <a:t>komuniti</a:t>
              </a:r>
              <a:r>
                <a:rPr lang="en-AU" dirty="0" smtClean="0"/>
                <a:t> </a:t>
              </a:r>
              <a:r>
                <a:rPr lang="en-AU" dirty="0" err="1" smtClean="0"/>
                <a:t>melalui</a:t>
              </a:r>
              <a:r>
                <a:rPr lang="en-AU" dirty="0" smtClean="0"/>
                <a:t> </a:t>
              </a:r>
              <a:r>
                <a:rPr lang="en-AU" dirty="0" err="1" smtClean="0"/>
                <a:t>jaringan</a:t>
              </a:r>
              <a:r>
                <a:rPr lang="en-AU" dirty="0" smtClean="0"/>
                <a:t>  </a:t>
              </a:r>
              <a:r>
                <a:rPr lang="en-AU" dirty="0" err="1" smtClean="0"/>
                <a:t>industri</a:t>
              </a:r>
              <a:r>
                <a:rPr lang="en-AU" dirty="0" smtClean="0"/>
                <a:t> </a:t>
              </a:r>
              <a:r>
                <a:rPr lang="en-AU" dirty="0" err="1" smtClean="0"/>
                <a:t>masyarakat</a:t>
              </a:r>
              <a:endParaRPr lang="en-AU" dirty="0"/>
            </a:p>
          </p:txBody>
        </p:sp>
        <p:sp>
          <p:nvSpPr>
            <p:cNvPr id="25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91759" y="5373216"/>
            <a:ext cx="2860150" cy="950399"/>
            <a:chOff x="3031" y="1122686"/>
            <a:chExt cx="1378565" cy="950399"/>
          </a:xfrm>
        </p:grpSpPr>
        <p:sp>
          <p:nvSpPr>
            <p:cNvPr id="27" name="Rounded Rectangle 26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3</a:t>
              </a:r>
              <a:endParaRPr lang="en-AU" dirty="0"/>
            </a:p>
          </p:txBody>
        </p:sp>
        <p:sp>
          <p:nvSpPr>
            <p:cNvPr id="28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74115" y="5805264"/>
            <a:ext cx="4846357" cy="792088"/>
            <a:chOff x="285388" y="1674113"/>
            <a:chExt cx="1341450" cy="1267200"/>
          </a:xfrm>
        </p:grpSpPr>
        <p:sp>
          <p:nvSpPr>
            <p:cNvPr id="30" name="Rounded Rectangle 29"/>
            <p:cNvSpPr/>
            <p:nvPr/>
          </p:nvSpPr>
          <p:spPr>
            <a:xfrm>
              <a:off x="285388" y="1674113"/>
              <a:ext cx="1217392" cy="1267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Menjana</a:t>
              </a:r>
              <a:r>
                <a:rPr lang="en-AU" dirty="0" smtClean="0"/>
                <a:t> </a:t>
              </a:r>
              <a:r>
                <a:rPr lang="en-AU" dirty="0" err="1" smtClean="0"/>
                <a:t>pendapatan</a:t>
              </a:r>
              <a:r>
                <a:rPr lang="en-AU" dirty="0" smtClean="0"/>
                <a:t> </a:t>
              </a:r>
              <a:r>
                <a:rPr lang="en-AU" dirty="0" err="1" smtClean="0"/>
                <a:t>untuk</a:t>
              </a:r>
              <a:r>
                <a:rPr lang="en-AU" dirty="0" smtClean="0"/>
                <a:t> </a:t>
              </a:r>
              <a:r>
                <a:rPr lang="en-AU" dirty="0" err="1" smtClean="0"/>
                <a:t>menyokong</a:t>
              </a:r>
              <a:r>
                <a:rPr lang="en-AU" dirty="0" smtClean="0"/>
                <a:t> </a:t>
              </a:r>
              <a:r>
                <a:rPr lang="en-AU" dirty="0" err="1" smtClean="0"/>
                <a:t>aktiviti</a:t>
              </a:r>
              <a:r>
                <a:rPr lang="en-AU" dirty="0" smtClean="0"/>
                <a:t> </a:t>
              </a:r>
              <a:r>
                <a:rPr lang="en-AU" dirty="0" err="1" smtClean="0"/>
                <a:t>jaringan</a:t>
              </a:r>
              <a:r>
                <a:rPr lang="en-AU" dirty="0" smtClean="0"/>
                <a:t> </a:t>
              </a:r>
              <a:r>
                <a:rPr lang="en-AU" dirty="0" err="1" smtClean="0"/>
                <a:t>industri</a:t>
              </a:r>
              <a:r>
                <a:rPr lang="en-AU" dirty="0" smtClean="0"/>
                <a:t> </a:t>
              </a:r>
              <a:r>
                <a:rPr lang="en-AU" dirty="0" err="1" smtClean="0"/>
                <a:t>dan</a:t>
              </a:r>
              <a:r>
                <a:rPr lang="en-AU" dirty="0" smtClean="0"/>
                <a:t> </a:t>
              </a:r>
              <a:r>
                <a:rPr lang="en-AU" dirty="0" err="1" smtClean="0"/>
                <a:t>masyarakat</a:t>
              </a:r>
              <a:endParaRPr lang="en-AU" dirty="0"/>
            </a:p>
          </p:txBody>
        </p:sp>
        <p:sp>
          <p:nvSpPr>
            <p:cNvPr id="31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635896" y="1052736"/>
            <a:ext cx="512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err="1" smtClean="0"/>
              <a:t>Melonjakkan</a:t>
            </a:r>
            <a:r>
              <a:rPr lang="en-AU" sz="2000" dirty="0" smtClean="0"/>
              <a:t> </a:t>
            </a:r>
            <a:r>
              <a:rPr lang="en-AU" sz="2000" b="1" dirty="0" err="1" smtClean="0">
                <a:solidFill>
                  <a:srgbClr val="0070C0"/>
                </a:solidFill>
              </a:rPr>
              <a:t>Perkhidmatan</a:t>
            </a:r>
            <a:r>
              <a:rPr lang="en-AU" sz="2000" b="1" dirty="0" smtClean="0">
                <a:solidFill>
                  <a:srgbClr val="0070C0"/>
                </a:solidFill>
              </a:rPr>
              <a:t> </a:t>
            </a:r>
            <a:r>
              <a:rPr lang="en-AU" sz="2000" b="1" dirty="0" err="1" smtClean="0">
                <a:solidFill>
                  <a:srgbClr val="0070C0"/>
                </a:solidFill>
              </a:rPr>
              <a:t>Jaringan</a:t>
            </a:r>
            <a:r>
              <a:rPr lang="en-AU" sz="2000" b="1" dirty="0" smtClean="0">
                <a:solidFill>
                  <a:srgbClr val="0070C0"/>
                </a:solidFill>
              </a:rPr>
              <a:t> </a:t>
            </a:r>
            <a:br>
              <a:rPr lang="en-AU" sz="2000" b="1" dirty="0" smtClean="0">
                <a:solidFill>
                  <a:srgbClr val="0070C0"/>
                </a:solidFill>
              </a:rPr>
            </a:br>
            <a:r>
              <a:rPr lang="en-AU" sz="2000" b="1" dirty="0" err="1" smtClean="0">
                <a:solidFill>
                  <a:srgbClr val="0070C0"/>
                </a:solidFill>
              </a:rPr>
              <a:t>Industri</a:t>
            </a:r>
            <a:r>
              <a:rPr lang="en-AU" sz="2000" dirty="0" smtClean="0"/>
              <a:t> &amp; </a:t>
            </a:r>
            <a:r>
              <a:rPr lang="en-AU" sz="2000" b="1" dirty="0" err="1" smtClean="0">
                <a:solidFill>
                  <a:srgbClr val="0070C0"/>
                </a:solidFill>
              </a:rPr>
              <a:t>Masyarakat</a:t>
            </a:r>
            <a:endParaRPr lang="en-AU" sz="20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18398" y="6501424"/>
            <a:ext cx="102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hlinkClick r:id="rId3" action="ppaction://hlinksldjump"/>
              </a:rPr>
              <a:t>KEMBALI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10792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>
                <a:solidFill>
                  <a:schemeClr val="bg1"/>
                </a:solidFill>
                <a:latin typeface="Berlin Sans FB" pitchFamily="34" charset="0"/>
              </a:rPr>
              <a:t>Statistik</a:t>
            </a:r>
            <a:r>
              <a:rPr lang="en-US" sz="36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Berlin Sans FB" pitchFamily="34" charset="0"/>
              </a:rPr>
              <a:t>Transaksi</a:t>
            </a:r>
            <a:r>
              <a:rPr lang="en-US" sz="36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Berlin Sans FB" pitchFamily="34" charset="0"/>
              </a:rPr>
              <a:t>Sirkulasi</a:t>
            </a:r>
            <a:r>
              <a:rPr lang="en-US" sz="3600" kern="0" dirty="0">
                <a:solidFill>
                  <a:schemeClr val="bg1"/>
                </a:solidFill>
                <a:latin typeface="Berlin Sans FB" pitchFamily="34" charset="0"/>
              </a:rPr>
              <a:t> 2012-2013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778828921"/>
              </p:ext>
            </p:extLst>
          </p:nvPr>
        </p:nvGraphicFramePr>
        <p:xfrm>
          <a:off x="539552" y="1080581"/>
          <a:ext cx="80204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91580" y="4864674"/>
            <a:ext cx="77048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Statistik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menunjukkan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terdapat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err="1" smtClean="0">
                <a:latin typeface="David" pitchFamily="34" charset="-79"/>
                <a:cs typeface="David" pitchFamily="34" charset="-79"/>
              </a:rPr>
              <a:t>penurunan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bagi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transaksi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err="1" smtClean="0">
                <a:latin typeface="David" pitchFamily="34" charset="-79"/>
                <a:cs typeface="David" pitchFamily="34" charset="-79"/>
              </a:rPr>
              <a:t>pinjaman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bagi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tahun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smtClean="0">
                <a:latin typeface="David" pitchFamily="34" charset="-79"/>
                <a:cs typeface="David" pitchFamily="34" charset="-79"/>
              </a:rPr>
              <a:t>2013 (155,852 </a:t>
            </a:r>
            <a:r>
              <a:rPr lang="en-MY" sz="2000" b="1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MY" sz="2000" b="1" dirty="0" smtClean="0">
                <a:latin typeface="David" pitchFamily="34" charset="-79"/>
                <a:cs typeface="David" pitchFamily="34" charset="-79"/>
              </a:rPr>
              <a:t>)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berbanding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tahun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>
                <a:latin typeface="David" pitchFamily="34" charset="-79"/>
                <a:cs typeface="David" pitchFamily="34" charset="-79"/>
              </a:rPr>
              <a:t>2012 (166,802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)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sebanyak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 1</a:t>
            </a:r>
            <a:r>
              <a:rPr lang="en-MY" sz="2000" b="1" dirty="0" smtClean="0">
                <a:latin typeface="David" pitchFamily="34" charset="-79"/>
                <a:cs typeface="David" pitchFamily="34" charset="-79"/>
              </a:rPr>
              <a:t>0,950 </a:t>
            </a:r>
            <a:r>
              <a:rPr lang="en-MY" sz="2000" b="1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MY" sz="2000" b="1" dirty="0" smtClean="0">
                <a:latin typeface="David" pitchFamily="34" charset="-79"/>
                <a:cs typeface="David" pitchFamily="34" charset="-79"/>
              </a:rPr>
              <a:t> (6.56%).</a:t>
            </a:r>
            <a:endParaRPr lang="en-MY" sz="2000" b="1" dirty="0">
              <a:latin typeface="David" pitchFamily="34" charset="-79"/>
              <a:cs typeface="David" pitchFamily="34" charset="-79"/>
            </a:endParaRPr>
          </a:p>
          <a:p>
            <a:pPr algn="ctr"/>
            <a:endParaRPr lang="en-MY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3367401" cy="688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379562"/>
            <a:ext cx="51845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1472" y="260648"/>
            <a:ext cx="2257349" cy="58477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3200" b="1" cap="none" spc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MATLAMAT </a:t>
            </a:r>
            <a:endParaRPr lang="en-AU" sz="3200" b="1" cap="none" spc="0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8948" y="-27384"/>
            <a:ext cx="574196" cy="1015663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35897" y="1988840"/>
            <a:ext cx="2860150" cy="950399"/>
            <a:chOff x="3031" y="1122686"/>
            <a:chExt cx="1378565" cy="950399"/>
          </a:xfrm>
        </p:grpSpPr>
        <p:sp>
          <p:nvSpPr>
            <p:cNvPr id="18" name="Rounded Rectangle 17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1</a:t>
              </a:r>
              <a:endParaRPr lang="en-AU" dirty="0"/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18253" y="2420888"/>
            <a:ext cx="4846357" cy="994420"/>
            <a:chOff x="285388" y="1674113"/>
            <a:chExt cx="1341450" cy="1267200"/>
          </a:xfrm>
        </p:grpSpPr>
        <p:sp>
          <p:nvSpPr>
            <p:cNvPr id="16" name="Rounded Rectangle 15"/>
            <p:cNvSpPr/>
            <p:nvPr/>
          </p:nvSpPr>
          <p:spPr>
            <a:xfrm>
              <a:off x="285388" y="1674113"/>
              <a:ext cx="1217392" cy="1267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Meningkatkan</a:t>
              </a:r>
              <a:r>
                <a:rPr lang="en-AU" dirty="0" smtClean="0"/>
                <a:t> </a:t>
              </a:r>
              <a:r>
                <a:rPr lang="en-AU" dirty="0" err="1" smtClean="0"/>
                <a:t>keterampilan</a:t>
              </a:r>
              <a:r>
                <a:rPr lang="en-AU" dirty="0" smtClean="0"/>
                <a:t> </a:t>
              </a:r>
              <a:r>
                <a:rPr lang="en-AU" dirty="0" err="1" smtClean="0"/>
                <a:t>disiplin</a:t>
              </a:r>
              <a:r>
                <a:rPr lang="en-AU" dirty="0" smtClean="0"/>
                <a:t> </a:t>
              </a:r>
              <a:r>
                <a:rPr lang="en-AU" dirty="0" err="1" smtClean="0"/>
                <a:t>pertanian</a:t>
              </a:r>
              <a:r>
                <a:rPr lang="en-AU" dirty="0" smtClean="0"/>
                <a:t> &amp; modal </a:t>
              </a:r>
              <a:r>
                <a:rPr lang="en-AU" dirty="0" err="1" smtClean="0"/>
                <a:t>insan</a:t>
              </a:r>
              <a:r>
                <a:rPr lang="en-AU" dirty="0" smtClean="0"/>
                <a:t> di </a:t>
              </a:r>
              <a:r>
                <a:rPr lang="en-AU" dirty="0" err="1" smtClean="0"/>
                <a:t>peringkat</a:t>
              </a:r>
              <a:r>
                <a:rPr lang="en-AU" dirty="0" smtClean="0"/>
                <a:t> </a:t>
              </a:r>
              <a:r>
                <a:rPr lang="en-AU" dirty="0" err="1" smtClean="0"/>
                <a:t>kebangsaan</a:t>
              </a:r>
              <a:r>
                <a:rPr lang="en-AU" dirty="0" smtClean="0"/>
                <a:t> </a:t>
              </a:r>
              <a:r>
                <a:rPr lang="en-AU" dirty="0" err="1" smtClean="0"/>
                <a:t>dan</a:t>
              </a:r>
              <a:r>
                <a:rPr lang="en-AU" dirty="0" smtClean="0"/>
                <a:t> </a:t>
              </a:r>
              <a:r>
                <a:rPr lang="en-AU" dirty="0" err="1" smtClean="0"/>
                <a:t>anatrabangsa</a:t>
              </a:r>
              <a:endParaRPr lang="en-AU" dirty="0"/>
            </a:p>
          </p:txBody>
        </p:sp>
        <p:sp>
          <p:nvSpPr>
            <p:cNvPr id="17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35896" y="3717032"/>
            <a:ext cx="2860150" cy="950399"/>
            <a:chOff x="3031" y="1122686"/>
            <a:chExt cx="1378565" cy="950399"/>
          </a:xfrm>
        </p:grpSpPr>
        <p:sp>
          <p:nvSpPr>
            <p:cNvPr id="21" name="Rounded Rectangle 20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2</a:t>
              </a:r>
              <a:endParaRPr lang="en-AU" dirty="0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18252" y="4149080"/>
            <a:ext cx="4846357" cy="936104"/>
            <a:chOff x="285388" y="1674113"/>
            <a:chExt cx="1341450" cy="1497600"/>
          </a:xfrm>
        </p:grpSpPr>
        <p:sp>
          <p:nvSpPr>
            <p:cNvPr id="24" name="Rounded Rectangle 23"/>
            <p:cNvSpPr/>
            <p:nvPr/>
          </p:nvSpPr>
          <p:spPr>
            <a:xfrm>
              <a:off x="285388" y="1674113"/>
              <a:ext cx="1217392" cy="1497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Melahirkan</a:t>
              </a:r>
              <a:r>
                <a:rPr lang="en-AU" dirty="0" smtClean="0"/>
                <a:t> </a:t>
              </a:r>
              <a:r>
                <a:rPr lang="en-AU" dirty="0" err="1" smtClean="0"/>
                <a:t>graduan</a:t>
              </a:r>
              <a:r>
                <a:rPr lang="en-AU" dirty="0" smtClean="0"/>
                <a:t> yang </a:t>
              </a:r>
              <a:r>
                <a:rPr lang="en-AU" dirty="0" err="1" smtClean="0"/>
                <a:t>memiliki</a:t>
              </a:r>
              <a:r>
                <a:rPr lang="en-AU" dirty="0" smtClean="0"/>
                <a:t> </a:t>
              </a:r>
              <a:r>
                <a:rPr lang="en-AU" dirty="0" err="1" smtClean="0"/>
                <a:t>atribut</a:t>
              </a:r>
              <a:r>
                <a:rPr lang="en-AU" dirty="0" smtClean="0"/>
                <a:t> </a:t>
              </a:r>
              <a:r>
                <a:rPr lang="en-AU" dirty="0" err="1" smtClean="0"/>
                <a:t>dan</a:t>
              </a:r>
              <a:r>
                <a:rPr lang="en-AU" dirty="0" smtClean="0"/>
                <a:t> </a:t>
              </a:r>
              <a:r>
                <a:rPr lang="en-AU" dirty="0" err="1" smtClean="0"/>
                <a:t>budaya</a:t>
              </a:r>
              <a:r>
                <a:rPr lang="en-AU" dirty="0" smtClean="0"/>
                <a:t> </a:t>
              </a:r>
              <a:r>
                <a:rPr lang="en-AU" dirty="0" err="1" smtClean="0"/>
                <a:t>keusahawantani</a:t>
              </a:r>
              <a:endParaRPr lang="en-AU" dirty="0"/>
            </a:p>
          </p:txBody>
        </p:sp>
        <p:sp>
          <p:nvSpPr>
            <p:cNvPr id="25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91759" y="5373216"/>
            <a:ext cx="2860150" cy="950399"/>
            <a:chOff x="3031" y="1122686"/>
            <a:chExt cx="1378565" cy="950399"/>
          </a:xfrm>
        </p:grpSpPr>
        <p:sp>
          <p:nvSpPr>
            <p:cNvPr id="27" name="Rounded Rectangle 26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3</a:t>
              </a:r>
              <a:endParaRPr lang="en-AU" dirty="0"/>
            </a:p>
          </p:txBody>
        </p:sp>
        <p:sp>
          <p:nvSpPr>
            <p:cNvPr id="28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74115" y="5805264"/>
            <a:ext cx="4846357" cy="792088"/>
            <a:chOff x="285388" y="1674113"/>
            <a:chExt cx="1341450" cy="1267200"/>
          </a:xfrm>
        </p:grpSpPr>
        <p:sp>
          <p:nvSpPr>
            <p:cNvPr id="30" name="Rounded Rectangle 29"/>
            <p:cNvSpPr/>
            <p:nvPr/>
          </p:nvSpPr>
          <p:spPr>
            <a:xfrm>
              <a:off x="285388" y="1674113"/>
              <a:ext cx="1217392" cy="1267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Menjadi</a:t>
              </a:r>
              <a:r>
                <a:rPr lang="en-AU" dirty="0" smtClean="0"/>
                <a:t> </a:t>
              </a:r>
              <a:r>
                <a:rPr lang="en-AU" dirty="0" err="1" smtClean="0"/>
                <a:t>pusat</a:t>
              </a:r>
              <a:r>
                <a:rPr lang="en-AU" dirty="0" smtClean="0"/>
                <a:t> </a:t>
              </a:r>
              <a:r>
                <a:rPr lang="en-AU" dirty="0" err="1" smtClean="0"/>
                <a:t>rujukan</a:t>
              </a:r>
              <a:r>
                <a:rPr lang="en-AU" dirty="0" smtClean="0"/>
                <a:t> </a:t>
              </a:r>
              <a:r>
                <a:rPr lang="en-AU" dirty="0" err="1" smtClean="0"/>
                <a:t>inovasi</a:t>
              </a:r>
              <a:r>
                <a:rPr lang="en-AU" dirty="0" smtClean="0"/>
                <a:t> </a:t>
              </a:r>
              <a:r>
                <a:rPr lang="en-AU" dirty="0" err="1" smtClean="0"/>
                <a:t>sekuriti</a:t>
              </a:r>
              <a:r>
                <a:rPr lang="en-AU" dirty="0" smtClean="0"/>
                <a:t> </a:t>
              </a:r>
              <a:r>
                <a:rPr lang="en-AU" dirty="0" err="1" smtClean="0"/>
                <a:t>makanan</a:t>
              </a:r>
              <a:endParaRPr lang="en-AU" dirty="0"/>
            </a:p>
          </p:txBody>
        </p:sp>
        <p:sp>
          <p:nvSpPr>
            <p:cNvPr id="31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635896" y="1052736"/>
            <a:ext cx="512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err="1" smtClean="0"/>
              <a:t>Memperkasakan</a:t>
            </a:r>
            <a:r>
              <a:rPr lang="en-AU" sz="2000" dirty="0" smtClean="0"/>
              <a:t> </a:t>
            </a:r>
            <a:r>
              <a:rPr lang="en-AU" sz="2000" b="1" dirty="0" smtClean="0">
                <a:solidFill>
                  <a:srgbClr val="0070C0"/>
                </a:solidFill>
              </a:rPr>
              <a:t>UPM</a:t>
            </a:r>
            <a:r>
              <a:rPr lang="en-AU" sz="2000" dirty="0" smtClean="0"/>
              <a:t> </a:t>
            </a:r>
            <a:r>
              <a:rPr lang="en-AU" sz="2000" dirty="0" err="1" smtClean="0"/>
              <a:t>sebagai</a:t>
            </a:r>
            <a:r>
              <a:rPr lang="en-AU" sz="2000" dirty="0" smtClean="0"/>
              <a:t> </a:t>
            </a:r>
            <a:br>
              <a:rPr lang="en-AU" sz="2000" dirty="0" smtClean="0"/>
            </a:br>
            <a:r>
              <a:rPr lang="en-AU" sz="2000" b="1" dirty="0" err="1" smtClean="0">
                <a:solidFill>
                  <a:srgbClr val="0070C0"/>
                </a:solidFill>
              </a:rPr>
              <a:t>Pusat</a:t>
            </a:r>
            <a:r>
              <a:rPr lang="en-AU" sz="2000" b="1" dirty="0" smtClean="0">
                <a:solidFill>
                  <a:srgbClr val="0070C0"/>
                </a:solidFill>
              </a:rPr>
              <a:t> </a:t>
            </a:r>
            <a:r>
              <a:rPr lang="en-AU" sz="2000" b="1" dirty="0" err="1" smtClean="0">
                <a:solidFill>
                  <a:srgbClr val="0070C0"/>
                </a:solidFill>
              </a:rPr>
              <a:t>Kecemerlangan</a:t>
            </a:r>
            <a:r>
              <a:rPr lang="en-AU" sz="2000" b="1" dirty="0" smtClean="0">
                <a:solidFill>
                  <a:srgbClr val="0070C0"/>
                </a:solidFill>
              </a:rPr>
              <a:t> </a:t>
            </a:r>
            <a:r>
              <a:rPr lang="en-AU" sz="2000" b="1" dirty="0" err="1" smtClean="0">
                <a:solidFill>
                  <a:srgbClr val="0070C0"/>
                </a:solidFill>
              </a:rPr>
              <a:t>Pertanian</a:t>
            </a:r>
            <a:endParaRPr lang="en-AU" sz="20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18398" y="6497594"/>
            <a:ext cx="102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hlinkClick r:id="rId3" action="ppaction://hlinksldjump"/>
              </a:rPr>
              <a:t>KEMBALI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02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3367401" cy="688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379562"/>
            <a:ext cx="51845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1472" y="260648"/>
            <a:ext cx="2257349" cy="58477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3200" b="1" cap="none" spc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MATLAMAT </a:t>
            </a:r>
            <a:endParaRPr lang="en-AU" sz="3200" b="1" cap="none" spc="0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8948" y="-27384"/>
            <a:ext cx="574196" cy="1015663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35897" y="1988840"/>
            <a:ext cx="2860150" cy="950399"/>
            <a:chOff x="3031" y="1122686"/>
            <a:chExt cx="1378565" cy="950399"/>
          </a:xfrm>
        </p:grpSpPr>
        <p:sp>
          <p:nvSpPr>
            <p:cNvPr id="18" name="Rounded Rectangle 17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4</a:t>
              </a:r>
              <a:endParaRPr lang="en-AU" dirty="0"/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18253" y="2420888"/>
            <a:ext cx="4846357" cy="994420"/>
            <a:chOff x="285388" y="1674113"/>
            <a:chExt cx="1341450" cy="1267200"/>
          </a:xfrm>
        </p:grpSpPr>
        <p:sp>
          <p:nvSpPr>
            <p:cNvPr id="16" name="Rounded Rectangle 15"/>
            <p:cNvSpPr/>
            <p:nvPr/>
          </p:nvSpPr>
          <p:spPr>
            <a:xfrm>
              <a:off x="285388" y="1674113"/>
              <a:ext cx="1217392" cy="1267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Menerajui</a:t>
              </a:r>
              <a:r>
                <a:rPr lang="en-AU" dirty="0" smtClean="0"/>
                <a:t> </a:t>
              </a:r>
              <a:r>
                <a:rPr lang="en-AU" dirty="0" err="1" smtClean="0"/>
                <a:t>inovasi</a:t>
              </a:r>
              <a:r>
                <a:rPr lang="en-AU" dirty="0" smtClean="0"/>
                <a:t> </a:t>
              </a:r>
              <a:r>
                <a:rPr lang="en-AU" dirty="0" err="1" smtClean="0"/>
                <a:t>perladangan</a:t>
              </a:r>
              <a:r>
                <a:rPr lang="en-AU" dirty="0" smtClean="0"/>
                <a:t> </a:t>
              </a:r>
              <a:r>
                <a:rPr lang="en-AU" dirty="0" err="1" smtClean="0"/>
                <a:t>lestari</a:t>
              </a:r>
              <a:endParaRPr lang="en-AU" dirty="0"/>
            </a:p>
          </p:txBody>
        </p:sp>
        <p:sp>
          <p:nvSpPr>
            <p:cNvPr id="17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35896" y="3717032"/>
            <a:ext cx="2860150" cy="950399"/>
            <a:chOff x="3031" y="1122686"/>
            <a:chExt cx="1378565" cy="950399"/>
          </a:xfrm>
        </p:grpSpPr>
        <p:sp>
          <p:nvSpPr>
            <p:cNvPr id="21" name="Rounded Rectangle 20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5</a:t>
              </a:r>
              <a:endParaRPr lang="en-AU" dirty="0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18252" y="4149080"/>
            <a:ext cx="4846357" cy="936104"/>
            <a:chOff x="285388" y="1674113"/>
            <a:chExt cx="1341450" cy="1497600"/>
          </a:xfrm>
        </p:grpSpPr>
        <p:sp>
          <p:nvSpPr>
            <p:cNvPr id="24" name="Rounded Rectangle 23"/>
            <p:cNvSpPr/>
            <p:nvPr/>
          </p:nvSpPr>
          <p:spPr>
            <a:xfrm>
              <a:off x="285388" y="1674113"/>
              <a:ext cx="1217392" cy="1497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/>
                <a:t>Menjadi</a:t>
              </a:r>
              <a:r>
                <a:rPr lang="en-AU" dirty="0"/>
                <a:t> </a:t>
              </a:r>
              <a:r>
                <a:rPr lang="en-AU" dirty="0" err="1"/>
                <a:t>pusat</a:t>
              </a:r>
              <a:r>
                <a:rPr lang="en-AU" dirty="0"/>
                <a:t> </a:t>
              </a:r>
              <a:r>
                <a:rPr lang="en-AU" dirty="0" err="1"/>
                <a:t>repositori</a:t>
              </a:r>
              <a:r>
                <a:rPr lang="en-AU" dirty="0"/>
                <a:t> </a:t>
              </a:r>
              <a:r>
                <a:rPr lang="en-AU" dirty="0" err="1"/>
                <a:t>dan</a:t>
              </a:r>
              <a:r>
                <a:rPr lang="en-AU" dirty="0"/>
                <a:t> </a:t>
              </a:r>
              <a:r>
                <a:rPr lang="en-AU" dirty="0" err="1"/>
                <a:t>inovasi</a:t>
              </a:r>
              <a:r>
                <a:rPr lang="en-AU" dirty="0"/>
                <a:t> </a:t>
              </a:r>
              <a:r>
                <a:rPr lang="en-AU" dirty="0" err="1"/>
                <a:t>agrobiodiversiti</a:t>
              </a:r>
              <a:endParaRPr lang="en-AU" dirty="0"/>
            </a:p>
          </p:txBody>
        </p:sp>
        <p:sp>
          <p:nvSpPr>
            <p:cNvPr id="25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91759" y="5373216"/>
            <a:ext cx="2860150" cy="950399"/>
            <a:chOff x="3031" y="1122686"/>
            <a:chExt cx="1378565" cy="950399"/>
          </a:xfrm>
        </p:grpSpPr>
        <p:sp>
          <p:nvSpPr>
            <p:cNvPr id="27" name="Rounded Rectangle 26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6</a:t>
              </a:r>
              <a:endParaRPr lang="en-AU" dirty="0"/>
            </a:p>
          </p:txBody>
        </p:sp>
        <p:sp>
          <p:nvSpPr>
            <p:cNvPr id="28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74115" y="5805264"/>
            <a:ext cx="4846357" cy="792088"/>
            <a:chOff x="285388" y="1674113"/>
            <a:chExt cx="1341450" cy="1267200"/>
          </a:xfrm>
        </p:grpSpPr>
        <p:sp>
          <p:nvSpPr>
            <p:cNvPr id="30" name="Rounded Rectangle 29"/>
            <p:cNvSpPr/>
            <p:nvPr/>
          </p:nvSpPr>
          <p:spPr>
            <a:xfrm>
              <a:off x="285388" y="1674113"/>
              <a:ext cx="1217392" cy="1267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Meningkatkan</a:t>
              </a:r>
              <a:r>
                <a:rPr lang="en-AU" dirty="0" smtClean="0"/>
                <a:t> </a:t>
              </a:r>
              <a:r>
                <a:rPr lang="en-AU" dirty="0" err="1" smtClean="0"/>
                <a:t>penjanaan</a:t>
              </a:r>
              <a:r>
                <a:rPr lang="en-AU" dirty="0" smtClean="0"/>
                <a:t> </a:t>
              </a:r>
              <a:r>
                <a:rPr lang="en-AU" dirty="0" err="1" smtClean="0"/>
                <a:t>pendapatn</a:t>
              </a:r>
              <a:r>
                <a:rPr lang="en-AU" dirty="0" smtClean="0"/>
                <a:t> </a:t>
              </a:r>
              <a:r>
                <a:rPr lang="en-AU" dirty="0" err="1" smtClean="0"/>
                <a:t>melalui</a:t>
              </a:r>
              <a:r>
                <a:rPr lang="en-AU" dirty="0" smtClean="0"/>
                <a:t> </a:t>
              </a:r>
              <a:r>
                <a:rPr lang="en-AU" dirty="0" err="1" smtClean="0"/>
                <a:t>aktiviti</a:t>
              </a:r>
              <a:r>
                <a:rPr lang="en-AU" dirty="0" smtClean="0"/>
                <a:t> </a:t>
              </a:r>
              <a:r>
                <a:rPr lang="en-AU" dirty="0" err="1" smtClean="0"/>
                <a:t>pertanian</a:t>
              </a:r>
              <a:endParaRPr lang="en-AU" dirty="0"/>
            </a:p>
          </p:txBody>
        </p:sp>
        <p:sp>
          <p:nvSpPr>
            <p:cNvPr id="31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635896" y="1052736"/>
            <a:ext cx="512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err="1" smtClean="0"/>
              <a:t>Memperkasakan</a:t>
            </a:r>
            <a:r>
              <a:rPr lang="en-AU" sz="2000" dirty="0" smtClean="0"/>
              <a:t> </a:t>
            </a:r>
            <a:r>
              <a:rPr lang="en-AU" sz="2000" b="1" dirty="0" smtClean="0">
                <a:solidFill>
                  <a:srgbClr val="0070C0"/>
                </a:solidFill>
              </a:rPr>
              <a:t>UPM</a:t>
            </a:r>
            <a:r>
              <a:rPr lang="en-AU" sz="2000" dirty="0" smtClean="0"/>
              <a:t> </a:t>
            </a:r>
            <a:r>
              <a:rPr lang="en-AU" sz="2000" dirty="0" err="1" smtClean="0"/>
              <a:t>sebagai</a:t>
            </a:r>
            <a:r>
              <a:rPr lang="en-AU" sz="2000" dirty="0" smtClean="0"/>
              <a:t> </a:t>
            </a:r>
            <a:br>
              <a:rPr lang="en-AU" sz="2000" dirty="0" smtClean="0"/>
            </a:br>
            <a:r>
              <a:rPr lang="en-AU" sz="2000" b="1" dirty="0" err="1" smtClean="0">
                <a:solidFill>
                  <a:srgbClr val="0070C0"/>
                </a:solidFill>
              </a:rPr>
              <a:t>Pusat</a:t>
            </a:r>
            <a:r>
              <a:rPr lang="en-AU" sz="2000" b="1" dirty="0" smtClean="0">
                <a:solidFill>
                  <a:srgbClr val="0070C0"/>
                </a:solidFill>
              </a:rPr>
              <a:t> </a:t>
            </a:r>
            <a:r>
              <a:rPr lang="en-AU" sz="2000" b="1" dirty="0" err="1" smtClean="0">
                <a:solidFill>
                  <a:srgbClr val="0070C0"/>
                </a:solidFill>
              </a:rPr>
              <a:t>Kecemerlangan</a:t>
            </a:r>
            <a:r>
              <a:rPr lang="en-AU" sz="2000" b="1" dirty="0" smtClean="0">
                <a:solidFill>
                  <a:srgbClr val="0070C0"/>
                </a:solidFill>
              </a:rPr>
              <a:t> </a:t>
            </a:r>
            <a:r>
              <a:rPr lang="en-AU" sz="2000" b="1" dirty="0" err="1" smtClean="0">
                <a:solidFill>
                  <a:srgbClr val="0070C0"/>
                </a:solidFill>
              </a:rPr>
              <a:t>Pertanian</a:t>
            </a:r>
            <a:endParaRPr lang="en-AU" sz="20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18398" y="6488668"/>
            <a:ext cx="102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hlinkClick r:id="rId3" action="ppaction://hlinksldjump"/>
              </a:rPr>
              <a:t>KEMBALI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72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3367401" cy="688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379562"/>
            <a:ext cx="51845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1472" y="260648"/>
            <a:ext cx="2257349" cy="58477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3200" b="1" cap="none" spc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MATLAMAT </a:t>
            </a:r>
            <a:endParaRPr lang="en-AU" sz="3200" b="1" cap="none" spc="0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8948" y="-27384"/>
            <a:ext cx="574196" cy="1015663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35897" y="1628800"/>
            <a:ext cx="2860150" cy="864096"/>
            <a:chOff x="3031" y="1122686"/>
            <a:chExt cx="1378565" cy="950399"/>
          </a:xfrm>
        </p:grpSpPr>
        <p:sp>
          <p:nvSpPr>
            <p:cNvPr id="18" name="Rounded Rectangle 17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1</a:t>
              </a:r>
              <a:endParaRPr lang="en-AU" dirty="0"/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18253" y="2060847"/>
            <a:ext cx="4846357" cy="518351"/>
            <a:chOff x="285388" y="1674113"/>
            <a:chExt cx="1341450" cy="1267200"/>
          </a:xfrm>
        </p:grpSpPr>
        <p:sp>
          <p:nvSpPr>
            <p:cNvPr id="16" name="Rounded Rectangle 15"/>
            <p:cNvSpPr/>
            <p:nvPr/>
          </p:nvSpPr>
          <p:spPr>
            <a:xfrm>
              <a:off x="285388" y="1674113"/>
              <a:ext cx="1341450" cy="1267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Memperkasakan</a:t>
              </a:r>
              <a:r>
                <a:rPr lang="en-AU" dirty="0" smtClean="0"/>
                <a:t> </a:t>
              </a:r>
              <a:r>
                <a:rPr lang="en-AU" dirty="0" err="1" smtClean="0"/>
                <a:t>amalan</a:t>
              </a:r>
              <a:r>
                <a:rPr lang="en-AU" dirty="0" smtClean="0"/>
                <a:t> </a:t>
              </a:r>
              <a:r>
                <a:rPr lang="en-AU" dirty="0" err="1" smtClean="0"/>
                <a:t>tadbir</a:t>
              </a:r>
              <a:r>
                <a:rPr lang="en-AU" dirty="0" smtClean="0"/>
                <a:t> urus</a:t>
              </a:r>
              <a:endParaRPr lang="en-AU" dirty="0"/>
            </a:p>
          </p:txBody>
        </p:sp>
        <p:sp>
          <p:nvSpPr>
            <p:cNvPr id="17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35896" y="2780928"/>
            <a:ext cx="2860150" cy="551426"/>
            <a:chOff x="3031" y="1122686"/>
            <a:chExt cx="1378565" cy="950399"/>
          </a:xfrm>
        </p:grpSpPr>
        <p:sp>
          <p:nvSpPr>
            <p:cNvPr id="21" name="Rounded Rectangle 20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2</a:t>
              </a:r>
              <a:endParaRPr lang="en-AU" dirty="0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18252" y="3140967"/>
            <a:ext cx="4846357" cy="648072"/>
            <a:chOff x="285388" y="1674113"/>
            <a:chExt cx="1341450" cy="1497600"/>
          </a:xfrm>
        </p:grpSpPr>
        <p:sp>
          <p:nvSpPr>
            <p:cNvPr id="24" name="Rounded Rectangle 23"/>
            <p:cNvSpPr/>
            <p:nvPr/>
          </p:nvSpPr>
          <p:spPr>
            <a:xfrm>
              <a:off x="285388" y="1674113"/>
              <a:ext cx="1341450" cy="1497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Maningkatkan</a:t>
              </a:r>
              <a:r>
                <a:rPr lang="en-AU" dirty="0" smtClean="0"/>
                <a:t> </a:t>
              </a:r>
              <a:r>
                <a:rPr lang="en-AU" dirty="0" err="1" smtClean="0"/>
                <a:t>kepatuhan</a:t>
              </a:r>
              <a:r>
                <a:rPr lang="en-AU" dirty="0" smtClean="0"/>
                <a:t> </a:t>
              </a:r>
              <a:r>
                <a:rPr lang="en-AU" dirty="0" err="1" smtClean="0"/>
                <a:t>organisasi</a:t>
              </a:r>
              <a:r>
                <a:rPr lang="en-AU" dirty="0" smtClean="0"/>
                <a:t> </a:t>
              </a:r>
              <a:r>
                <a:rPr lang="en-AU" dirty="0" err="1" smtClean="0"/>
                <a:t>kejat</a:t>
              </a:r>
              <a:endParaRPr lang="en-AU" dirty="0"/>
            </a:p>
          </p:txBody>
        </p:sp>
        <p:sp>
          <p:nvSpPr>
            <p:cNvPr id="25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91759" y="4005064"/>
            <a:ext cx="2860150" cy="950399"/>
            <a:chOff x="3031" y="1122686"/>
            <a:chExt cx="1378565" cy="950399"/>
          </a:xfrm>
        </p:grpSpPr>
        <p:sp>
          <p:nvSpPr>
            <p:cNvPr id="27" name="Rounded Rectangle 26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3</a:t>
              </a:r>
              <a:endParaRPr lang="en-AU" dirty="0"/>
            </a:p>
          </p:txBody>
        </p:sp>
        <p:sp>
          <p:nvSpPr>
            <p:cNvPr id="28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74115" y="4437112"/>
            <a:ext cx="4846357" cy="864096"/>
            <a:chOff x="285388" y="1674113"/>
            <a:chExt cx="1341450" cy="1382400"/>
          </a:xfrm>
        </p:grpSpPr>
        <p:sp>
          <p:nvSpPr>
            <p:cNvPr id="30" name="Rounded Rectangle 29"/>
            <p:cNvSpPr/>
            <p:nvPr/>
          </p:nvSpPr>
          <p:spPr>
            <a:xfrm>
              <a:off x="285388" y="1674113"/>
              <a:ext cx="1325988" cy="138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Melaksanakan</a:t>
              </a:r>
              <a:r>
                <a:rPr lang="en-AU" dirty="0" smtClean="0"/>
                <a:t> </a:t>
              </a:r>
              <a:r>
                <a:rPr lang="en-AU" dirty="0" err="1" smtClean="0"/>
                <a:t>pengurusan</a:t>
              </a:r>
              <a:r>
                <a:rPr lang="en-AU" dirty="0" smtClean="0"/>
                <a:t> </a:t>
              </a:r>
              <a:r>
                <a:rPr lang="en-AU" dirty="0" err="1" smtClean="0"/>
                <a:t>kewangan</a:t>
              </a:r>
              <a:r>
                <a:rPr lang="en-AU" dirty="0" smtClean="0"/>
                <a:t> yang </a:t>
              </a:r>
              <a:r>
                <a:rPr lang="en-AU" dirty="0" err="1" smtClean="0"/>
                <a:t>cekap</a:t>
              </a:r>
              <a:r>
                <a:rPr lang="en-AU" dirty="0" smtClean="0"/>
                <a:t> &amp; </a:t>
              </a:r>
              <a:r>
                <a:rPr lang="en-AU" dirty="0" err="1" smtClean="0"/>
                <a:t>berkesan</a:t>
              </a:r>
              <a:r>
                <a:rPr lang="en-AU" dirty="0" smtClean="0"/>
                <a:t> </a:t>
              </a:r>
              <a:r>
                <a:rPr lang="en-AU" dirty="0" err="1" smtClean="0"/>
                <a:t>berdasarkan</a:t>
              </a:r>
              <a:r>
                <a:rPr lang="en-AU" dirty="0" smtClean="0"/>
                <a:t> Model D (60:40)</a:t>
              </a:r>
              <a:endParaRPr lang="en-AU" dirty="0"/>
            </a:p>
          </p:txBody>
        </p:sp>
        <p:sp>
          <p:nvSpPr>
            <p:cNvPr id="31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635896" y="1052736"/>
            <a:ext cx="512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err="1" smtClean="0"/>
              <a:t>Mempertingkatkan</a:t>
            </a:r>
            <a:r>
              <a:rPr lang="en-AU" sz="2400" dirty="0" smtClean="0"/>
              <a:t> </a:t>
            </a:r>
            <a:r>
              <a:rPr lang="en-AU" sz="2400" b="1" dirty="0" err="1" smtClean="0">
                <a:solidFill>
                  <a:srgbClr val="0070C0"/>
                </a:solidFill>
              </a:rPr>
              <a:t>Kualiti</a:t>
            </a:r>
            <a:r>
              <a:rPr lang="en-AU" sz="2400" b="1" dirty="0" smtClean="0">
                <a:solidFill>
                  <a:srgbClr val="0070C0"/>
                </a:solidFill>
              </a:rPr>
              <a:t> </a:t>
            </a:r>
            <a:r>
              <a:rPr lang="en-AU" sz="2400" b="1" dirty="0" err="1" smtClean="0">
                <a:solidFill>
                  <a:srgbClr val="0070C0"/>
                </a:solidFill>
              </a:rPr>
              <a:t>Tadbir</a:t>
            </a:r>
            <a:r>
              <a:rPr lang="en-AU" sz="2400" b="1" dirty="0" smtClean="0">
                <a:solidFill>
                  <a:srgbClr val="0070C0"/>
                </a:solidFill>
              </a:rPr>
              <a:t> Urus</a:t>
            </a:r>
            <a:endParaRPr lang="en-AU" sz="2400" b="1" dirty="0">
              <a:solidFill>
                <a:srgbClr val="0070C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691759" y="5445224"/>
            <a:ext cx="2860150" cy="950399"/>
            <a:chOff x="3031" y="1122686"/>
            <a:chExt cx="1378565" cy="950399"/>
          </a:xfrm>
        </p:grpSpPr>
        <p:sp>
          <p:nvSpPr>
            <p:cNvPr id="34" name="Rounded Rectangle 33"/>
            <p:cNvSpPr/>
            <p:nvPr/>
          </p:nvSpPr>
          <p:spPr>
            <a:xfrm>
              <a:off x="3031" y="1122686"/>
              <a:ext cx="1378565" cy="950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AU" dirty="0" smtClean="0"/>
                <a:t>OBJEKTIF STRATEGIK 4</a:t>
              </a:r>
              <a:endParaRPr lang="en-AU" dirty="0"/>
            </a:p>
          </p:txBody>
        </p:sp>
        <p:sp>
          <p:nvSpPr>
            <p:cNvPr id="35" name="Rounded Rectangle 4"/>
            <p:cNvSpPr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74115" y="5877272"/>
            <a:ext cx="4846357" cy="792088"/>
            <a:chOff x="285388" y="1674113"/>
            <a:chExt cx="1341450" cy="1267200"/>
          </a:xfrm>
        </p:grpSpPr>
        <p:sp>
          <p:nvSpPr>
            <p:cNvPr id="37" name="Rounded Rectangle 36"/>
            <p:cNvSpPr/>
            <p:nvPr/>
          </p:nvSpPr>
          <p:spPr>
            <a:xfrm>
              <a:off x="285388" y="1674113"/>
              <a:ext cx="1325988" cy="1267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AU" dirty="0" err="1" smtClean="0"/>
                <a:t>Meningkatkan</a:t>
              </a:r>
              <a:r>
                <a:rPr lang="en-AU" dirty="0" smtClean="0"/>
                <a:t> </a:t>
              </a:r>
              <a:r>
                <a:rPr lang="en-AU" dirty="0" err="1" smtClean="0"/>
                <a:t>infrastruktr</a:t>
              </a:r>
              <a:r>
                <a:rPr lang="en-AU" dirty="0" smtClean="0"/>
                <a:t>, </a:t>
              </a:r>
              <a:r>
                <a:rPr lang="en-AU" dirty="0" err="1" smtClean="0"/>
                <a:t>perkhidmatan</a:t>
              </a:r>
              <a:r>
                <a:rPr lang="en-AU" dirty="0" smtClean="0"/>
                <a:t> </a:t>
              </a:r>
              <a:r>
                <a:rPr lang="en-AU" dirty="0" err="1" smtClean="0"/>
                <a:t>teknologi</a:t>
              </a:r>
              <a:r>
                <a:rPr lang="en-AU" dirty="0" smtClean="0"/>
                <a:t> </a:t>
              </a:r>
              <a:r>
                <a:rPr lang="en-AU" dirty="0" err="1" smtClean="0"/>
                <a:t>maklumat</a:t>
              </a:r>
              <a:r>
                <a:rPr lang="en-AU" dirty="0" smtClean="0"/>
                <a:t> </a:t>
              </a:r>
              <a:r>
                <a:rPr lang="en-AU" dirty="0" err="1" smtClean="0"/>
                <a:t>dan</a:t>
              </a:r>
              <a:r>
                <a:rPr lang="en-AU" dirty="0" smtClean="0"/>
                <a:t> </a:t>
              </a:r>
              <a:r>
                <a:rPr lang="en-AU" dirty="0" err="1" smtClean="0"/>
                <a:t>komunikasi</a:t>
              </a:r>
              <a:endParaRPr lang="en-AU" dirty="0"/>
            </a:p>
          </p:txBody>
        </p:sp>
        <p:sp>
          <p:nvSpPr>
            <p:cNvPr id="38" name="Rounded Rectangle 6"/>
            <p:cNvSpPr/>
            <p:nvPr/>
          </p:nvSpPr>
          <p:spPr>
            <a:xfrm>
              <a:off x="322503" y="1698750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200" kern="120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118398" y="6453695"/>
            <a:ext cx="102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hlinkClick r:id="rId3" action="ppaction://hlinksldjump"/>
              </a:rPr>
              <a:t>KEMBALI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09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5680"/>
            <a:ext cx="9144000" cy="1086261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10792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 err="1">
                <a:solidFill>
                  <a:schemeClr val="bg1"/>
                </a:solidFill>
                <a:latin typeface="Berlin Sans FB" pitchFamily="34" charset="0"/>
              </a:rPr>
              <a:t>Penjanaan</a:t>
            </a:r>
            <a:r>
              <a:rPr lang="en-US" sz="36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Berlin Sans FB" pitchFamily="34" charset="0"/>
              </a:rPr>
              <a:t>Pendapatan</a:t>
            </a:r>
            <a:r>
              <a:rPr lang="en-US" sz="3600" kern="0" dirty="0">
                <a:solidFill>
                  <a:schemeClr val="bg1"/>
                </a:solidFill>
                <a:latin typeface="Berlin Sans FB" pitchFamily="34" charset="0"/>
              </a:rPr>
              <a:t> 2012-2013</a:t>
            </a:r>
            <a:endParaRPr lang="en-MY" sz="36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81931805"/>
              </p:ext>
            </p:extLst>
          </p:nvPr>
        </p:nvGraphicFramePr>
        <p:xfrm>
          <a:off x="107504" y="1268760"/>
          <a:ext cx="96490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1580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Penjanaan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pendapatan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telah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err="1" smtClean="0">
                <a:latin typeface="David" pitchFamily="34" charset="-79"/>
                <a:cs typeface="David" pitchFamily="34" charset="-79"/>
              </a:rPr>
              <a:t>menurun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pada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tahun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2013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berbanding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tahun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2012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dengan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kadar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penurunan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adalah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dirty="0" err="1" smtClean="0">
                <a:latin typeface="David" pitchFamily="34" charset="-79"/>
                <a:cs typeface="David" pitchFamily="34" charset="-79"/>
              </a:rPr>
              <a:t>sebanyak</a:t>
            </a:r>
            <a:r>
              <a:rPr lang="en-MY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MY" sz="2000" b="1" dirty="0" smtClean="0">
                <a:latin typeface="David" pitchFamily="34" charset="-79"/>
                <a:cs typeface="David" pitchFamily="34" charset="-79"/>
              </a:rPr>
              <a:t>RM18,882.60 (20.18%).</a:t>
            </a:r>
            <a:endParaRPr lang="en-MY" sz="2000" b="1" dirty="0">
              <a:latin typeface="David" pitchFamily="34" charset="-79"/>
              <a:cs typeface="David" pitchFamily="34" charset="-79"/>
            </a:endParaRPr>
          </a:p>
          <a:p>
            <a:pPr algn="ctr"/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40793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27384"/>
            <a:ext cx="9144000" cy="1490464"/>
            <a:chOff x="0" y="0"/>
            <a:chExt cx="9144000" cy="184482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412776"/>
              <a:ext cx="2123728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412776"/>
              <a:ext cx="2276128" cy="43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9856" y="1412776"/>
              <a:ext cx="225050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59982" y="1412776"/>
              <a:ext cx="2484017" cy="43204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6513" y="47526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0" dirty="0" err="1">
                <a:solidFill>
                  <a:schemeClr val="bg1"/>
                </a:solidFill>
                <a:latin typeface="Berlin Sans FB" pitchFamily="34" charset="0"/>
              </a:rPr>
              <a:t>Penyediaan</a:t>
            </a:r>
            <a:r>
              <a:rPr lang="en-US" sz="32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Berlin Sans FB" pitchFamily="34" charset="0"/>
              </a:rPr>
              <a:t>dan</a:t>
            </a:r>
            <a:r>
              <a:rPr lang="en-US" sz="32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Berlin Sans FB" pitchFamily="34" charset="0"/>
              </a:rPr>
              <a:t>Pemprosesan</a:t>
            </a:r>
            <a:r>
              <a:rPr lang="en-US" sz="32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200" kern="0" dirty="0" smtClean="0">
                <a:solidFill>
                  <a:schemeClr val="bg1"/>
                </a:solidFill>
                <a:latin typeface="Berlin Sans FB" pitchFamily="34" charset="0"/>
              </a:rPr>
              <a:t/>
            </a:r>
            <a:br>
              <a:rPr lang="en-US" sz="3200" kern="0" dirty="0" smtClean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en-US" sz="3200" kern="0" dirty="0" err="1" smtClean="0">
                <a:solidFill>
                  <a:schemeClr val="bg1"/>
                </a:solidFill>
                <a:latin typeface="Berlin Sans FB" pitchFamily="34" charset="0"/>
              </a:rPr>
              <a:t>Bahan</a:t>
            </a:r>
            <a:r>
              <a:rPr lang="en-US" sz="32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Berlin Sans FB" pitchFamily="34" charset="0"/>
              </a:rPr>
              <a:t>Monograf</a:t>
            </a:r>
            <a:r>
              <a:rPr lang="en-US" sz="32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Berlin Sans FB" pitchFamily="34" charset="0"/>
              </a:rPr>
              <a:t>dan</a:t>
            </a:r>
            <a:r>
              <a:rPr lang="en-US" sz="3200" kern="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200" kern="0" dirty="0" smtClean="0">
                <a:solidFill>
                  <a:schemeClr val="bg1"/>
                </a:solidFill>
                <a:latin typeface="Berlin Sans FB" pitchFamily="34" charset="0"/>
              </a:rPr>
              <a:t>Media</a:t>
            </a:r>
            <a:endParaRPr lang="en-MY" sz="32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373216"/>
            <a:ext cx="82089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Terdapat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penurunan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dalam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bilangan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penyediaan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pesanan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pada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tahun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2013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sebanyak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 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11.06%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berbanding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tahun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2012.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Namun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begitu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peningkatan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penerimaan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hadiah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sebanyak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180.4%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telah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membolehkan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peningkatan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statistik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penyediaan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dan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pemprosesan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monograf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err="1" smtClean="0">
                <a:latin typeface="David" pitchFamily="34" charset="-79"/>
                <a:cs typeface="David" pitchFamily="34" charset="-79"/>
              </a:rPr>
              <a:t>dan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 media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dirty="0" err="1" smtClean="0">
                <a:latin typeface="David" pitchFamily="34" charset="-79"/>
                <a:cs typeface="David" pitchFamily="34" charset="-79"/>
              </a:rPr>
              <a:t>sebanyak</a:t>
            </a:r>
            <a:r>
              <a:rPr lang="en-US" sz="19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1900" b="1" dirty="0" smtClean="0">
                <a:latin typeface="David" pitchFamily="34" charset="-79"/>
                <a:cs typeface="David" pitchFamily="34" charset="-79"/>
              </a:rPr>
              <a:t>13.36%.</a:t>
            </a:r>
            <a:endParaRPr lang="en-MY" sz="1900" b="1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860129623"/>
              </p:ext>
            </p:extLst>
          </p:nvPr>
        </p:nvGraphicFramePr>
        <p:xfrm>
          <a:off x="460907" y="1193739"/>
          <a:ext cx="83287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13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2490</Words>
  <Application>Microsoft Office PowerPoint</Application>
  <PresentationFormat>On-screen Show (4:3)</PresentationFormat>
  <Paragraphs>1456</Paragraphs>
  <Slides>72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Carta Perbatuan Bagi Pelaksanaan Amalan 5’S</vt:lpstr>
      <vt:lpstr>PowerPoint Presentation</vt:lpstr>
      <vt:lpstr>PowerPoint Presentation</vt:lpstr>
      <vt:lpstr>PowerPoint Presentation</vt:lpstr>
      <vt:lpstr>PowerPoint Presentation</vt:lpstr>
      <vt:lpstr>Carta Perbatuan Bagi Penjimatan Elektrik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PSAS10</dc:creator>
  <cp:lastModifiedBy>upm</cp:lastModifiedBy>
  <cp:revision>125</cp:revision>
  <cp:lastPrinted>2014-02-10T02:01:58Z</cp:lastPrinted>
  <dcterms:created xsi:type="dcterms:W3CDTF">2014-02-09T13:28:50Z</dcterms:created>
  <dcterms:modified xsi:type="dcterms:W3CDTF">2014-03-31T02:27:15Z</dcterms:modified>
</cp:coreProperties>
</file>