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55" r:id="rId2"/>
    <p:sldId id="257" r:id="rId3"/>
    <p:sldId id="281" r:id="rId4"/>
    <p:sldId id="280" r:id="rId5"/>
    <p:sldId id="282" r:id="rId6"/>
    <p:sldId id="279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304" r:id="rId16"/>
    <p:sldId id="333" r:id="rId17"/>
    <p:sldId id="302" r:id="rId18"/>
    <p:sldId id="332" r:id="rId19"/>
    <p:sldId id="310" r:id="rId20"/>
    <p:sldId id="294" r:id="rId21"/>
    <p:sldId id="305" r:id="rId22"/>
    <p:sldId id="351" r:id="rId23"/>
    <p:sldId id="352" r:id="rId24"/>
    <p:sldId id="353" r:id="rId25"/>
    <p:sldId id="311" r:id="rId26"/>
    <p:sldId id="297" r:id="rId27"/>
    <p:sldId id="336" r:id="rId28"/>
    <p:sldId id="309" r:id="rId29"/>
    <p:sldId id="337" r:id="rId30"/>
    <p:sldId id="312" r:id="rId31"/>
    <p:sldId id="299" r:id="rId32"/>
    <p:sldId id="313" r:id="rId33"/>
    <p:sldId id="325" r:id="rId34"/>
    <p:sldId id="334" r:id="rId35"/>
    <p:sldId id="329" r:id="rId36"/>
    <p:sldId id="335" r:id="rId37"/>
    <p:sldId id="314" r:id="rId38"/>
    <p:sldId id="316" r:id="rId39"/>
    <p:sldId id="315" r:id="rId40"/>
    <p:sldId id="317" r:id="rId41"/>
    <p:sldId id="319" r:id="rId42"/>
    <p:sldId id="330" r:id="rId43"/>
    <p:sldId id="322" r:id="rId44"/>
    <p:sldId id="323" r:id="rId45"/>
    <p:sldId id="320" r:id="rId46"/>
    <p:sldId id="324" r:id="rId47"/>
    <p:sldId id="349" r:id="rId48"/>
    <p:sldId id="339" r:id="rId49"/>
    <p:sldId id="345" r:id="rId50"/>
    <p:sldId id="350" r:id="rId51"/>
    <p:sldId id="346" r:id="rId52"/>
    <p:sldId id="347" r:id="rId53"/>
    <p:sldId id="348" r:id="rId54"/>
    <p:sldId id="331" r:id="rId55"/>
  </p:sldIdLst>
  <p:sldSz cx="9144000" cy="6858000" type="screen4x3"/>
  <p:notesSz cx="6858000" cy="9144000"/>
  <p:defaultTextStyle>
    <a:defPPr>
      <a:defRPr lang="en-MY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CCFFCC"/>
    <a:srgbClr val="CCFF99"/>
    <a:srgbClr val="CCFF66"/>
    <a:srgbClr val="FF99FF"/>
    <a:srgbClr val="FFFFCC"/>
    <a:srgbClr val="FFCCFF"/>
    <a:srgbClr val="FFCC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6" autoAdjust="0"/>
    <p:restoredTop sz="95596" autoAdjust="0"/>
  </p:normalViewPr>
  <p:slideViewPr>
    <p:cSldViewPr>
      <p:cViewPr>
        <p:scale>
          <a:sx n="65" d="100"/>
          <a:sy n="65" d="100"/>
        </p:scale>
        <p:origin x="-177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erutusan%20KP\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belanjawan!$A$3</c:f>
              <c:strCache>
                <c:ptCount val="1"/>
                <c:pt idx="0">
                  <c:v>Peruntukan Asal</c:v>
                </c:pt>
              </c:strCache>
            </c:strRef>
          </c:tx>
          <c:spPr>
            <a:solidFill>
              <a:srgbClr val="FFFF00"/>
            </a:soli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c:spPr>
          </c:dPt>
          <c:cat>
            <c:numRef>
              <c:f>belanjawan!$B$2:$C$2</c:f>
              <c:numCache>
                <c:formatCode>General</c:formatCode>
                <c:ptCount val="2"/>
                <c:pt idx="0">
                  <c:v>2011</c:v>
                </c:pt>
                <c:pt idx="1">
                  <c:v>2012</c:v>
                </c:pt>
              </c:numCache>
            </c:numRef>
          </c:cat>
          <c:val>
            <c:numRef>
              <c:f>belanjawan!$B$3:$C$3</c:f>
              <c:numCache>
                <c:formatCode>#,##0.00</c:formatCode>
                <c:ptCount val="2"/>
                <c:pt idx="0">
                  <c:v>18523394</c:v>
                </c:pt>
                <c:pt idx="1">
                  <c:v>16927080</c:v>
                </c:pt>
              </c:numCache>
            </c:numRef>
          </c:val>
        </c:ser>
        <c:ser>
          <c:idx val="1"/>
          <c:order val="1"/>
          <c:tx>
            <c:strRef>
              <c:f>belanjawan!$A$4</c:f>
              <c:strCache>
                <c:ptCount val="1"/>
                <c:pt idx="0">
                  <c:v>Perbelanjaan Sebenar</c:v>
                </c:pt>
              </c:strCache>
            </c:strRef>
          </c:tx>
          <c:spPr>
            <a:solidFill>
              <a:srgbClr val="990033"/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  <c:invertIfNegative val="0"/>
          <c:cat>
            <c:numRef>
              <c:f>belanjawan!$B$2:$C$2</c:f>
              <c:numCache>
                <c:formatCode>General</c:formatCode>
                <c:ptCount val="2"/>
                <c:pt idx="0">
                  <c:v>2011</c:v>
                </c:pt>
                <c:pt idx="1">
                  <c:v>2012</c:v>
                </c:pt>
              </c:numCache>
            </c:numRef>
          </c:cat>
          <c:val>
            <c:numRef>
              <c:f>belanjawan!$B$4:$C$4</c:f>
              <c:numCache>
                <c:formatCode>#,##0.00</c:formatCode>
                <c:ptCount val="2"/>
                <c:pt idx="0">
                  <c:v>18247403.530000001</c:v>
                </c:pt>
                <c:pt idx="1">
                  <c:v>16700177.640000001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51680"/>
        <c:axId val="26953216"/>
      </c:barChart>
      <c:catAx>
        <c:axId val="2695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Berlin Sans FB" pitchFamily="34" charset="0"/>
              </a:defRPr>
            </a:pPr>
            <a:endParaRPr lang="en-US"/>
          </a:p>
        </c:txPr>
        <c:crossAx val="26953216"/>
        <c:crosses val="autoZero"/>
        <c:auto val="1"/>
        <c:lblAlgn val="ctr"/>
        <c:lblOffset val="100"/>
        <c:noMultiLvlLbl val="0"/>
      </c:catAx>
      <c:valAx>
        <c:axId val="26953216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26951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22225" cap="flat" cmpd="thickThin">
            <a:solidFill>
              <a:srgbClr val="990033">
                <a:alpha val="58000"/>
              </a:srgbClr>
            </a:solidFill>
            <a:prstDash val="solid"/>
          </a:ln>
        </c:spPr>
        <c:txPr>
          <a:bodyPr/>
          <a:lstStyle/>
          <a:p>
            <a:pPr rtl="0"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rgbClr val="CCCCFF"/>
        </a:solidFill>
      </c:spPr>
    </c:plotArea>
    <c:plotVisOnly val="1"/>
    <c:dispBlanksAs val="gap"/>
    <c:showDLblsOverMax val="0"/>
  </c:chart>
  <c:spPr>
    <a:solidFill>
      <a:srgbClr val="CCCCFF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834623739124752E-2"/>
          <c:y val="6.1020745169728607E-2"/>
          <c:w val="0.90816537626087535"/>
          <c:h val="0.56626480036497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'Pendidikan pgguna'!$A$4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multiLvlStrRef>
              <c:f>'Pendidikan pgguna'!$B$2:$H$3</c:f>
              <c:multiLvlStrCache>
                <c:ptCount val="7"/>
                <c:lvl>
                  <c:pt idx="3">
                    <c:v>Berjadual</c:v>
                  </c:pt>
                  <c:pt idx="4">
                    <c:v>Berjadual</c:v>
                  </c:pt>
                  <c:pt idx="5">
                    <c:v>Permohonan</c:v>
                  </c:pt>
                  <c:pt idx="6">
                    <c:v>Permohonan</c:v>
                  </c:pt>
                </c:lvl>
                <c:lvl>
                  <c:pt idx="0">
                    <c:v>Bil. Sesi</c:v>
                  </c:pt>
                  <c:pt idx="1">
                    <c:v>Bil. Kehadiran SPP</c:v>
                  </c:pt>
                  <c:pt idx="2">
                    <c:v>Bil. Pendaftaran Baru</c:v>
                  </c:pt>
                  <c:pt idx="3">
                    <c:v>Bil. Sesi</c:v>
                  </c:pt>
                  <c:pt idx="4">
                    <c:v>Bil. Kehadiran</c:v>
                  </c:pt>
                  <c:pt idx="5">
                    <c:v>Bil. Sesi</c:v>
                  </c:pt>
                  <c:pt idx="6">
                    <c:v>Bil. Kehadiran</c:v>
                  </c:pt>
                </c:lvl>
              </c:multiLvlStrCache>
            </c:multiLvlStrRef>
          </c:cat>
          <c:val>
            <c:numRef>
              <c:f>'Pendidikan pgguna'!$B$4:$H$4</c:f>
              <c:numCache>
                <c:formatCode>#,##0</c:formatCode>
                <c:ptCount val="7"/>
                <c:pt idx="0" formatCode="General">
                  <c:v>72</c:v>
                </c:pt>
                <c:pt idx="1">
                  <c:v>2711</c:v>
                </c:pt>
                <c:pt idx="2">
                  <c:v>3756</c:v>
                </c:pt>
                <c:pt idx="3" formatCode="General">
                  <c:v>202</c:v>
                </c:pt>
                <c:pt idx="4">
                  <c:v>5186</c:v>
                </c:pt>
                <c:pt idx="5">
                  <c:v>38</c:v>
                </c:pt>
                <c:pt idx="6">
                  <c:v>739</c:v>
                </c:pt>
              </c:numCache>
            </c:numRef>
          </c:val>
        </c:ser>
        <c:ser>
          <c:idx val="1"/>
          <c:order val="1"/>
          <c:tx>
            <c:strRef>
              <c:f>'Pendidikan pgguna'!$A$5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800080"/>
            </a:solidFill>
          </c:spPr>
          <c:invertIfNegative val="0"/>
          <c:cat>
            <c:multiLvlStrRef>
              <c:f>'Pendidikan pgguna'!$B$2:$H$3</c:f>
              <c:multiLvlStrCache>
                <c:ptCount val="7"/>
                <c:lvl>
                  <c:pt idx="3">
                    <c:v>Berjadual</c:v>
                  </c:pt>
                  <c:pt idx="4">
                    <c:v>Berjadual</c:v>
                  </c:pt>
                  <c:pt idx="5">
                    <c:v>Permohonan</c:v>
                  </c:pt>
                  <c:pt idx="6">
                    <c:v>Permohonan</c:v>
                  </c:pt>
                </c:lvl>
                <c:lvl>
                  <c:pt idx="0">
                    <c:v>Bil. Sesi</c:v>
                  </c:pt>
                  <c:pt idx="1">
                    <c:v>Bil. Kehadiran SPP</c:v>
                  </c:pt>
                  <c:pt idx="2">
                    <c:v>Bil. Pendaftaran Baru</c:v>
                  </c:pt>
                  <c:pt idx="3">
                    <c:v>Bil. Sesi</c:v>
                  </c:pt>
                  <c:pt idx="4">
                    <c:v>Bil. Kehadiran</c:v>
                  </c:pt>
                  <c:pt idx="5">
                    <c:v>Bil. Sesi</c:v>
                  </c:pt>
                  <c:pt idx="6">
                    <c:v>Bil. Kehadiran</c:v>
                  </c:pt>
                </c:lvl>
              </c:multiLvlStrCache>
            </c:multiLvlStrRef>
          </c:cat>
          <c:val>
            <c:numRef>
              <c:f>'Pendidikan pgguna'!$B$5:$H$5</c:f>
              <c:numCache>
                <c:formatCode>#,##0</c:formatCode>
                <c:ptCount val="7"/>
                <c:pt idx="0" formatCode="General">
                  <c:v>82</c:v>
                </c:pt>
                <c:pt idx="1">
                  <c:v>2432</c:v>
                </c:pt>
                <c:pt idx="2">
                  <c:v>3171</c:v>
                </c:pt>
                <c:pt idx="3" formatCode="General">
                  <c:v>170</c:v>
                </c:pt>
                <c:pt idx="4">
                  <c:v>3584</c:v>
                </c:pt>
                <c:pt idx="5">
                  <c:v>36</c:v>
                </c:pt>
                <c:pt idx="6">
                  <c:v>769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600448"/>
        <c:axId val="26759936"/>
        <c:axId val="0"/>
      </c:bar3DChart>
      <c:catAx>
        <c:axId val="58600448"/>
        <c:scaling>
          <c:orientation val="minMax"/>
        </c:scaling>
        <c:delete val="0"/>
        <c:axPos val="b"/>
        <c:majorTickMark val="out"/>
        <c:minorTickMark val="none"/>
        <c:tickLblPos val="nextTo"/>
        <c:crossAx val="26759936"/>
        <c:crosses val="autoZero"/>
        <c:auto val="1"/>
        <c:lblAlgn val="ctr"/>
        <c:lblOffset val="100"/>
        <c:noMultiLvlLbl val="0"/>
      </c:catAx>
      <c:valAx>
        <c:axId val="26759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58600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5875" cmpd="thickThin">
            <a:solidFill>
              <a:srgbClr val="C00000"/>
            </a:solidFill>
          </a:ln>
        </c:spPr>
        <c:txPr>
          <a:bodyPr/>
          <a:lstStyle/>
          <a:p>
            <a:pPr rtl="0"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rgbClr val="FFFFCC"/>
        </a:solidFill>
      </c:spPr>
    </c:plotArea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216089516623762"/>
          <c:y val="5.0589050196236704E-2"/>
          <c:w val="0.73579292957348186"/>
          <c:h val="0.606559588617137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PPD!$A$4</c:f>
              <c:strCache>
                <c:ptCount val="1"/>
                <c:pt idx="0">
                  <c:v>Bil. Terima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cat>
            <c:multiLvlStrRef>
              <c:f>PPD!$B$2:$E$3</c:f>
              <c:multiLvlStrCache>
                <c:ptCount val="4"/>
                <c:lvl>
                  <c:pt idx="0">
                    <c:v>2011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2012</c:v>
                  </c:pt>
                </c:lvl>
                <c:lvl>
                  <c:pt idx="0">
                    <c:v>Dalam</c:v>
                  </c:pt>
                  <c:pt idx="1">
                    <c:v>Luar</c:v>
                  </c:pt>
                  <c:pt idx="2">
                    <c:v>Dalam</c:v>
                  </c:pt>
                  <c:pt idx="3">
                    <c:v>Luar</c:v>
                  </c:pt>
                </c:lvl>
              </c:multiLvlStrCache>
            </c:multiLvlStrRef>
          </c:cat>
          <c:val>
            <c:numRef>
              <c:f>PPD!$B$4:$E$4</c:f>
              <c:numCache>
                <c:formatCode>#,##0</c:formatCode>
                <c:ptCount val="4"/>
                <c:pt idx="0">
                  <c:v>1087</c:v>
                </c:pt>
                <c:pt idx="1">
                  <c:v>2555</c:v>
                </c:pt>
                <c:pt idx="2" formatCode="General">
                  <c:v>880</c:v>
                </c:pt>
                <c:pt idx="3">
                  <c:v>2768</c:v>
                </c:pt>
              </c:numCache>
            </c:numRef>
          </c:val>
        </c:ser>
        <c:ser>
          <c:idx val="1"/>
          <c:order val="1"/>
          <c:tx>
            <c:strRef>
              <c:f>PPD!$A$5</c:f>
              <c:strCache>
                <c:ptCount val="1"/>
                <c:pt idx="0">
                  <c:v>Bil. Dipenuhi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multiLvlStrRef>
              <c:f>PPD!$B$2:$E$3</c:f>
              <c:multiLvlStrCache>
                <c:ptCount val="4"/>
                <c:lvl>
                  <c:pt idx="0">
                    <c:v>2011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2012</c:v>
                  </c:pt>
                </c:lvl>
                <c:lvl>
                  <c:pt idx="0">
                    <c:v>Dalam</c:v>
                  </c:pt>
                  <c:pt idx="1">
                    <c:v>Luar</c:v>
                  </c:pt>
                  <c:pt idx="2">
                    <c:v>Dalam</c:v>
                  </c:pt>
                  <c:pt idx="3">
                    <c:v>Luar</c:v>
                  </c:pt>
                </c:lvl>
              </c:multiLvlStrCache>
            </c:multiLvlStrRef>
          </c:cat>
          <c:val>
            <c:numRef>
              <c:f>PPD!$B$5:$E$5</c:f>
              <c:numCache>
                <c:formatCode>#,##0</c:formatCode>
                <c:ptCount val="4"/>
                <c:pt idx="0" formatCode="General">
                  <c:v>705</c:v>
                </c:pt>
                <c:pt idx="1">
                  <c:v>1795</c:v>
                </c:pt>
                <c:pt idx="2" formatCode="General">
                  <c:v>505</c:v>
                </c:pt>
                <c:pt idx="3">
                  <c:v>1893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820992"/>
        <c:axId val="26822528"/>
        <c:axId val="0"/>
      </c:bar3DChart>
      <c:catAx>
        <c:axId val="26820992"/>
        <c:scaling>
          <c:orientation val="minMax"/>
        </c:scaling>
        <c:delete val="0"/>
        <c:axPos val="b"/>
        <c:majorTickMark val="out"/>
        <c:minorTickMark val="none"/>
        <c:tickLblPos val="nextTo"/>
        <c:crossAx val="26822528"/>
        <c:crosses val="autoZero"/>
        <c:auto val="1"/>
        <c:lblAlgn val="ctr"/>
        <c:lblOffset val="100"/>
        <c:noMultiLvlLbl val="0"/>
      </c:catAx>
      <c:valAx>
        <c:axId val="2682252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268209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5875" cmpd="thickThin">
            <a:solidFill>
              <a:srgbClr val="C00000"/>
            </a:solidFill>
          </a:ln>
        </c:spPr>
        <c:txPr>
          <a:bodyPr/>
          <a:lstStyle/>
          <a:p>
            <a:pPr rtl="0"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chemeClr val="accent3"/>
        </a:solidFill>
      </c:spPr>
    </c:plotArea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rgbClr val="FFCC99"/>
        </a:solidFill>
      </c:spPr>
    </c:sideWall>
    <c:backWall>
      <c:thickness val="0"/>
      <c:spPr>
        <a:solidFill>
          <a:srgbClr val="FFCC99"/>
        </a:solidFill>
      </c:spPr>
    </c:backWall>
    <c:plotArea>
      <c:layout>
        <c:manualLayout>
          <c:layoutTarget val="inner"/>
          <c:xMode val="edge"/>
          <c:yMode val="edge"/>
          <c:x val="0.16968359191973836"/>
          <c:y val="2.144451270120314E-2"/>
          <c:w val="0.83031617587084217"/>
          <c:h val="0.800534145443534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'kajian kepuasan pelanggan'!$A$3</c:f>
              <c:strCache>
                <c:ptCount val="1"/>
                <c:pt idx="0">
                  <c:v>Responden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1.6640662901116137E-2"/>
                  <c:y val="0.3009259259259260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 dirty="0">
                        <a:solidFill>
                          <a:srgbClr val="000000"/>
                        </a:solidFill>
                        <a:latin typeface="Berlin Sans FB" pitchFamily="34" charset="0"/>
                      </a:rPr>
                      <a:t>56.4%</a:t>
                    </a:r>
                  </a:p>
                </c:rich>
              </c:tx>
              <c:numFmt formatCode="\5\6.\4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436901394350572E-2"/>
                  <c:y val="0.1590975634425889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 dirty="0">
                        <a:solidFill>
                          <a:srgbClr val="000000"/>
                        </a:solidFill>
                        <a:latin typeface="Berlin Sans FB" pitchFamily="34" charset="0"/>
                      </a:rPr>
                      <a:t>29.86%</a:t>
                    </a:r>
                  </a:p>
                </c:rich>
              </c:tx>
              <c:numFmt formatCode="\2\4.\9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720745763755656E-2"/>
                  <c:y val="0.1342592592592593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000000"/>
                        </a:solidFill>
                        <a:latin typeface="Berlin Sans FB" pitchFamily="34" charset="0"/>
                      </a:rPr>
                      <a:t>18.6%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\k\k\k\k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'kajian kepuasan pelanggan'!$B$2:$D$2</c:f>
              <c:strCache>
                <c:ptCount val="3"/>
                <c:pt idx="0">
                  <c:v>Ijazah/Diploma</c:v>
                </c:pt>
                <c:pt idx="1">
                  <c:v>Ijazah Lanjutan</c:v>
                </c:pt>
                <c:pt idx="2">
                  <c:v>Staf</c:v>
                </c:pt>
              </c:strCache>
            </c:strRef>
          </c:cat>
          <c:val>
            <c:numRef>
              <c:f>'kajian kepuasan pelanggan'!$B$3:$D$3</c:f>
              <c:numCache>
                <c:formatCode>General</c:formatCode>
                <c:ptCount val="3"/>
                <c:pt idx="0">
                  <c:v>688</c:v>
                </c:pt>
                <c:pt idx="1">
                  <c:v>304</c:v>
                </c:pt>
                <c:pt idx="2">
                  <c:v>227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190208"/>
        <c:axId val="70191744"/>
        <c:axId val="0"/>
      </c:bar3DChart>
      <c:catAx>
        <c:axId val="70190208"/>
        <c:scaling>
          <c:orientation val="minMax"/>
        </c:scaling>
        <c:delete val="0"/>
        <c:axPos val="b"/>
        <c:majorTickMark val="out"/>
        <c:minorTickMark val="none"/>
        <c:tickLblPos val="nextTo"/>
        <c:crossAx val="70191744"/>
        <c:crosses val="autoZero"/>
        <c:auto val="1"/>
        <c:lblAlgn val="ctr"/>
        <c:lblOffset val="100"/>
        <c:noMultiLvlLbl val="0"/>
      </c:catAx>
      <c:valAx>
        <c:axId val="70191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701902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5875" cmpd="thickThin">
            <a:solidFill>
              <a:srgbClr val="C00000"/>
            </a:solidFill>
          </a:ln>
        </c:spPr>
        <c:txPr>
          <a:bodyPr/>
          <a:lstStyle/>
          <a:p>
            <a:pPr rtl="0">
              <a:defRPr sz="12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rgbClr val="FFCC99"/>
        </a:solidFill>
      </c:spPr>
    </c:plotArea>
    <c:plotVisOnly val="1"/>
    <c:dispBlanksAs val="gap"/>
    <c:showDLblsOverMax val="0"/>
  </c:chart>
  <c:spPr>
    <a:solidFill>
      <a:srgbClr val="FFCC99"/>
    </a:solidFill>
    <a:effectLst>
      <a:innerShdw blurRad="114300">
        <a:prstClr val="black"/>
      </a:innerShdw>
    </a:effectLst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solidFill>
          <a:schemeClr val="bg1"/>
        </a:solidFill>
        <a:effectLst>
          <a:outerShdw blurRad="50800" dist="50800" dir="5400000" algn="ctr" rotWithShape="0">
            <a:schemeClr val="tx1">
              <a:lumMod val="75000"/>
            </a:schemeClr>
          </a:outerShdw>
        </a:effectLst>
      </c:spPr>
    </c:sideWall>
    <c:backWall>
      <c:thickness val="0"/>
      <c:spPr>
        <a:solidFill>
          <a:schemeClr val="accent5">
            <a:lumMod val="40000"/>
            <a:lumOff val="60000"/>
          </a:schemeClr>
        </a:solidFill>
        <a:effectLst>
          <a:outerShdw blurRad="50800" dist="50800" dir="5400000" algn="ctr" rotWithShape="0">
            <a:schemeClr val="tx1">
              <a:lumMod val="75000"/>
            </a:schemeClr>
          </a:outerShdw>
        </a:effectLst>
      </c:spPr>
    </c:backWall>
    <c:plotArea>
      <c:layout>
        <c:manualLayout>
          <c:layoutTarget val="inner"/>
          <c:xMode val="edge"/>
          <c:yMode val="edge"/>
          <c:x val="6.5872350390186532E-2"/>
          <c:y val="3.5273858460171101E-2"/>
          <c:w val="0.93412768951597969"/>
          <c:h val="0.741368635808142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339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strRef>
              <c:f>Sheet1!$A$2:$A$11</c:f>
              <c:strCache>
                <c:ptCount val="10"/>
                <c:pt idx="0">
                  <c:v>Thesis</c:v>
                </c:pt>
                <c:pt idx="1">
                  <c:v>Artikel</c:v>
                </c:pt>
                <c:pt idx="2">
                  <c:v>UPM News</c:v>
                </c:pt>
                <c:pt idx="3">
                  <c:v>Keratan Akhbar</c:v>
                </c:pt>
                <c:pt idx="4">
                  <c:v>Kertas Persidangan</c:v>
                </c:pt>
                <c:pt idx="5">
                  <c:v>Syarahan Inaugural</c:v>
                </c:pt>
                <c:pt idx="6">
                  <c:v>Kertas Projek</c:v>
                </c:pt>
                <c:pt idx="7">
                  <c:v>Jurnal</c:v>
                </c:pt>
                <c:pt idx="8">
                  <c:v>Buku/Bab dalam buku</c:v>
                </c:pt>
                <c:pt idx="9">
                  <c:v>Patent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5045</c:v>
                </c:pt>
                <c:pt idx="1">
                  <c:v>3308</c:v>
                </c:pt>
                <c:pt idx="2" formatCode="General">
                  <c:v>540</c:v>
                </c:pt>
                <c:pt idx="3">
                  <c:v>2095</c:v>
                </c:pt>
                <c:pt idx="4" formatCode="General">
                  <c:v>395</c:v>
                </c:pt>
                <c:pt idx="5" formatCode="General">
                  <c:v>43</c:v>
                </c:pt>
                <c:pt idx="6" formatCode="General">
                  <c:v>370</c:v>
                </c:pt>
                <c:pt idx="7" formatCode="General">
                  <c:v>2</c:v>
                </c:pt>
                <c:pt idx="8" formatCode="General">
                  <c:v>10</c:v>
                </c:pt>
                <c:pt idx="9" formatCode="General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35B19D"/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Thesis</c:v>
                </c:pt>
                <c:pt idx="1">
                  <c:v>Artikel</c:v>
                </c:pt>
                <c:pt idx="2">
                  <c:v>UPM News</c:v>
                </c:pt>
                <c:pt idx="3">
                  <c:v>Keratan Akhbar</c:v>
                </c:pt>
                <c:pt idx="4">
                  <c:v>Kertas Persidangan</c:v>
                </c:pt>
                <c:pt idx="5">
                  <c:v>Syarahan Inaugural</c:v>
                </c:pt>
                <c:pt idx="6">
                  <c:v>Kertas Projek</c:v>
                </c:pt>
                <c:pt idx="7">
                  <c:v>Jurnal</c:v>
                </c:pt>
                <c:pt idx="8">
                  <c:v>Buku/Bab dalam buku</c:v>
                </c:pt>
                <c:pt idx="9">
                  <c:v>Patent</c:v>
                </c:pt>
              </c:strCache>
            </c:strRef>
          </c:cat>
          <c:val>
            <c:numRef>
              <c:f>Sheet1!$C$2:$C$11</c:f>
              <c:numCache>
                <c:formatCode>#,##0</c:formatCode>
                <c:ptCount val="10"/>
                <c:pt idx="0">
                  <c:v>49548</c:v>
                </c:pt>
                <c:pt idx="1">
                  <c:v>28464</c:v>
                </c:pt>
                <c:pt idx="2">
                  <c:v>6505</c:v>
                </c:pt>
                <c:pt idx="3">
                  <c:v>23617</c:v>
                </c:pt>
                <c:pt idx="4">
                  <c:v>3769</c:v>
                </c:pt>
                <c:pt idx="5" formatCode="General">
                  <c:v>387</c:v>
                </c:pt>
                <c:pt idx="6">
                  <c:v>3080</c:v>
                </c:pt>
                <c:pt idx="7" formatCode="General">
                  <c:v>18</c:v>
                </c:pt>
                <c:pt idx="8" formatCode="General">
                  <c:v>110</c:v>
                </c:pt>
                <c:pt idx="9" formatCode="General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644736"/>
        <c:axId val="35782656"/>
        <c:axId val="0"/>
      </c:bar3DChart>
      <c:catAx>
        <c:axId val="58644736"/>
        <c:scaling>
          <c:orientation val="minMax"/>
        </c:scaling>
        <c:delete val="0"/>
        <c:axPos val="b"/>
        <c:majorTickMark val="out"/>
        <c:minorTickMark val="none"/>
        <c:tickLblPos val="nextTo"/>
        <c:crossAx val="35782656"/>
        <c:crosses val="autoZero"/>
        <c:auto val="1"/>
        <c:lblAlgn val="ctr"/>
        <c:lblOffset val="100"/>
        <c:noMultiLvlLbl val="0"/>
      </c:catAx>
      <c:valAx>
        <c:axId val="3578265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586447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9050" cmpd="thickThin">
            <a:solidFill>
              <a:srgbClr val="C00000">
                <a:alpha val="58000"/>
              </a:srgbClr>
            </a:solidFill>
            <a:prstDash val="solid"/>
          </a:ln>
        </c:spPr>
        <c:txPr>
          <a:bodyPr/>
          <a:lstStyle/>
          <a:p>
            <a:pPr rtl="0">
              <a:defRPr sz="12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chemeClr val="accent5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rgbClr val="FFCC99"/>
        </a:solidFill>
      </c:spPr>
    </c:sideWall>
    <c:backWall>
      <c:thickness val="0"/>
      <c:spPr>
        <a:solidFill>
          <a:srgbClr val="FFCC99"/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'peruntukan Bhn PSAS'!$A$3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'peruntukan Bhn PSAS'!$B$2:$E$2</c:f>
              <c:strCache>
                <c:ptCount val="4"/>
                <c:pt idx="0">
                  <c:v>Bahan Monograf</c:v>
                </c:pt>
                <c:pt idx="1">
                  <c:v>Jurnal Bercetak</c:v>
                </c:pt>
                <c:pt idx="2">
                  <c:v>PD Elektronik</c:v>
                </c:pt>
                <c:pt idx="3">
                  <c:v>eBuku</c:v>
                </c:pt>
              </c:strCache>
            </c:strRef>
          </c:cat>
          <c:val>
            <c:numRef>
              <c:f>'peruntukan Bhn PSAS'!$B$3:$E$3</c:f>
              <c:numCache>
                <c:formatCode>#,##0.00</c:formatCode>
                <c:ptCount val="4"/>
                <c:pt idx="0">
                  <c:v>3028867.69</c:v>
                </c:pt>
                <c:pt idx="1">
                  <c:v>2866070.68</c:v>
                </c:pt>
                <c:pt idx="2">
                  <c:v>7598148.3199999994</c:v>
                </c:pt>
                <c:pt idx="3">
                  <c:v>1163005.46</c:v>
                </c:pt>
              </c:numCache>
            </c:numRef>
          </c:val>
        </c:ser>
        <c:ser>
          <c:idx val="1"/>
          <c:order val="1"/>
          <c:tx>
            <c:strRef>
              <c:f>'peruntukan Bhn PSAS'!$A$4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'peruntukan Bhn PSAS'!$B$2:$E$2</c:f>
              <c:strCache>
                <c:ptCount val="4"/>
                <c:pt idx="0">
                  <c:v>Bahan Monograf</c:v>
                </c:pt>
                <c:pt idx="1">
                  <c:v>Jurnal Bercetak</c:v>
                </c:pt>
                <c:pt idx="2">
                  <c:v>PD Elektronik</c:v>
                </c:pt>
                <c:pt idx="3">
                  <c:v>eBuku</c:v>
                </c:pt>
              </c:strCache>
            </c:strRef>
          </c:cat>
          <c:val>
            <c:numRef>
              <c:f>'peruntukan Bhn PSAS'!$B$4:$E$4</c:f>
              <c:numCache>
                <c:formatCode>#,##0.00</c:formatCode>
                <c:ptCount val="4"/>
                <c:pt idx="0">
                  <c:v>2153115.88</c:v>
                </c:pt>
                <c:pt idx="1">
                  <c:v>206207.34999999998</c:v>
                </c:pt>
                <c:pt idx="2">
                  <c:v>11840078.390000002</c:v>
                </c:pt>
                <c:pt idx="3">
                  <c:v>284714.36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814784"/>
        <c:axId val="35832960"/>
        <c:axId val="0"/>
      </c:bar3DChart>
      <c:catAx>
        <c:axId val="35814784"/>
        <c:scaling>
          <c:orientation val="minMax"/>
        </c:scaling>
        <c:delete val="0"/>
        <c:axPos val="b"/>
        <c:majorTickMark val="out"/>
        <c:minorTickMark val="none"/>
        <c:tickLblPos val="nextTo"/>
        <c:crossAx val="35832960"/>
        <c:crosses val="autoZero"/>
        <c:auto val="1"/>
        <c:lblAlgn val="ctr"/>
        <c:lblOffset val="100"/>
        <c:noMultiLvlLbl val="0"/>
      </c:catAx>
      <c:valAx>
        <c:axId val="35832960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35814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5875" cmpd="thickThin">
            <a:solidFill>
              <a:schemeClr val="accent1">
                <a:lumMod val="75000"/>
                <a:alpha val="58000"/>
              </a:schemeClr>
            </a:solidFill>
            <a:prstDash val="solid"/>
          </a:ln>
        </c:spPr>
        <c:txPr>
          <a:bodyPr/>
          <a:lstStyle/>
          <a:p>
            <a:pPr rtl="0"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spPr>
    <a:solidFill>
      <a:srgbClr val="FFCC99"/>
    </a:solidFill>
    <a:ln w="19050" cmpd="dbl">
      <a:solidFill>
        <a:schemeClr val="tx1">
          <a:lumMod val="50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rgbClr val="FFCCFF"/>
        </a:solidFill>
      </c:spPr>
    </c:sideWall>
    <c:backWall>
      <c:thickness val="0"/>
      <c:spPr>
        <a:solidFill>
          <a:srgbClr val="FFCCFF"/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koleksi!$A$3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relaxedInset"/>
              <a:bevelB prst="relaxedInset"/>
            </a:sp3d>
          </c:spPr>
          <c:invertIfNegative val="0"/>
          <c:cat>
            <c:strRef>
              <c:f>koleksi!$B$2:$F$2</c:f>
              <c:strCache>
                <c:ptCount val="5"/>
                <c:pt idx="0">
                  <c:v>Utama</c:v>
                </c:pt>
                <c:pt idx="1">
                  <c:v>PPSK</c:v>
                </c:pt>
                <c:pt idx="2">
                  <c:v>PPV</c:v>
                </c:pt>
                <c:pt idx="3">
                  <c:v>PKSB</c:v>
                </c:pt>
                <c:pt idx="4">
                  <c:v>PKBS</c:v>
                </c:pt>
              </c:strCache>
            </c:strRef>
          </c:cat>
          <c:val>
            <c:numRef>
              <c:f>koleksi!$B$3:$F$3</c:f>
              <c:numCache>
                <c:formatCode>#,##0</c:formatCode>
                <c:ptCount val="5"/>
                <c:pt idx="0">
                  <c:v>564914</c:v>
                </c:pt>
                <c:pt idx="1">
                  <c:v>33758</c:v>
                </c:pt>
                <c:pt idx="2">
                  <c:v>18123</c:v>
                </c:pt>
                <c:pt idx="3">
                  <c:v>13343</c:v>
                </c:pt>
                <c:pt idx="4">
                  <c:v>45811</c:v>
                </c:pt>
              </c:numCache>
            </c:numRef>
          </c:val>
        </c:ser>
        <c:ser>
          <c:idx val="1"/>
          <c:order val="1"/>
          <c:tx>
            <c:strRef>
              <c:f>koleksi!$A$4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relaxedInset"/>
              <a:bevelB prst="relaxedInset"/>
            </a:sp3d>
          </c:spPr>
          <c:invertIfNegative val="0"/>
          <c:cat>
            <c:strRef>
              <c:f>koleksi!$B$2:$F$2</c:f>
              <c:strCache>
                <c:ptCount val="5"/>
                <c:pt idx="0">
                  <c:v>Utama</c:v>
                </c:pt>
                <c:pt idx="1">
                  <c:v>PPSK</c:v>
                </c:pt>
                <c:pt idx="2">
                  <c:v>PPV</c:v>
                </c:pt>
                <c:pt idx="3">
                  <c:v>PKSB</c:v>
                </c:pt>
                <c:pt idx="4">
                  <c:v>PKBS</c:v>
                </c:pt>
              </c:strCache>
            </c:strRef>
          </c:cat>
          <c:val>
            <c:numRef>
              <c:f>koleksi!$B$4:$F$4</c:f>
              <c:numCache>
                <c:formatCode>#,##0</c:formatCode>
                <c:ptCount val="5"/>
                <c:pt idx="0">
                  <c:v>646505</c:v>
                </c:pt>
                <c:pt idx="1">
                  <c:v>28004</c:v>
                </c:pt>
                <c:pt idx="2">
                  <c:v>19638</c:v>
                </c:pt>
                <c:pt idx="3">
                  <c:v>21075</c:v>
                </c:pt>
                <c:pt idx="4">
                  <c:v>47276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773888"/>
        <c:axId val="58775424"/>
        <c:axId val="0"/>
      </c:bar3DChart>
      <c:catAx>
        <c:axId val="58773888"/>
        <c:scaling>
          <c:orientation val="minMax"/>
        </c:scaling>
        <c:delete val="0"/>
        <c:axPos val="b"/>
        <c:majorTickMark val="out"/>
        <c:minorTickMark val="none"/>
        <c:tickLblPos val="nextTo"/>
        <c:crossAx val="58775424"/>
        <c:crosses val="autoZero"/>
        <c:auto val="1"/>
        <c:lblAlgn val="ctr"/>
        <c:lblOffset val="100"/>
        <c:noMultiLvlLbl val="0"/>
      </c:catAx>
      <c:valAx>
        <c:axId val="587754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58773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5875" cap="rnd" cmpd="thickThin">
            <a:solidFill>
              <a:schemeClr val="accent2">
                <a:shade val="95000"/>
                <a:satMod val="105000"/>
              </a:schemeClr>
            </a:solidFill>
          </a:ln>
        </c:spPr>
        <c:txPr>
          <a:bodyPr/>
          <a:lstStyle/>
          <a:p>
            <a:pPr rtl="0"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rgbClr val="FFCCFF"/>
        </a:solidFill>
      </c:spPr>
    </c:plotArea>
    <c:plotVisOnly val="1"/>
    <c:dispBlanksAs val="gap"/>
    <c:showDLblsOverMax val="0"/>
  </c:chart>
  <c:spPr>
    <a:solidFill>
      <a:srgbClr val="FFCCFF"/>
    </a:solidFill>
    <a:ln>
      <a:solidFill>
        <a:srgbClr val="0000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rgbClr val="FFFFCC"/>
        </a:solidFill>
      </c:spPr>
    </c:sideWall>
    <c:backWall>
      <c:thickness val="0"/>
      <c:spPr>
        <a:solidFill>
          <a:srgbClr val="FFFFCC"/>
        </a:solidFill>
      </c:spPr>
    </c:backWall>
    <c:plotArea>
      <c:layout>
        <c:manualLayout>
          <c:layoutTarget val="inner"/>
          <c:xMode val="edge"/>
          <c:yMode val="edge"/>
          <c:x val="0.16034749032514908"/>
          <c:y val="3.9391252279158531E-2"/>
          <c:w val="0.83965250967485094"/>
          <c:h val="0.710701236017867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'transaksi sirkulasi'!$A$4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'transaksi sirkulasi'!$B$3:$D$3</c:f>
              <c:strCache>
                <c:ptCount val="3"/>
                <c:pt idx="0">
                  <c:v>Pinjaman</c:v>
                </c:pt>
                <c:pt idx="1">
                  <c:v>Pembaharuan</c:v>
                </c:pt>
                <c:pt idx="2">
                  <c:v>Pemulangan</c:v>
                </c:pt>
              </c:strCache>
            </c:strRef>
          </c:cat>
          <c:val>
            <c:numRef>
              <c:f>'transaksi sirkulasi'!$B$4:$D$4</c:f>
              <c:numCache>
                <c:formatCode>#,##0</c:formatCode>
                <c:ptCount val="3"/>
                <c:pt idx="0">
                  <c:v>148854</c:v>
                </c:pt>
                <c:pt idx="1">
                  <c:v>62365</c:v>
                </c:pt>
                <c:pt idx="2">
                  <c:v>179230</c:v>
                </c:pt>
              </c:numCache>
            </c:numRef>
          </c:val>
        </c:ser>
        <c:ser>
          <c:idx val="1"/>
          <c:order val="1"/>
          <c:tx>
            <c:strRef>
              <c:f>'transaksi sirkulasi'!$A$5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'transaksi sirkulasi'!$B$3:$D$3</c:f>
              <c:strCache>
                <c:ptCount val="3"/>
                <c:pt idx="0">
                  <c:v>Pinjaman</c:v>
                </c:pt>
                <c:pt idx="1">
                  <c:v>Pembaharuan</c:v>
                </c:pt>
                <c:pt idx="2">
                  <c:v>Pemulangan</c:v>
                </c:pt>
              </c:strCache>
            </c:strRef>
          </c:cat>
          <c:val>
            <c:numRef>
              <c:f>'transaksi sirkulasi'!$B$5:$D$5</c:f>
              <c:numCache>
                <c:formatCode>#,##0</c:formatCode>
                <c:ptCount val="3"/>
                <c:pt idx="0">
                  <c:v>102320</c:v>
                </c:pt>
                <c:pt idx="1">
                  <c:v>64482</c:v>
                </c:pt>
                <c:pt idx="2">
                  <c:v>140101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593920"/>
        <c:axId val="26599808"/>
        <c:axId val="0"/>
      </c:bar3DChart>
      <c:catAx>
        <c:axId val="26593920"/>
        <c:scaling>
          <c:orientation val="minMax"/>
        </c:scaling>
        <c:delete val="0"/>
        <c:axPos val="b"/>
        <c:majorTickMark val="out"/>
        <c:minorTickMark val="none"/>
        <c:tickLblPos val="nextTo"/>
        <c:crossAx val="26599808"/>
        <c:crosses val="autoZero"/>
        <c:auto val="1"/>
        <c:lblAlgn val="ctr"/>
        <c:lblOffset val="100"/>
        <c:noMultiLvlLbl val="0"/>
      </c:catAx>
      <c:valAx>
        <c:axId val="2659980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26593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C00000"/>
            </a:solidFill>
          </a:ln>
        </c:spPr>
        <c:txPr>
          <a:bodyPr/>
          <a:lstStyle/>
          <a:p>
            <a:pPr rtl="0"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rgbClr val="FFFFCC"/>
        </a:solidFill>
      </c:spPr>
    </c:plotArea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'penjanaan pendapatan'!$A$3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chemeClr val="accent2">
                  <a:shade val="95000"/>
                  <a:satMod val="10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accent2">
                    <a:shade val="95000"/>
                    <a:satMod val="105000"/>
                  </a:schemeClr>
                </a:solidFill>
              </a:ln>
              <a:effectLst/>
            </c:spPr>
          </c:dPt>
          <c:cat>
            <c:strRef>
              <c:f>'penjanaan pendapatan'!$B$2:$G$2</c:f>
              <c:strCache>
                <c:ptCount val="6"/>
                <c:pt idx="0">
                  <c:v>Denda</c:v>
                </c:pt>
                <c:pt idx="1">
                  <c:v>Buku Hilang</c:v>
                </c:pt>
                <c:pt idx="2">
                  <c:v>Yuran Keahlian</c:v>
                </c:pt>
                <c:pt idx="3">
                  <c:v>Sewa Laci</c:v>
                </c:pt>
                <c:pt idx="4">
                  <c:v>P'matan Berbayar</c:v>
                </c:pt>
                <c:pt idx="5">
                  <c:v>Penelitian Maklumat</c:v>
                </c:pt>
              </c:strCache>
            </c:strRef>
          </c:cat>
          <c:val>
            <c:numRef>
              <c:f>'penjanaan pendapatan'!$B$3:$G$3</c:f>
              <c:numCache>
                <c:formatCode>#,##0.00</c:formatCode>
                <c:ptCount val="6"/>
                <c:pt idx="0">
                  <c:v>68031.399999999994</c:v>
                </c:pt>
                <c:pt idx="1">
                  <c:v>11698.15</c:v>
                </c:pt>
                <c:pt idx="2">
                  <c:v>9211</c:v>
                </c:pt>
                <c:pt idx="3">
                  <c:v>4577</c:v>
                </c:pt>
                <c:pt idx="4">
                  <c:v>12592.75</c:v>
                </c:pt>
                <c:pt idx="5">
                  <c:v>3849.1</c:v>
                </c:pt>
              </c:numCache>
            </c:numRef>
          </c:val>
        </c:ser>
        <c:ser>
          <c:idx val="1"/>
          <c:order val="1"/>
          <c:tx>
            <c:strRef>
              <c:f>'penjanaan pendapatan'!$A$4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9FF33"/>
            </a:solidFill>
            <a:ln>
              <a:solidFill>
                <a:srgbClr val="92D050"/>
              </a:solidFill>
            </a:ln>
          </c:spPr>
          <c:invertIfNegative val="0"/>
          <c:cat>
            <c:strRef>
              <c:f>'penjanaan pendapatan'!$B$2:$G$2</c:f>
              <c:strCache>
                <c:ptCount val="6"/>
                <c:pt idx="0">
                  <c:v>Denda</c:v>
                </c:pt>
                <c:pt idx="1">
                  <c:v>Buku Hilang</c:v>
                </c:pt>
                <c:pt idx="2">
                  <c:v>Yuran Keahlian</c:v>
                </c:pt>
                <c:pt idx="3">
                  <c:v>Sewa Laci</c:v>
                </c:pt>
                <c:pt idx="4">
                  <c:v>P'matan Berbayar</c:v>
                </c:pt>
                <c:pt idx="5">
                  <c:v>Penelitian Maklumat</c:v>
                </c:pt>
              </c:strCache>
            </c:strRef>
          </c:cat>
          <c:val>
            <c:numRef>
              <c:f>'penjanaan pendapatan'!$B$4:$G$4</c:f>
              <c:numCache>
                <c:formatCode>#,##0.00</c:formatCode>
                <c:ptCount val="6"/>
                <c:pt idx="0">
                  <c:v>57659.8</c:v>
                </c:pt>
                <c:pt idx="1">
                  <c:v>14970.9</c:v>
                </c:pt>
                <c:pt idx="2">
                  <c:v>6170</c:v>
                </c:pt>
                <c:pt idx="3">
                  <c:v>3597.9</c:v>
                </c:pt>
                <c:pt idx="4">
                  <c:v>8834.15</c:v>
                </c:pt>
                <c:pt idx="5">
                  <c:v>2359.6999999999998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158976"/>
        <c:axId val="68160512"/>
        <c:axId val="0"/>
      </c:bar3DChart>
      <c:catAx>
        <c:axId val="68158976"/>
        <c:scaling>
          <c:orientation val="minMax"/>
        </c:scaling>
        <c:delete val="0"/>
        <c:axPos val="b"/>
        <c:majorTickMark val="out"/>
        <c:minorTickMark val="none"/>
        <c:tickLblPos val="nextTo"/>
        <c:crossAx val="68160512"/>
        <c:crosses val="autoZero"/>
        <c:auto val="1"/>
        <c:lblAlgn val="ctr"/>
        <c:lblOffset val="100"/>
        <c:noMultiLvlLbl val="0"/>
      </c:catAx>
      <c:valAx>
        <c:axId val="68160512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68158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5875">
            <a:solidFill>
              <a:schemeClr val="accent2">
                <a:shade val="95000"/>
                <a:satMod val="105000"/>
              </a:schemeClr>
            </a:solidFill>
          </a:ln>
        </c:spPr>
        <c:txPr>
          <a:bodyPr/>
          <a:lstStyle/>
          <a:p>
            <a:pPr rtl="0"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76353120188739"/>
          <c:y val="6.1735857902724699E-2"/>
          <c:w val="0.90446279182589873"/>
          <c:h val="0.682468520839913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'Penyediaan pemprosesan monograf'!$A$3</c:f>
              <c:strCache>
                <c:ptCount val="1"/>
                <c:pt idx="0">
                  <c:v>2011</c:v>
                </c:pt>
              </c:strCache>
            </c:strRef>
          </c:tx>
          <c:spPr>
            <a:pattFill prst="pct60">
              <a:fgClr>
                <a:srgbClr val="0066FF"/>
              </a:fgClr>
              <a:bgClr>
                <a:srgbClr val="000000"/>
              </a:bgClr>
            </a:pattFill>
          </c:spPr>
          <c:invertIfNegative val="0"/>
          <c:cat>
            <c:strRef>
              <c:f>'Penyediaan pemprosesan monograf'!$B$2:$E$2</c:f>
              <c:strCache>
                <c:ptCount val="4"/>
                <c:pt idx="0">
                  <c:v>Pesanan</c:v>
                </c:pt>
                <c:pt idx="1">
                  <c:v>Penerimaan</c:v>
                </c:pt>
                <c:pt idx="2">
                  <c:v>Pengkatalogan</c:v>
                </c:pt>
                <c:pt idx="3">
                  <c:v>Hadiah (Monograf)</c:v>
                </c:pt>
              </c:strCache>
            </c:strRef>
          </c:cat>
          <c:val>
            <c:numRef>
              <c:f>'Penyediaan pemprosesan monograf'!$B$3:$E$3</c:f>
              <c:numCache>
                <c:formatCode>#,##0</c:formatCode>
                <c:ptCount val="4"/>
                <c:pt idx="0">
                  <c:v>8663</c:v>
                </c:pt>
                <c:pt idx="1">
                  <c:v>8372</c:v>
                </c:pt>
                <c:pt idx="2">
                  <c:v>8390</c:v>
                </c:pt>
                <c:pt idx="3">
                  <c:v>2326</c:v>
                </c:pt>
              </c:numCache>
            </c:numRef>
          </c:val>
        </c:ser>
        <c:ser>
          <c:idx val="1"/>
          <c:order val="1"/>
          <c:tx>
            <c:strRef>
              <c:f>'Penyediaan pemprosesan monograf'!$A$4</c:f>
              <c:strCache>
                <c:ptCount val="1"/>
                <c:pt idx="0">
                  <c:v>2012</c:v>
                </c:pt>
              </c:strCache>
            </c:strRef>
          </c:tx>
          <c:spPr>
            <a:pattFill prst="diagBrick">
              <a:fgClr>
                <a:srgbClr val="FFCCFF"/>
              </a:fgClr>
              <a:bgClr>
                <a:schemeClr val="accent2">
                  <a:lumMod val="60000"/>
                  <a:lumOff val="40000"/>
                </a:schemeClr>
              </a:bgClr>
            </a:pattFill>
          </c:spPr>
          <c:invertIfNegative val="0"/>
          <c:cat>
            <c:strRef>
              <c:f>'Penyediaan pemprosesan monograf'!$B$2:$E$2</c:f>
              <c:strCache>
                <c:ptCount val="4"/>
                <c:pt idx="0">
                  <c:v>Pesanan</c:v>
                </c:pt>
                <c:pt idx="1">
                  <c:v>Penerimaan</c:v>
                </c:pt>
                <c:pt idx="2">
                  <c:v>Pengkatalogan</c:v>
                </c:pt>
                <c:pt idx="3">
                  <c:v>Hadiah (Monograf)</c:v>
                </c:pt>
              </c:strCache>
            </c:strRef>
          </c:cat>
          <c:val>
            <c:numRef>
              <c:f>'Penyediaan pemprosesan monograf'!$B$4:$E$4</c:f>
              <c:numCache>
                <c:formatCode>#,##0</c:formatCode>
                <c:ptCount val="4"/>
                <c:pt idx="0">
                  <c:v>5649</c:v>
                </c:pt>
                <c:pt idx="1">
                  <c:v>4925</c:v>
                </c:pt>
                <c:pt idx="2">
                  <c:v>6611</c:v>
                </c:pt>
                <c:pt idx="3">
                  <c:v>2186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496384"/>
        <c:axId val="68498176"/>
        <c:axId val="0"/>
      </c:bar3DChart>
      <c:catAx>
        <c:axId val="68496384"/>
        <c:scaling>
          <c:orientation val="minMax"/>
        </c:scaling>
        <c:delete val="0"/>
        <c:axPos val="b"/>
        <c:majorTickMark val="out"/>
        <c:minorTickMark val="none"/>
        <c:tickLblPos val="nextTo"/>
        <c:crossAx val="68498176"/>
        <c:crosses val="autoZero"/>
        <c:auto val="1"/>
        <c:lblAlgn val="ctr"/>
        <c:lblOffset val="100"/>
        <c:noMultiLvlLbl val="0"/>
      </c:catAx>
      <c:valAx>
        <c:axId val="6849817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684963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2700" cmpd="thickThin">
            <a:solidFill>
              <a:schemeClr val="accent1">
                <a:lumMod val="75000"/>
              </a:schemeClr>
            </a:solidFill>
          </a:ln>
        </c:spPr>
        <c:txPr>
          <a:bodyPr/>
          <a:lstStyle/>
          <a:p>
            <a:pPr rtl="0">
              <a:defRPr sz="14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rgbClr val="CCFFCC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'pertanyaan MPP'!$A$3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rgbClr val="FFFF00"/>
              </a:solidFill>
            </a:ln>
          </c:spPr>
          <c:invertIfNegative val="0"/>
          <c:cat>
            <c:strRef>
              <c:f>'pertanyaan MPP'!$B$2:$M$2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'pertanyaan MPP'!$B$3:$M$3</c:f>
              <c:numCache>
                <c:formatCode>#,##0</c:formatCode>
                <c:ptCount val="12"/>
                <c:pt idx="0">
                  <c:v>2148</c:v>
                </c:pt>
                <c:pt idx="1">
                  <c:v>1004</c:v>
                </c:pt>
                <c:pt idx="2">
                  <c:v>1056</c:v>
                </c:pt>
                <c:pt idx="3">
                  <c:v>902</c:v>
                </c:pt>
                <c:pt idx="4">
                  <c:v>696</c:v>
                </c:pt>
                <c:pt idx="5">
                  <c:v>635</c:v>
                </c:pt>
                <c:pt idx="6">
                  <c:v>623</c:v>
                </c:pt>
                <c:pt idx="7">
                  <c:v>609</c:v>
                </c:pt>
                <c:pt idx="8">
                  <c:v>1865</c:v>
                </c:pt>
                <c:pt idx="9">
                  <c:v>1925</c:v>
                </c:pt>
                <c:pt idx="10">
                  <c:v>1414</c:v>
                </c:pt>
                <c:pt idx="11">
                  <c:v>1152</c:v>
                </c:pt>
              </c:numCache>
            </c:numRef>
          </c:val>
        </c:ser>
        <c:ser>
          <c:idx val="1"/>
          <c:order val="1"/>
          <c:tx>
            <c:strRef>
              <c:f>'pertanyaan MPP'!$A$4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6600"/>
            </a:solidFill>
            <a:ln>
              <a:solidFill>
                <a:srgbClr val="003300"/>
              </a:solidFill>
            </a:ln>
          </c:spPr>
          <c:invertIfNegative val="0"/>
          <c:cat>
            <c:strRef>
              <c:f>'pertanyaan MPP'!$B$2:$M$2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'pertanyaan MPP'!$B$4:$M$4</c:f>
              <c:numCache>
                <c:formatCode>#,##0</c:formatCode>
                <c:ptCount val="12"/>
                <c:pt idx="0" formatCode="General">
                  <c:v>810</c:v>
                </c:pt>
                <c:pt idx="1">
                  <c:v>1131</c:v>
                </c:pt>
                <c:pt idx="2">
                  <c:v>1590</c:v>
                </c:pt>
                <c:pt idx="3" formatCode="General">
                  <c:v>924</c:v>
                </c:pt>
                <c:pt idx="4" formatCode="General">
                  <c:v>928</c:v>
                </c:pt>
                <c:pt idx="5" formatCode="General">
                  <c:v>546</c:v>
                </c:pt>
                <c:pt idx="6" formatCode="General">
                  <c:v>436</c:v>
                </c:pt>
                <c:pt idx="7" formatCode="General">
                  <c:v>269</c:v>
                </c:pt>
                <c:pt idx="8">
                  <c:v>1648</c:v>
                </c:pt>
                <c:pt idx="9">
                  <c:v>1708</c:v>
                </c:pt>
                <c:pt idx="10">
                  <c:v>1076</c:v>
                </c:pt>
                <c:pt idx="11">
                  <c:v>790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232320"/>
        <c:axId val="68233856"/>
      </c:barChart>
      <c:catAx>
        <c:axId val="68232320"/>
        <c:scaling>
          <c:orientation val="minMax"/>
        </c:scaling>
        <c:delete val="0"/>
        <c:axPos val="b"/>
        <c:majorTickMark val="out"/>
        <c:minorTickMark val="none"/>
        <c:tickLblPos val="nextTo"/>
        <c:crossAx val="68233856"/>
        <c:crosses val="autoZero"/>
        <c:auto val="1"/>
        <c:lblAlgn val="ctr"/>
        <c:lblOffset val="100"/>
        <c:noMultiLvlLbl val="0"/>
      </c:catAx>
      <c:valAx>
        <c:axId val="6823385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68232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19050" cmpd="thickThin">
            <a:solidFill>
              <a:srgbClr val="C00000"/>
            </a:solidFill>
          </a:ln>
        </c:spPr>
        <c:txPr>
          <a:bodyPr/>
          <a:lstStyle/>
          <a:p>
            <a:pPr rtl="0">
              <a:defRPr sz="16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</c:dTable>
      <c:spPr>
        <a:solidFill>
          <a:schemeClr val="accent5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tx2">
        <a:lumMod val="20000"/>
        <a:lumOff val="80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MY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rgbClr val="CCFFFF"/>
        </a:solidFill>
      </c:spPr>
    </c:sideWall>
    <c:backWall>
      <c:thickness val="0"/>
      <c:spPr>
        <a:solidFill>
          <a:srgbClr val="CCFFFF"/>
        </a:solidFill>
      </c:spPr>
    </c:backWall>
    <c:plotArea>
      <c:layout>
        <c:manualLayout>
          <c:layoutTarget val="inner"/>
          <c:xMode val="edge"/>
          <c:yMode val="edge"/>
          <c:x val="0.12271571080544916"/>
          <c:y val="4.7675884324391585E-2"/>
          <c:w val="0.86968816179645558"/>
          <c:h val="0.7041488567547077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'jenis pertanyaan MPP'!$A$3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cat>
            <c:strRef>
              <c:f>'jenis pertanyaan MPP'!$B$2:$H$2</c:f>
              <c:strCache>
                <c:ptCount val="7"/>
                <c:pt idx="0">
                  <c:v>Tunjuk Arah</c:v>
                </c:pt>
                <c:pt idx="1">
                  <c:v>Rujukan segera</c:v>
                </c:pt>
                <c:pt idx="2">
                  <c:v>Rujukan segera (Tel)</c:v>
                </c:pt>
                <c:pt idx="3">
                  <c:v>PD/Jurnal Atas Talian</c:v>
                </c:pt>
                <c:pt idx="4">
                  <c:v>OPAC</c:v>
                </c:pt>
                <c:pt idx="5">
                  <c:v>Sumber Rujukan</c:v>
                </c:pt>
                <c:pt idx="6">
                  <c:v>Buku Tiada Di Rak</c:v>
                </c:pt>
              </c:strCache>
            </c:strRef>
          </c:cat>
          <c:val>
            <c:numRef>
              <c:f>'jenis pertanyaan MPP'!$B$3:$H$3</c:f>
              <c:numCache>
                <c:formatCode>#,##0</c:formatCode>
                <c:ptCount val="7"/>
                <c:pt idx="0">
                  <c:v>2687</c:v>
                </c:pt>
                <c:pt idx="1">
                  <c:v>2108</c:v>
                </c:pt>
                <c:pt idx="2">
                  <c:v>1565</c:v>
                </c:pt>
                <c:pt idx="3">
                  <c:v>3553</c:v>
                </c:pt>
                <c:pt idx="4">
                  <c:v>4248</c:v>
                </c:pt>
                <c:pt idx="5">
                  <c:v>234</c:v>
                </c:pt>
                <c:pt idx="6">
                  <c:v>34</c:v>
                </c:pt>
              </c:numCache>
            </c:numRef>
          </c:val>
        </c:ser>
        <c:ser>
          <c:idx val="1"/>
          <c:order val="1"/>
          <c:tx>
            <c:strRef>
              <c:f>'jenis pertanyaan MPP'!$A$4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'jenis pertanyaan MPP'!$B$2:$H$2</c:f>
              <c:strCache>
                <c:ptCount val="7"/>
                <c:pt idx="0">
                  <c:v>Tunjuk Arah</c:v>
                </c:pt>
                <c:pt idx="1">
                  <c:v>Rujukan segera</c:v>
                </c:pt>
                <c:pt idx="2">
                  <c:v>Rujukan segera (Tel)</c:v>
                </c:pt>
                <c:pt idx="3">
                  <c:v>PD/Jurnal Atas Talian</c:v>
                </c:pt>
                <c:pt idx="4">
                  <c:v>OPAC</c:v>
                </c:pt>
                <c:pt idx="5">
                  <c:v>Sumber Rujukan</c:v>
                </c:pt>
                <c:pt idx="6">
                  <c:v>Buku Tiada Di Rak</c:v>
                </c:pt>
              </c:strCache>
            </c:strRef>
          </c:cat>
          <c:val>
            <c:numRef>
              <c:f>'jenis pertanyaan MPP'!$B$4:$H$4</c:f>
              <c:numCache>
                <c:formatCode>#,##0</c:formatCode>
                <c:ptCount val="7"/>
                <c:pt idx="0">
                  <c:v>2306</c:v>
                </c:pt>
                <c:pt idx="1">
                  <c:v>1670</c:v>
                </c:pt>
                <c:pt idx="2">
                  <c:v>1136</c:v>
                </c:pt>
                <c:pt idx="3">
                  <c:v>2861</c:v>
                </c:pt>
                <c:pt idx="4">
                  <c:v>3456</c:v>
                </c:pt>
                <c:pt idx="5">
                  <c:v>353</c:v>
                </c:pt>
                <c:pt idx="6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6615168"/>
        <c:axId val="26629248"/>
        <c:axId val="55799296"/>
      </c:bar3DChart>
      <c:catAx>
        <c:axId val="26615168"/>
        <c:scaling>
          <c:orientation val="minMax"/>
        </c:scaling>
        <c:delete val="0"/>
        <c:axPos val="b"/>
        <c:majorTickMark val="out"/>
        <c:minorTickMark val="none"/>
        <c:tickLblPos val="nextTo"/>
        <c:crossAx val="26629248"/>
        <c:crosses val="autoZero"/>
        <c:auto val="1"/>
        <c:lblAlgn val="ctr"/>
        <c:lblOffset val="100"/>
        <c:noMultiLvlLbl val="0"/>
      </c:catAx>
      <c:valAx>
        <c:axId val="2662924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300">
                <a:solidFill>
                  <a:srgbClr val="000000"/>
                </a:solidFill>
                <a:latin typeface="Berlin Sans FB" pitchFamily="34" charset="0"/>
              </a:defRPr>
            </a:pPr>
            <a:endParaRPr lang="en-US"/>
          </a:p>
        </c:txPr>
        <c:crossAx val="26615168"/>
        <c:crosses val="autoZero"/>
        <c:crossBetween val="between"/>
      </c:valAx>
      <c:serAx>
        <c:axId val="55799296"/>
        <c:scaling>
          <c:orientation val="minMax"/>
        </c:scaling>
        <c:delete val="1"/>
        <c:axPos val="b"/>
        <c:majorTickMark val="out"/>
        <c:minorTickMark val="none"/>
        <c:tickLblPos val="none"/>
        <c:crossAx val="26629248"/>
        <c:crosses val="autoZero"/>
      </c:serAx>
      <c:dTable>
        <c:showHorzBorder val="1"/>
        <c:showVertBorder val="1"/>
        <c:showOutline val="1"/>
        <c:showKeys val="1"/>
        <c:spPr>
          <a:ln w="15875" cmpd="thickThin">
            <a:solidFill>
              <a:srgbClr val="C00000"/>
            </a:solidFill>
          </a:ln>
        </c:spPr>
        <c:txPr>
          <a:bodyPr/>
          <a:lstStyle/>
          <a:p>
            <a:pPr rtl="0">
              <a:defRPr sz="1300">
                <a:solidFill>
                  <a:srgbClr val="000000"/>
                </a:solidFill>
              </a:defRPr>
            </a:pPr>
            <a:endParaRPr lang="en-US"/>
          </a:p>
        </c:txPr>
      </c:dTable>
      <c:spPr>
        <a:solidFill>
          <a:srgbClr val="CCFFFF"/>
        </a:solidFill>
      </c:spPr>
    </c:plotArea>
    <c:plotVisOnly val="1"/>
    <c:dispBlanksAs val="gap"/>
    <c:showDLblsOverMax val="0"/>
  </c:chart>
  <c:spPr>
    <a:solidFill>
      <a:srgbClr val="CCFFFF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MY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MY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MY" smtClean="0"/>
              <a:t>Click to edit Master text styles</a:t>
            </a:r>
          </a:p>
          <a:p>
            <a:pPr lvl="1"/>
            <a:r>
              <a:rPr lang="en-MY" smtClean="0"/>
              <a:t>Second level</a:t>
            </a:r>
          </a:p>
          <a:p>
            <a:pPr lvl="2"/>
            <a:r>
              <a:rPr lang="en-MY" smtClean="0"/>
              <a:t>Third level</a:t>
            </a:r>
          </a:p>
          <a:p>
            <a:pPr lvl="3"/>
            <a:r>
              <a:rPr lang="en-MY" smtClean="0"/>
              <a:t>Fourth level</a:t>
            </a:r>
          </a:p>
          <a:p>
            <a:pPr lvl="4"/>
            <a:r>
              <a:rPr lang="en-MY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MY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562D7D-A0D0-4A6A-86C4-86B0A03FF98A}" type="slidenum">
              <a:rPr lang="en-MY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51330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2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16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17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18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19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20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22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23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24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25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26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3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27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28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29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30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31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32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33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34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35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36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6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37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38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40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42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0600D-4712-4B3C-92D2-3480FE420BA6}" type="slidenum">
              <a:rPr lang="en-MY"/>
              <a:pPr/>
              <a:t>43</a:t>
            </a:fld>
            <a:endParaRPr lang="en-MY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7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9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62D7D-A0D0-4A6A-86C4-86B0A03FF98A}" type="slidenum">
              <a:rPr lang="en-MY" smtClean="0"/>
              <a:pPr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6011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11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13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B1A0-DD2E-4C8F-937F-2F5E66AC5894}" type="slidenum">
              <a:rPr lang="en-MY"/>
              <a:pPr/>
              <a:t>15</a:t>
            </a:fld>
            <a:endParaRPr lang="en-MY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MY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60198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MY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8507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065213"/>
            <a:ext cx="203835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065213"/>
            <a:ext cx="596265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6727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6416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60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2009775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9775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3801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269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7072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74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50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74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065213"/>
            <a:ext cx="81534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MY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2009775"/>
            <a:ext cx="8153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9236" y="3251200"/>
            <a:ext cx="9162472" cy="3620655"/>
          </a:xfrm>
          <a:custGeom>
            <a:avLst/>
            <a:gdLst>
              <a:gd name="connsiteX0" fmla="*/ 0 w 9162472"/>
              <a:gd name="connsiteY0" fmla="*/ 0 h 3620655"/>
              <a:gd name="connsiteX1" fmla="*/ 9162472 w 9162472"/>
              <a:gd name="connsiteY1" fmla="*/ 2964873 h 3620655"/>
              <a:gd name="connsiteX2" fmla="*/ 9162472 w 9162472"/>
              <a:gd name="connsiteY2" fmla="*/ 3620655 h 3620655"/>
              <a:gd name="connsiteX3" fmla="*/ 0 w 9162472"/>
              <a:gd name="connsiteY3" fmla="*/ 3611418 h 3620655"/>
              <a:gd name="connsiteX4" fmla="*/ 0 w 9162472"/>
              <a:gd name="connsiteY4" fmla="*/ 0 h 362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2472" h="3620655">
                <a:moveTo>
                  <a:pt x="0" y="0"/>
                </a:moveTo>
                <a:lnTo>
                  <a:pt x="9162472" y="2964873"/>
                </a:lnTo>
                <a:lnTo>
                  <a:pt x="9162472" y="3620655"/>
                </a:lnTo>
                <a:lnTo>
                  <a:pt x="0" y="3611418"/>
                </a:lnTo>
                <a:lnTo>
                  <a:pt x="0" y="0"/>
                </a:lnTo>
                <a:close/>
              </a:path>
            </a:pathLst>
          </a:custGeom>
          <a:solidFill>
            <a:srgbClr val="99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Freeform 5"/>
          <p:cNvSpPr/>
          <p:nvPr/>
        </p:nvSpPr>
        <p:spPr>
          <a:xfrm>
            <a:off x="-9236" y="3084945"/>
            <a:ext cx="9171709" cy="3140364"/>
          </a:xfrm>
          <a:custGeom>
            <a:avLst/>
            <a:gdLst>
              <a:gd name="connsiteX0" fmla="*/ 0 w 9171709"/>
              <a:gd name="connsiteY0" fmla="*/ 0 h 3140364"/>
              <a:gd name="connsiteX1" fmla="*/ 9171709 w 9171709"/>
              <a:gd name="connsiteY1" fmla="*/ 2946400 h 3140364"/>
              <a:gd name="connsiteX2" fmla="*/ 9171709 w 9171709"/>
              <a:gd name="connsiteY2" fmla="*/ 3140364 h 3140364"/>
              <a:gd name="connsiteX3" fmla="*/ 0 w 9171709"/>
              <a:gd name="connsiteY3" fmla="*/ 166255 h 3140364"/>
              <a:gd name="connsiteX4" fmla="*/ 0 w 9171709"/>
              <a:gd name="connsiteY4" fmla="*/ 0 h 314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1709" h="3140364">
                <a:moveTo>
                  <a:pt x="0" y="0"/>
                </a:moveTo>
                <a:lnTo>
                  <a:pt x="9171709" y="2946400"/>
                </a:lnTo>
                <a:lnTo>
                  <a:pt x="9171709" y="3140364"/>
                </a:lnTo>
                <a:lnTo>
                  <a:pt x="0" y="16625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467544" y="4437112"/>
            <a:ext cx="2160240" cy="2016224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pPr algn="ctr"/>
            <a:r>
              <a:rPr lang="en-US" sz="2800" b="1" kern="0" dirty="0" smtClean="0">
                <a:solidFill>
                  <a:schemeClr val="bg1"/>
                </a:solidFill>
                <a:cs typeface="Arial" pitchFamily="34" charset="0"/>
              </a:rPr>
              <a:t>PERUTUSAN  KETUA  PUSTAKAWAN</a:t>
            </a:r>
            <a:endParaRPr lang="ru-RU" sz="2800" b="1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308" y="519528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</a:rPr>
              <a:t>2013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7744" y="630932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 smtClean="0">
                <a:solidFill>
                  <a:schemeClr val="bg1"/>
                </a:solidFill>
                <a:cs typeface="Arial" pitchFamily="34" charset="0"/>
              </a:rPr>
              <a:t>PERPUSTAKAAN SULTAN ABDUL SAMAD</a:t>
            </a:r>
            <a:endParaRPr lang="ru-RU" b="1" kern="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9000" decel="1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458311"/>
              </p:ext>
            </p:extLst>
          </p:nvPr>
        </p:nvGraphicFramePr>
        <p:xfrm>
          <a:off x="395536" y="1628800"/>
          <a:ext cx="831254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5661248"/>
            <a:ext cx="85689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11,856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pertanyaan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direkod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Meja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Penasihat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Pengguna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sepanjang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14,029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2011.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Terdapat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penurunan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</a:p>
          <a:p>
            <a:pPr algn="ctr"/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2,173 (18.3%). </a:t>
            </a:r>
            <a:endParaRPr lang="en-MY" sz="2000" b="1" dirty="0">
              <a:solidFill>
                <a:srgbClr val="FFFF00"/>
              </a:solidFill>
              <a:latin typeface="David" pitchFamily="34" charset="-79"/>
              <a:cs typeface="David" pitchFamily="34" charset="-79"/>
            </a:endParaRPr>
          </a:p>
          <a:p>
            <a:pPr algn="ctr"/>
            <a:endParaRPr lang="en-MY" sz="1600" b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20072" y="-27384"/>
            <a:ext cx="9264072" cy="79208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27584" y="620688"/>
            <a:ext cx="7704856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Statistik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Jumlah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Pertanyaan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di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Meja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</a:p>
          <a:p>
            <a:pPr algn="ctr"/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Penasihat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Pengguna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2011-2012</a:t>
            </a:r>
            <a:endParaRPr lang="en-MY" sz="26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336889"/>
              </p:ext>
            </p:extLst>
          </p:nvPr>
        </p:nvGraphicFramePr>
        <p:xfrm>
          <a:off x="2051720" y="1268760"/>
          <a:ext cx="68407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95736" y="5733256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Secara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keseluruhannya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2012,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pertanyaan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mengenai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penggunaan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OPAC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adalah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tertinggi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iaitu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3,456</a:t>
            </a:r>
            <a:r>
              <a:rPr lang="en-MY" sz="1600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diikuti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oleh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penggunaan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err="1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pangkalan</a:t>
            </a:r>
            <a:r>
              <a:rPr lang="en-MY" sz="16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data/</a:t>
            </a:r>
            <a:r>
              <a:rPr lang="en-MY" sz="1600" b="1" dirty="0" err="1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jurnal</a:t>
            </a:r>
            <a:r>
              <a:rPr lang="en-MY" sz="16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err="1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atas</a:t>
            </a:r>
            <a:r>
              <a:rPr lang="en-MY" sz="16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err="1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talian</a:t>
            </a:r>
            <a:endParaRPr lang="en-MY" sz="1600" b="1" dirty="0" smtClean="0">
              <a:solidFill>
                <a:schemeClr val="accent1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algn="ctr"/>
            <a:r>
              <a:rPr lang="en-MY" sz="1600" b="1" dirty="0" smtClean="0">
                <a:solidFill>
                  <a:schemeClr val="accent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iaitu</a:t>
            </a:r>
            <a:r>
              <a:rPr lang="en-MY" sz="16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2.861.</a:t>
            </a:r>
            <a:endParaRPr lang="en-MY" sz="1600" b="1" dirty="0">
              <a:solidFill>
                <a:schemeClr val="accent1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algn="ctr"/>
            <a:endParaRPr lang="en-MY" sz="1600" b="1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79712" y="188640"/>
            <a:ext cx="6912768" cy="86409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Statistik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Jenis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Pertanyaan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di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Meja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Penasihat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Pengguna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2011-2012</a:t>
            </a:r>
            <a:endParaRPr lang="en-MY" sz="26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429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552030"/>
              </p:ext>
            </p:extLst>
          </p:nvPr>
        </p:nvGraphicFramePr>
        <p:xfrm>
          <a:off x="251520" y="1412776"/>
          <a:ext cx="864096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522920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Peratus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kehadiran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pelajar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jumlah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pelajar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mendaftar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meningkat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4.52%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2011.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Peratus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bilangan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kelas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berjadual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berkurangan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18.82%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kehadiran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pelajar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juga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menurun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30.89%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2011.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Permohonan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kelas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berkurangan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5.26%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tetapi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peratus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kehadiran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pengguna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meningkat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4.06%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2011.</a:t>
            </a:r>
            <a:endParaRPr lang="en-MY" sz="16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20072" y="-27384"/>
            <a:ext cx="9264072" cy="79208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600" y="692696"/>
            <a:ext cx="6912768" cy="576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Program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Pendidikan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Pengguna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2011-2012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39778"/>
              </p:ext>
            </p:extLst>
          </p:nvPr>
        </p:nvGraphicFramePr>
        <p:xfrm>
          <a:off x="2123728" y="908720"/>
          <a:ext cx="676875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79712" y="4751273"/>
            <a:ext cx="6696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Permohonan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diterima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menurun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19.19%</a:t>
            </a:r>
            <a:r>
              <a:rPr lang="en-MY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Permohonan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berjaya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dipenuhi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juga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menurun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7.35%</a:t>
            </a:r>
            <a:r>
              <a:rPr lang="en-MY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2011.</a:t>
            </a:r>
          </a:p>
          <a:p>
            <a:pPr algn="just"/>
            <a:endParaRPr lang="en-US" sz="1600" b="1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Permohonan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diterima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meningkat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8.34%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2012.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Permohonan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berjaya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dipenuhi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pula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adalah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68.39%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2012,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menunjukkan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penurunan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1.86%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2011.</a:t>
            </a:r>
            <a:endParaRPr lang="en-MY" sz="16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algn="ctr"/>
            <a:endParaRPr lang="en-MY" sz="1600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1720" y="116632"/>
            <a:ext cx="6912768" cy="576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Perkhidmatan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Pembekalan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Dokumen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2011-2012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2777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MY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167140"/>
              </p:ext>
            </p:extLst>
          </p:nvPr>
        </p:nvGraphicFramePr>
        <p:xfrm>
          <a:off x="395536" y="1412776"/>
          <a:ext cx="8424935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943"/>
                <a:gridCol w="2796887"/>
                <a:gridCol w="3023105"/>
              </a:tblGrid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Peruntukan</a:t>
                      </a:r>
                      <a:r>
                        <a:rPr lang="en-MY" sz="1600" b="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/ </a:t>
                      </a:r>
                      <a:r>
                        <a:rPr lang="en-MY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Perbelanjaan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600" b="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2011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600" b="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2012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667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Peruntukan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11,638,000.00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12,331,000.00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Perbelanjaan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11,618,224.00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12,454,646.36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27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Baki</a:t>
                      </a:r>
                      <a:endParaRPr lang="en-MY" sz="14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19,776.00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12,454.36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27938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Jurnal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Bercetak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Peruntukan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2,885,000.00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206,207.35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Perbelanjaan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2,866,070.00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206,207.35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27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Baki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18,930.00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27938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Pangkalan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Data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Peruntukan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7,589,200.00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11,840,078.29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Perbelanjaan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7,586,148.32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11,838,686.45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27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Baki</a:t>
                      </a:r>
                      <a:endParaRPr lang="en-MY" sz="14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51.68</a:t>
                      </a:r>
                      <a:endParaRPr lang="en-MY" sz="14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40,198.82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27938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E-Book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4725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Peruntukan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1,163,800.00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284,714.36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Perbelanjaan</a:t>
                      </a:r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Keseluruhan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1,163,005.46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284,714.36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7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Baki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794.54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MY" sz="14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0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20072" y="-27384"/>
            <a:ext cx="9264072" cy="79208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07046" y="620688"/>
            <a:ext cx="6912768" cy="576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Perbelanjaan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BTB 2011-2012</a:t>
            </a:r>
            <a:endParaRPr lang="en-MY" sz="26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556792"/>
            <a:ext cx="6934200" cy="115212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sz="2200" dirty="0" err="1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JetP</a:t>
            </a:r>
            <a:r>
              <a:rPr lang="en-US" altLang="ko-KR" sz="220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 (</a:t>
            </a:r>
            <a:r>
              <a:rPr lang="en-US" altLang="ko-KR" sz="2200" dirty="0" err="1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Jurnal</a:t>
            </a:r>
            <a:r>
              <a:rPr lang="en-US" altLang="ko-KR" sz="220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 </a:t>
            </a:r>
            <a:r>
              <a:rPr lang="en-US" altLang="ko-KR" sz="2200" dirty="0" err="1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Elektronik</a:t>
            </a:r>
            <a:r>
              <a:rPr lang="en-US" altLang="ko-KR" sz="220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 </a:t>
            </a:r>
            <a:r>
              <a:rPr lang="en-US" altLang="ko-KR" sz="2200" dirty="0" err="1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Teks</a:t>
            </a:r>
            <a:r>
              <a:rPr lang="en-US" altLang="ko-KR" sz="220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 </a:t>
            </a:r>
            <a:r>
              <a:rPr lang="en-US" altLang="ko-KR" sz="2200" dirty="0" err="1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Penuh</a:t>
            </a:r>
            <a:r>
              <a:rPr lang="en-US" altLang="ko-KR" sz="220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2200" dirty="0" smtClean="0">
              <a:solidFill>
                <a:srgbClr val="000000"/>
              </a:solidFill>
              <a:latin typeface="David" pitchFamily="34" charset="-79"/>
              <a:ea typeface="굴림" pitchFamily="34" charset="-127"/>
              <a:cs typeface="David" pitchFamily="34" charset="-79"/>
            </a:endParaRPr>
          </a:p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SRMO (Sage Research Method Online)</a:t>
            </a:r>
            <a:endParaRPr lang="en-MY" sz="22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10780" y="4221088"/>
            <a:ext cx="693420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ko-KR" sz="2200" kern="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RIBA (Royal Institute of British Architects)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2200" kern="0" dirty="0" smtClean="0">
              <a:solidFill>
                <a:srgbClr val="000000"/>
              </a:solidFill>
              <a:latin typeface="David" pitchFamily="34" charset="-79"/>
              <a:ea typeface="굴림" pitchFamily="34" charset="-127"/>
              <a:cs typeface="David" pitchFamily="34" charset="-79"/>
            </a:endParaRPr>
          </a:p>
          <a:p>
            <a:pPr>
              <a:lnSpc>
                <a:spcPct val="80000"/>
              </a:lnSpc>
            </a:pPr>
            <a:r>
              <a:rPr lang="en-US" sz="2200" kern="0" dirty="0" smtClean="0">
                <a:solidFill>
                  <a:srgbClr val="000000"/>
                </a:solidFill>
                <a:latin typeface="David" pitchFamily="34" charset="-79"/>
                <a:ea typeface="굴림" pitchFamily="34" charset="-127"/>
                <a:cs typeface="David" pitchFamily="34" charset="-79"/>
              </a:rPr>
              <a:t>RSC (Royal Society of Chemistry)</a:t>
            </a:r>
            <a:endParaRPr lang="en-MY" sz="2200" kern="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79712" y="332656"/>
            <a:ext cx="6912768" cy="576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Pangkalan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Data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Baru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(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Langganan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2012)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51720" y="2996952"/>
            <a:ext cx="6912768" cy="576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E-Books (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Langganan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2012)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8320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13037" y="116632"/>
            <a:ext cx="6984776" cy="576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kern="0" dirty="0" err="1" smtClean="0">
                <a:solidFill>
                  <a:srgbClr val="000000"/>
                </a:solidFill>
                <a:latin typeface="Berlin Sans FB" pitchFamily="34" charset="0"/>
              </a:rPr>
              <a:t>Pencapaian</a:t>
            </a:r>
            <a:r>
              <a:rPr lang="en-US" sz="22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  <a:latin typeface="Berlin Sans FB" pitchFamily="34" charset="0"/>
              </a:rPr>
              <a:t>Bahagian</a:t>
            </a:r>
            <a:r>
              <a:rPr lang="en-US" sz="22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  <a:latin typeface="Berlin Sans FB" pitchFamily="34" charset="0"/>
              </a:rPr>
              <a:t>Latihan</a:t>
            </a:r>
            <a:r>
              <a:rPr lang="en-US" sz="22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  <a:latin typeface="Berlin Sans FB" pitchFamily="34" charset="0"/>
              </a:rPr>
              <a:t>dan</a:t>
            </a:r>
            <a:r>
              <a:rPr lang="en-US" sz="22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  <a:latin typeface="Berlin Sans FB" pitchFamily="34" charset="0"/>
              </a:rPr>
              <a:t>Khidmat</a:t>
            </a:r>
            <a:r>
              <a:rPr lang="en-US" sz="22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200" kern="0" dirty="0" err="1" smtClean="0">
                <a:solidFill>
                  <a:srgbClr val="000000"/>
                </a:solidFill>
                <a:latin typeface="Berlin Sans FB" pitchFamily="34" charset="0"/>
              </a:rPr>
              <a:t>Sokongan</a:t>
            </a:r>
            <a:endParaRPr lang="en-MY" sz="22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556272"/>
              </p:ext>
            </p:extLst>
          </p:nvPr>
        </p:nvGraphicFramePr>
        <p:xfrm>
          <a:off x="2013037" y="859955"/>
          <a:ext cx="6984776" cy="5976366"/>
        </p:xfrm>
        <a:graphic>
          <a:graphicData uri="http://schemas.openxmlformats.org/drawingml/2006/table">
            <a:tbl>
              <a:tblPr firstRow="1" firstCol="1" bandRow="1">
                <a:effectLst/>
                <a:tableStyleId>{8A107856-5554-42FB-B03E-39F5DBC370BA}</a:tableStyleId>
              </a:tblPr>
              <a:tblGrid>
                <a:gridCol w="1253678"/>
                <a:gridCol w="2805851"/>
                <a:gridCol w="2925247"/>
              </a:tblGrid>
              <a:tr h="374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FUNGSI / AKTIVITI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PENCAPAIAN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IMPAK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 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</a:tr>
              <a:tr h="342931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Latihan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Staf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Berjaya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mencapai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87.42 %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staf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menghadiri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7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hari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latihan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Melepasi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sasaran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UPM : 80%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CCFF99"/>
                    </a:solidFill>
                  </a:tcPr>
                </a:tc>
              </a:tr>
              <a:tr h="691546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Berjaya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menganjurkan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Kursus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berbayar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: “Collection Assessment” Workshop , 4-5 September 2012, di Mines Wellness Hotel.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Mengetahui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konsep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penilaian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koleksi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melalui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tema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“ value for money”.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Berjaya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menambah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lagi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pendapatan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Tabung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Amanah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Latihan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PSAS. 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</a:tr>
              <a:tr h="1388775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Berjaya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menganjurkan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“Workshop On Research Trend In Agriculture”, 30 October 2012, di PSAS.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 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Dibuka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penyertaan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kepada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pelajar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siswazah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pegawai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penyelidik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&amp;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pustakawan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: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Mengetahui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tentang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isu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terkini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dalam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bidang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pertanian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Mengetahui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trend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terkini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dalam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penyelidikan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pertanian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 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Mengetahui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sumber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maklumat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yang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inovatif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dalam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bidang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pertanian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CCFF99"/>
                    </a:solidFill>
                  </a:tcPr>
                </a:tc>
              </a:tr>
              <a:tr h="1214468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Seminar PSAS (2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siri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)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14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kertas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kerja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telah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dibentangkan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Satu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platform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untuk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menggalakkan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pustakawan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membuat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penyelidikan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membentangkan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hasilnya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Sebagai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“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nilai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tambah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”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kepada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peranan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pustakawan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yang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bertugas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di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Universiti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Penyelidikan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FFCC66"/>
                    </a:solidFill>
                  </a:tcPr>
                </a:tc>
              </a:tr>
              <a:tr h="1388775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Wacana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Bulanan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0020" algn="l"/>
                        </a:tabLs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Penyertaan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dibuka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kepada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staf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staf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UPM: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Berjaya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menghidupkan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semula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ceramah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berbentuk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keagamaan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sempena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hari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penting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dalam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kalendar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Islam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wacana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juga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menyentuh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isu-isu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pekerjaan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pengurusan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diri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Membantu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pencapaian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7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hari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latihan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staf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UPM.</a:t>
                      </a:r>
                      <a:endParaRPr lang="en-MY" sz="11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47169" marR="47169" marT="0" marB="0"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7" name="Picture 6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57290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389175"/>
              </p:ext>
            </p:extLst>
          </p:nvPr>
        </p:nvGraphicFramePr>
        <p:xfrm>
          <a:off x="2051720" y="980728"/>
          <a:ext cx="6946092" cy="5610912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2392912"/>
                <a:gridCol w="2392912"/>
                <a:gridCol w="2160268"/>
              </a:tblGrid>
              <a:tr h="467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FUNGSI / AKTIVITI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PENCAPAIAN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IMPAK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 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</a:tr>
              <a:tr h="1870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Promosi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60020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Program “Wellness Week”, 3-6 April 2012 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16002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160020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 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Sempena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sambutan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“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Hari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Kesihatan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Sedunia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”: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Menjalankan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tanggungjawab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sosial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Perpustakaan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Merapatkan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hubungan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(rapport)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dengan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lain-lain PTJ di UPM  /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agensi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luar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CCFF99"/>
                    </a:solidFill>
                  </a:tcPr>
                </a:tc>
              </a:tr>
              <a:tr h="1402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Penjilidan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/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baik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pulih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bahan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6002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Berjaya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menjilid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/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membaik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pulih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16002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bahan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sebanyak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8,241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naskhah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 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16002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Sebanyak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83.4%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yang</a:t>
                      </a:r>
                    </a:p>
                    <a:p>
                      <a:pPr marL="16002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diterima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berjaya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dibaik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pulih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16002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dalam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tempoh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4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bulan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Mengurangkan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situasi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“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yang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tiada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di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rak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”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memelihara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keadaan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fizikal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Perpustakaan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Melepasai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sasaran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70%.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</a:tr>
              <a:tr h="1870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Penerbitan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Berjaya </a:t>
                      </a: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mengeluarkan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3 </a:t>
                      </a: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penerbitan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</a:t>
                      </a: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penting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:</a:t>
                      </a:r>
                    </a:p>
                    <a:p>
                      <a:pPr lvl="0"/>
                      <a:endParaRPr lang="en-US" sz="1300" kern="1200" dirty="0" smtClean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  <a:p>
                      <a:pPr marL="400050" lvl="0" indent="-400050">
                        <a:buAutoNum type="romanLcPeriod"/>
                      </a:pP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Buletin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“My Library”</a:t>
                      </a:r>
                    </a:p>
                    <a:p>
                      <a:pPr marL="400050" lvl="0" indent="-400050">
                        <a:buAutoNum type="romanLcPeriod"/>
                      </a:pP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Buku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</a:t>
                      </a: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Panduan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</a:t>
                      </a: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Perpustakaan</a:t>
                      </a:r>
                      <a:r>
                        <a:rPr lang="en-US" sz="1300" kern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/ Library Guidebook</a:t>
                      </a:r>
                    </a:p>
                    <a:p>
                      <a:pPr marL="400050" lvl="0" indent="-400050">
                        <a:buAutoNum type="romanLcPeriod"/>
                      </a:pPr>
                      <a:r>
                        <a:rPr lang="en-US" sz="1300" kern="120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Buku</a:t>
                      </a:r>
                      <a:r>
                        <a:rPr lang="en-US" sz="1300" kern="120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</a:t>
                      </a:r>
                      <a:r>
                        <a:rPr lang="en-US" sz="130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Panduan</a:t>
                      </a:r>
                      <a:r>
                        <a:rPr lang="en-US" sz="1300" kern="120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</a:t>
                      </a:r>
                      <a:r>
                        <a:rPr lang="en-US" sz="130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WebOPAC</a:t>
                      </a:r>
                      <a:r>
                        <a:rPr lang="en-US" sz="1300" kern="120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/ </a:t>
                      </a:r>
                      <a:r>
                        <a:rPr lang="en-US" sz="130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WebOPAC</a:t>
                      </a:r>
                      <a:r>
                        <a:rPr lang="en-US" sz="1300" kern="120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 Guidebook</a:t>
                      </a:r>
                      <a:endParaRPr lang="en-MY" sz="1300" kern="1200" dirty="0" smtClean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Menjadi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rujukan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kepada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pengguna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memanfaatkan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perkhidmatan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kemudahan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yang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disediakan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Sebagai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bahan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promosi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Perpustakaan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13037" y="116632"/>
            <a:ext cx="6984776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Pencapaian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Bahagian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Latihan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dan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Khidmat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Sokongan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7" name="Picture 6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8533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13037" y="116632"/>
            <a:ext cx="6984776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Pencapaian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Bahagian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Latihan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dan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Khidmat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Sokongan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200354"/>
              </p:ext>
            </p:extLst>
          </p:nvPr>
        </p:nvGraphicFramePr>
        <p:xfrm>
          <a:off x="2013038" y="1124744"/>
          <a:ext cx="6984775" cy="500029"/>
        </p:xfrm>
        <a:graphic>
          <a:graphicData uri="http://schemas.openxmlformats.org/drawingml/2006/table">
            <a:tbl>
              <a:tblPr firstRow="1" firstCol="1" bandRow="1">
                <a:effectLst/>
                <a:tableStyleId>{7DF18680-E054-41AD-8BC1-D1AEF772440D}</a:tableStyleId>
              </a:tblPr>
              <a:tblGrid>
                <a:gridCol w="2406238"/>
                <a:gridCol w="2406238"/>
                <a:gridCol w="2172299"/>
              </a:tblGrid>
              <a:tr h="500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FUNGSI / AKTIVITI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PENCAPAIAN</a:t>
                      </a:r>
                      <a:endParaRPr lang="en-MY" sz="13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IMPAK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 </a:t>
                      </a:r>
                      <a:endParaRPr lang="en-MY" sz="120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045366"/>
              </p:ext>
            </p:extLst>
          </p:nvPr>
        </p:nvGraphicFramePr>
        <p:xfrm>
          <a:off x="2013038" y="1556792"/>
          <a:ext cx="6984775" cy="482453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06238"/>
                <a:gridCol w="2406238"/>
                <a:gridCol w="2172299"/>
              </a:tblGrid>
              <a:tr h="2412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Lawatan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dari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luar</a:t>
                      </a:r>
                      <a:endParaRPr lang="en-MY" sz="1300" b="1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Seramai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1,503 orang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telah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berkunjung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(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termasuk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dari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luar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Negara).</a:t>
                      </a:r>
                      <a:endParaRPr lang="en-MY" sz="1300" b="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PSAS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sebagai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tempat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penandaarasan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.</a:t>
                      </a:r>
                      <a:endParaRPr lang="en-MY" sz="1300" b="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Menyebar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maklumat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sebagai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promosi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tentang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perkhidmatan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Perpustakaan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300" b="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CCFF99"/>
                    </a:solidFill>
                  </a:tcPr>
                </a:tc>
              </a:tr>
              <a:tr h="2412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Latihan</a:t>
                      </a:r>
                      <a:r>
                        <a:rPr lang="en-US" sz="1300" b="1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industri</a:t>
                      </a:r>
                      <a:r>
                        <a:rPr lang="en-US" sz="1300" b="1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/ </a:t>
                      </a: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latihan</a:t>
                      </a:r>
                      <a:r>
                        <a:rPr lang="en-US" sz="1300" b="1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1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sangkut</a:t>
                      </a:r>
                      <a:endParaRPr lang="en-MY" sz="1300" b="1" dirty="0" smtClean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b="1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Berjaya </a:t>
                      </a: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menyelaras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latihan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industri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untuk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2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kumpulan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pelajar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IPT.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Menyelia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latihan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sangkut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untuk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Pustakwan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</a:t>
                      </a:r>
                      <a:r>
                        <a:rPr lang="en-US" sz="1300" b="0" baseline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dari</a:t>
                      </a:r>
                      <a:r>
                        <a:rPr lang="en-US" sz="1300" b="0" baseline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ea typeface="Calibri"/>
                          <a:cs typeface="David" pitchFamily="34" charset="-79"/>
                        </a:rPr>
                        <a:t> AAU Sudan.</a:t>
                      </a:r>
                      <a:endParaRPr lang="en-MY" sz="1300" b="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Sebagai</a:t>
                      </a: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sumbangan</a:t>
                      </a: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khidmat</a:t>
                      </a: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profesional</a:t>
                      </a: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kepada</a:t>
                      </a: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masyarakat</a:t>
                      </a: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luar</a:t>
                      </a:r>
                      <a:r>
                        <a:rPr lang="en-US" sz="1300" b="0" dirty="0" smtClean="0">
                          <a:solidFill>
                            <a:srgbClr val="000000"/>
                          </a:solidFill>
                          <a:effectLst/>
                          <a:latin typeface="David" pitchFamily="34" charset="-79"/>
                          <a:cs typeface="David" pitchFamily="34" charset="-79"/>
                        </a:rPr>
                        <a:t>.</a:t>
                      </a:r>
                      <a:endParaRPr lang="en-MY" sz="1300" b="0" dirty="0" smtClean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MY" sz="1300" b="0" dirty="0">
                        <a:solidFill>
                          <a:srgbClr val="000000"/>
                        </a:solidFill>
                        <a:effectLst/>
                        <a:latin typeface="David" pitchFamily="34" charset="-79"/>
                        <a:ea typeface="Calibri"/>
                        <a:cs typeface="David" pitchFamily="34" charset="-79"/>
                      </a:endParaRPr>
                    </a:p>
                  </a:txBody>
                  <a:tcPr marL="28543" marR="28543" marT="0" marB="0"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8" name="Picture 7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1881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  <a:t>KAJIAN KEPUASAN PELANGGAN 2012</a:t>
            </a:r>
            <a:endParaRPr lang="ru-RU" sz="4000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06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dirty="0">
                <a:solidFill>
                  <a:srgbClr val="000000"/>
                </a:solidFill>
                <a:latin typeface="Garamond Premr Pro Smbd" pitchFamily="18" charset="0"/>
              </a:rPr>
              <a:t>PENCAPAIAN PROSES UTAMA </a:t>
            </a:r>
            <a:r>
              <a:rPr lang="en-MY" dirty="0" smtClean="0">
                <a:solidFill>
                  <a:srgbClr val="000000"/>
                </a:solidFill>
                <a:latin typeface="Garamond Premr Pro Smbd" pitchFamily="18" charset="0"/>
              </a:rPr>
              <a:t/>
            </a:r>
            <a:br>
              <a:rPr lang="en-MY" dirty="0" smtClean="0">
                <a:solidFill>
                  <a:srgbClr val="000000"/>
                </a:solidFill>
                <a:latin typeface="Garamond Premr Pro Smbd" pitchFamily="18" charset="0"/>
              </a:rPr>
            </a:br>
            <a:r>
              <a:rPr lang="en-MY" dirty="0" smtClean="0">
                <a:solidFill>
                  <a:srgbClr val="000000"/>
                </a:solidFill>
                <a:latin typeface="Garamond Premr Pro Smbd" pitchFamily="18" charset="0"/>
              </a:rPr>
              <a:t>DAN </a:t>
            </a:r>
            <a:r>
              <a:rPr lang="en-MY" dirty="0">
                <a:solidFill>
                  <a:srgbClr val="000000"/>
                </a:solidFill>
                <a:latin typeface="Garamond Premr Pro Smbd" pitchFamily="18" charset="0"/>
              </a:rPr>
              <a:t>BAHAGIAN-BAHAGIAN</a:t>
            </a:r>
            <a:endParaRPr lang="ru-RU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6187862"/>
              </p:ext>
            </p:extLst>
          </p:nvPr>
        </p:nvGraphicFramePr>
        <p:xfrm>
          <a:off x="2195736" y="1196751"/>
          <a:ext cx="6552728" cy="475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6095037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Sasaran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: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Mencapai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70%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Indeks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Kepuasan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Pelanggan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skala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4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daripada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5</a:t>
            </a:r>
            <a:endParaRPr lang="en-MY" sz="18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79712" y="188640"/>
            <a:ext cx="6984776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Bilangan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dan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Peratus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Responden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Mengikut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Kategori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1051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61396"/>
              </p:ext>
            </p:extLst>
          </p:nvPr>
        </p:nvGraphicFramePr>
        <p:xfrm>
          <a:off x="395536" y="1556792"/>
          <a:ext cx="8424936" cy="424847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319415"/>
                <a:gridCol w="2660506"/>
                <a:gridCol w="1705453"/>
                <a:gridCol w="1739562"/>
              </a:tblGrid>
              <a:tr h="6069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Perpustakaan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Frekeuensi</a:t>
                      </a:r>
                      <a:r>
                        <a:rPr lang="en-MY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/ </a:t>
                      </a:r>
                      <a:r>
                        <a:rPr lang="en-MY" sz="160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Peratus</a:t>
                      </a:r>
                      <a:r>
                        <a:rPr lang="en-MY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(%)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606925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Staf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Ijazah</a:t>
                      </a:r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6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Lanjutan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Ijazah</a:t>
                      </a:r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/Diploma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Perpustakaan</a:t>
                      </a:r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6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Utama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584 (81.22%)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273 (80.06%)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237 (69.5%)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PPSK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68 (9.46%)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8 (2.35%)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22 (6.45%)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PPV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23 (3.20%)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 (0.59%)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41 (12.02%)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PKSB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27 (3.76%)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22 (6.45%)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28 (8.21%)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606925"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PKBS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17 (2.36%)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6 (1.76%)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6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13 (3.81%)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7624" y="5951021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Sasaran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: </a:t>
            </a:r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Mencapai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70% </a:t>
            </a:r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Indeks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Kepuasan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Pelanggan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</a:p>
          <a:p>
            <a:pPr algn="ctr"/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skala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4 </a:t>
            </a:r>
            <a:r>
              <a:rPr lang="en-US" sz="22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daripada</a:t>
            </a:r>
            <a:r>
              <a:rPr lang="en-US" sz="22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5</a:t>
            </a:r>
            <a:endParaRPr lang="en-MY" sz="22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99592" y="692696"/>
            <a:ext cx="7560840" cy="64807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Perpustakaan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Yang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Dinilai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sz="3600" dirty="0" smtClean="0">
                <a:solidFill>
                  <a:srgbClr val="000000"/>
                </a:solidFill>
                <a:latin typeface="Garamond Premr Pro Smbd" pitchFamily="18" charset="0"/>
              </a:rPr>
              <a:t>MAKLUM BALAS PELANGGAN 2012</a:t>
            </a:r>
            <a: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  <a:t/>
            </a:r>
            <a:b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</a:br>
            <a:r>
              <a:rPr lang="en-MY" sz="3600" dirty="0" smtClean="0">
                <a:solidFill>
                  <a:srgbClr val="000000"/>
                </a:solidFill>
                <a:latin typeface="Garamond Premr Pro Smbd" pitchFamily="18" charset="0"/>
              </a:rPr>
              <a:t>(ADUAN / PENGHARGAAN)</a:t>
            </a:r>
            <a:br>
              <a:rPr lang="en-MY" sz="3600" dirty="0" smtClean="0">
                <a:solidFill>
                  <a:srgbClr val="000000"/>
                </a:solidFill>
                <a:latin typeface="Garamond Premr Pro Smbd" pitchFamily="18" charset="0"/>
              </a:rPr>
            </a:br>
            <a:endParaRPr lang="ru-RU" sz="3600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47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3728" y="1484784"/>
            <a:ext cx="6768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cap="small" dirty="0">
                <a:solidFill>
                  <a:schemeClr val="accent1"/>
                </a:solidFill>
                <a:latin typeface="David" pitchFamily="34" charset="-79"/>
                <a:cs typeface="David" pitchFamily="34" charset="-79"/>
              </a:rPr>
              <a:t>RINGKASAN ADUAN MELIBATKAN </a:t>
            </a:r>
            <a:r>
              <a:rPr lang="en-US" sz="1800" b="1" cap="small" dirty="0" smtClean="0">
                <a:solidFill>
                  <a:schemeClr val="accent1"/>
                </a:solidFill>
                <a:latin typeface="David" pitchFamily="34" charset="-79"/>
                <a:cs typeface="David" pitchFamily="34" charset="-79"/>
              </a:rPr>
              <a:t>STAF</a:t>
            </a:r>
            <a:r>
              <a:rPr lang="en-US" sz="1800" b="1" dirty="0" smtClean="0">
                <a:solidFill>
                  <a:schemeClr val="accent1"/>
                </a:solidFill>
                <a:latin typeface="David" pitchFamily="34" charset="-79"/>
                <a:cs typeface="David" pitchFamily="34" charset="-79"/>
              </a:rPr>
              <a:t/>
            </a:r>
            <a:br>
              <a:rPr lang="en-US" sz="1800" b="1" dirty="0" smtClean="0">
                <a:solidFill>
                  <a:schemeClr val="accent1"/>
                </a:solidFill>
                <a:latin typeface="David" pitchFamily="34" charset="-79"/>
                <a:cs typeface="David" pitchFamily="34" charset="-79"/>
              </a:rPr>
            </a:br>
            <a:endParaRPr lang="en-MY" sz="1800" b="1" dirty="0">
              <a:solidFill>
                <a:schemeClr val="accent1"/>
              </a:solidFill>
              <a:latin typeface="David" pitchFamily="34" charset="-79"/>
              <a:cs typeface="David" pitchFamily="34" charset="-79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Staf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bising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kaunter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Anjung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Siswazah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menonton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movie di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komputer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Mengganggu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ketenteraman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suasana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senyap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konsentrasi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pelajar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yang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membuat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ulang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kaji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</a:t>
            </a:r>
            <a:b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</a:br>
            <a:endParaRPr lang="en-MY" sz="18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Staf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pemalas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sombong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Lambat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membuka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pintu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selalu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berborak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dengan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kuat</a:t>
            </a:r>
            <a:r>
              <a:rPr lang="en-US" sz="18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(</a:t>
            </a:r>
            <a:r>
              <a:rPr lang="en-US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cawangan</a:t>
            </a:r>
            <a:r>
              <a:rPr lang="en-US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).</a:t>
            </a:r>
            <a:endParaRPr lang="en-MY" sz="18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79712" y="188640"/>
            <a:ext cx="6984776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Maklum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Balas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Pelanggan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2012 (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Aduan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/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Penghargaan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)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251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79712" y="188640"/>
            <a:ext cx="6984776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Maklum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Balas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Pelanggan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 2012 (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Aduan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/</a:t>
            </a:r>
            <a:r>
              <a:rPr lang="en-US" sz="2400" kern="0" dirty="0" err="1" smtClean="0">
                <a:solidFill>
                  <a:srgbClr val="000000"/>
                </a:solidFill>
                <a:latin typeface="Berlin Sans FB" pitchFamily="34" charset="0"/>
              </a:rPr>
              <a:t>Penghargaan</a:t>
            </a:r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)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23728" y="1260624"/>
            <a:ext cx="67687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David" pitchFamily="34" charset="-79"/>
                <a:cs typeface="David" pitchFamily="34" charset="-79"/>
              </a:rPr>
              <a:t>RINGKASAN PENGHARGAAN MELIBATKAN </a:t>
            </a:r>
            <a:r>
              <a:rPr lang="en-US" sz="1600" b="1" dirty="0" smtClean="0">
                <a:solidFill>
                  <a:schemeClr val="accent1"/>
                </a:solidFill>
                <a:latin typeface="David" pitchFamily="34" charset="-79"/>
                <a:cs typeface="David" pitchFamily="34" charset="-79"/>
              </a:rPr>
              <a:t>STAF/PSAS</a:t>
            </a:r>
          </a:p>
          <a:p>
            <a:endParaRPr lang="en-MY" sz="16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Pelajar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dua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Bacelor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Sains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Pertanian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mengucapkan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tahniah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syabas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atas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kejayaan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PSAS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dinobatkan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sebagai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Pemenang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Anugerah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Cemerlang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2011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Pemenang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Tempat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Pertama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Pusat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Tanggungjawab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(PTJ) UPM 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2012</a:t>
            </a:r>
            <a:b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</a:br>
            <a:endParaRPr lang="en-MY" sz="17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Program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Hari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Bersama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Pelanggan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PSAS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begitu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menarik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Menggabungkan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unsur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permainan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informasi</a:t>
            </a:r>
            <a:endParaRPr lang="en-US" sz="17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lvl="0">
              <a:lnSpc>
                <a:spcPct val="150000"/>
              </a:lnSpc>
            </a:pPr>
            <a:endParaRPr lang="en-MY" sz="17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Tahniah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kerana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sediakan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Anjung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Siswazah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sangat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kondusif</a:t>
            </a:r>
            <a:endParaRPr lang="en-US" sz="17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endParaRPr lang="en-MY" sz="17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Terima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kasih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kepada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staf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kerana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bantuan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kerjasama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mereka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</a:t>
            </a:r>
            <a:r>
              <a:rPr lang="en-US" sz="17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cawangan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)</a:t>
            </a:r>
            <a:endParaRPr lang="en-MY" sz="17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05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  <a:t>KEY PERFORMANCE INDICATOR </a:t>
            </a:r>
            <a:b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</a:br>
            <a: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  <a:t>(KPI PSAS)</a:t>
            </a:r>
            <a:b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</a:br>
            <a:r>
              <a:rPr lang="en-MY" sz="4000" dirty="0" smtClean="0">
                <a:solidFill>
                  <a:srgbClr val="000000"/>
                </a:solidFill>
                <a:latin typeface="Garamond Premr Pro Smbd" pitchFamily="18" charset="0"/>
              </a:rPr>
              <a:t>2012</a:t>
            </a:r>
            <a:endParaRPr lang="ru-RU" sz="4000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0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213997"/>
              </p:ext>
            </p:extLst>
          </p:nvPr>
        </p:nvGraphicFramePr>
        <p:xfrm>
          <a:off x="2051720" y="980728"/>
          <a:ext cx="6813823" cy="5734632"/>
        </p:xfrm>
        <a:graphic>
          <a:graphicData uri="http://schemas.openxmlformats.org/drawingml/2006/table">
            <a:tbl>
              <a:tblPr/>
              <a:tblGrid>
                <a:gridCol w="213222"/>
                <a:gridCol w="281541"/>
                <a:gridCol w="1461585"/>
                <a:gridCol w="594375"/>
                <a:gridCol w="633357"/>
                <a:gridCol w="701561"/>
                <a:gridCol w="643098"/>
                <a:gridCol w="701561"/>
                <a:gridCol w="1583523"/>
              </a:tblGrid>
              <a:tr h="279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KPI</a:t>
                      </a:r>
                      <a:endParaRPr lang="en-MY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Target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2012</a:t>
                      </a:r>
                      <a:endParaRPr lang="en-MY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Achievement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2012 </a:t>
                      </a:r>
                      <a:endParaRPr lang="en-MY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Remarks</a:t>
                      </a:r>
                      <a:endParaRPr lang="en-MY" sz="1200" b="1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81872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1.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Customer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Satisfaction Index (CSI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) 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% of Respondent Average greater than the targeted mean (3.5)</a:t>
                      </a:r>
                      <a:endParaRPr lang="en-MY" sz="12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Q1</a:t>
                      </a:r>
                      <a:endParaRPr lang="en-MY" sz="1200" b="1" baseline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Q2</a:t>
                      </a:r>
                      <a:endParaRPr lang="en-MY" sz="1200" b="1" baseline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Q3</a:t>
                      </a:r>
                      <a:endParaRPr lang="en-MY" sz="1200" b="1" baseline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b="1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Q4</a:t>
                      </a:r>
                      <a:endParaRPr lang="en-MY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79564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1.1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CSI -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Undergraduates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Times New Roman"/>
                          <a:cs typeface="Arial" pitchFamily="34" charset="0"/>
                        </a:rPr>
                        <a:t>70%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Times New Roman"/>
                          <a:cs typeface="Arial" pitchFamily="34" charset="0"/>
                        </a:rPr>
                        <a:t>88.87%</a:t>
                      </a:r>
                      <a:endParaRPr lang="en-MY" sz="1200" b="0" baseline="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b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en-MY" sz="1200" b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200" b="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79564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CSI - Postgraduates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Times New Roman"/>
                          <a:cs typeface="Arial" pitchFamily="34" charset="0"/>
                        </a:rPr>
                        <a:t>70%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Times New Roman"/>
                          <a:cs typeface="Arial" pitchFamily="34" charset="0"/>
                        </a:rPr>
                        <a:t>80.94%</a:t>
                      </a:r>
                      <a:endParaRPr lang="en-MY" sz="1200" b="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64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1.3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CSI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–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Staffs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Times New Roman"/>
                          <a:cs typeface="Arial" pitchFamily="34" charset="0"/>
                        </a:rPr>
                        <a:t>70%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88.23%</a:t>
                      </a: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3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3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Reduction of Cost per Content</a:t>
                      </a:r>
                      <a:r>
                        <a:rPr lang="en-US" sz="1200" strike="sngStrike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Downloaded (based on six most expensive databases)</a:t>
                      </a:r>
                      <a:endParaRPr lang="en-MY" sz="12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5%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Berlin Sans FB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41%</a:t>
                      </a: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Targeted cost – RM1.00; Achievement – RM0.62</a:t>
                      </a:r>
                      <a:endParaRPr lang="en-MY" sz="12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14300" indent="-1143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Achievement based on data from January until November 2012 compared to January to December 2011</a:t>
                      </a: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717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3.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Percentage of required titles in the collection (to assess to what extent reading list titles are owned by the library)</a:t>
                      </a:r>
                      <a:endParaRPr lang="en-MY" sz="1200" kern="12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20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65%</a:t>
                      </a:r>
                      <a:endParaRPr lang="en-MY" sz="12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3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84.2%</a:t>
                      </a:r>
                      <a:endParaRPr lang="en-MY" sz="12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4128 out</a:t>
                      </a:r>
                      <a:r>
                        <a:rPr lang="en-US" sz="1200" kern="1200" baseline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 of 4904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 titles received from 15 faculties for undergraduate courses.</a:t>
                      </a: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51720" y="116632"/>
            <a:ext cx="6840760" cy="64807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Library Services – Achievement 2012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7" name="Picture 6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40208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51720" y="116632"/>
            <a:ext cx="6840760" cy="64807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Library Services – Achievement 2012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407720"/>
              </p:ext>
            </p:extLst>
          </p:nvPr>
        </p:nvGraphicFramePr>
        <p:xfrm>
          <a:off x="2051720" y="980728"/>
          <a:ext cx="6912768" cy="5544616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577859"/>
                <a:gridCol w="763008"/>
                <a:gridCol w="4123511"/>
                <a:gridCol w="1448390"/>
              </a:tblGrid>
              <a:tr h="44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KPI</a:t>
                      </a:r>
                      <a:endParaRPr lang="en-MY" sz="14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Target 2013</a:t>
                      </a:r>
                      <a:endParaRPr lang="en-MY" sz="14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99"/>
                    </a:solidFill>
                  </a:tcPr>
                </a:tc>
              </a:tr>
              <a:tr h="109096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1.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Customer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Satisfaction Index (CSI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) 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% of respondent average greater than the targeted mean (3.5)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4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>
                    <a:solidFill>
                      <a:srgbClr val="FFCCCC"/>
                    </a:solidFill>
                  </a:tcPr>
                </a:tc>
              </a:tr>
              <a:tr h="281238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1.1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CSI -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Undergraduates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70%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CC"/>
                    </a:solidFill>
                  </a:tcPr>
                </a:tc>
              </a:tr>
              <a:tr h="281238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1.2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CSI - Postgraduates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70%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CC"/>
                    </a:solidFill>
                  </a:tcPr>
                </a:tc>
              </a:tr>
              <a:tr h="281238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1.3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CSI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–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Staffs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70%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CC"/>
                    </a:solidFill>
                  </a:tcPr>
                </a:tc>
              </a:tr>
              <a:tr h="1168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2.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Reduction of Cost per Content</a:t>
                      </a:r>
                      <a:r>
                        <a:rPr lang="en-US" sz="1400" strike="sngStrike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Downloaded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(based on six most expensive databases)</a:t>
                      </a:r>
                      <a:endParaRPr lang="en-MY" sz="14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99"/>
                    </a:solidFill>
                  </a:tcPr>
                </a:tc>
              </a:tr>
              <a:tr h="999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3.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Percentage of required titles in the collection</a:t>
                      </a:r>
                      <a:r>
                        <a:rPr lang="en-US" sz="1400" kern="1200" baseline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(to assess to what extent reading list titles are owned by the library)</a:t>
                      </a:r>
                      <a:endParaRPr lang="en-MY" sz="1400" kern="12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20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80%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/>
                </a:tc>
              </a:tr>
              <a:tr h="999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4.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Increase of digital content in UPMIR portal</a:t>
                      </a:r>
                      <a:endParaRPr lang="en-MY" sz="1400" i="0" kern="12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10%</a:t>
                      </a:r>
                      <a:endParaRPr lang="en-MY" sz="14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418" marR="55418" marT="0" marB="0" anchor="ctr" anchorCtr="1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18259" y="3772535"/>
            <a:ext cx="1446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Berlin Sans FB" pitchFamily="34" charset="0"/>
              </a:rPr>
              <a:t>WITHDRAWN</a:t>
            </a:r>
            <a:r>
              <a:rPr lang="en-US" sz="160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endParaRPr lang="en-MY" sz="1600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7" name="Picture 6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5511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633876"/>
              </p:ext>
            </p:extLst>
          </p:nvPr>
        </p:nvGraphicFramePr>
        <p:xfrm>
          <a:off x="2318853" y="1268760"/>
          <a:ext cx="6162478" cy="5093188"/>
        </p:xfrm>
        <a:graphic>
          <a:graphicData uri="http://schemas.openxmlformats.org/drawingml/2006/table">
            <a:tbl>
              <a:tblPr/>
              <a:tblGrid>
                <a:gridCol w="2266659"/>
                <a:gridCol w="3895819"/>
              </a:tblGrid>
              <a:tr h="697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KPI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Remarks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43952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Reduction </a:t>
                      </a:r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of Cost per Content</a:t>
                      </a:r>
                      <a:r>
                        <a:rPr lang="en-US" sz="1600" i="0" strike="sngStrike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Downloaded </a:t>
                      </a:r>
                      <a:endParaRPr lang="en-US" sz="1600" i="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based on six most expensive databases)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Justification for withdrawal of this KPI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u="none" strike="noStrike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14300" marR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Increase of subscription cost in 2013 with the implementation of e-migration.</a:t>
                      </a:r>
                    </a:p>
                    <a:p>
                      <a:pPr marL="114300" marR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Increase of subscription price between 2% - 5% per year.</a:t>
                      </a:r>
                    </a:p>
                    <a:p>
                      <a:pPr marL="114300" marR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Fluctuation of foreign currency exchange rate. </a:t>
                      </a:r>
                    </a:p>
                    <a:p>
                      <a:pPr marL="114300" marR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There is no significant increase in the use of databases by users for the past 3 years.</a:t>
                      </a:r>
                    </a:p>
                    <a:p>
                      <a:pPr marL="114300" marR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  <a:ea typeface="Calibri"/>
                          <a:cs typeface="Arial" pitchFamily="34" charset="0"/>
                        </a:rPr>
                        <a:t>It is difficult for the library to set the base line for this KPI due to the above factors.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6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856" marR="628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23728" y="260648"/>
            <a:ext cx="6552728" cy="64807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Library Services – Withdrawn KPI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10" name="Picture 9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4680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23728" y="260648"/>
            <a:ext cx="6552728" cy="64807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dirty="0" smtClean="0">
                <a:solidFill>
                  <a:srgbClr val="000000"/>
                </a:solidFill>
                <a:latin typeface="Berlin Sans FB" pitchFamily="34" charset="0"/>
              </a:rPr>
              <a:t>Library Services – New KPI for 2013</a:t>
            </a:r>
            <a:endParaRPr lang="en-MY" sz="24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493366"/>
              </p:ext>
            </p:extLst>
          </p:nvPr>
        </p:nvGraphicFramePr>
        <p:xfrm>
          <a:off x="2127152" y="1196752"/>
          <a:ext cx="6552727" cy="5112568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95270"/>
                <a:gridCol w="1558021"/>
                <a:gridCol w="2899436"/>
              </a:tblGrid>
              <a:tr h="683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KPI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856" marR="62856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Target 2013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856" marR="62856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Remarks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856" marR="62856" marT="0" marB="0" anchor="ctr">
                    <a:solidFill>
                      <a:srgbClr val="FFCC99"/>
                    </a:solidFill>
                  </a:tcPr>
                </a:tc>
              </a:tr>
              <a:tr h="44285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latin typeface="Berlin Sans FB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Increase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of digital content in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UPM IR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portal. </a:t>
                      </a:r>
                      <a:endParaRPr lang="en-US" sz="1600" i="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856" marR="62856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latin typeface="Berlin Sans FB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10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%</a:t>
                      </a:r>
                      <a:endParaRPr lang="en-US" sz="16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856" marR="62856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latin typeface="Berlin Sans FB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Justification:</a:t>
                      </a:r>
                      <a:endParaRPr lang="en-US" sz="1600" dirty="0">
                        <a:solidFill>
                          <a:srgbClr val="000000"/>
                        </a:solidFill>
                        <a:latin typeface="Berlin Sans FB" pitchFamily="34" charset="0"/>
                      </a:endParaRP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85750" algn="l"/>
                        </a:tabLs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Increase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in digital content in UPM IR portal will facilitate access to UPM publications, thus contributing to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:</a:t>
                      </a:r>
                    </a:p>
                    <a:p>
                      <a:pPr marL="51435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285750" algn="l"/>
                        </a:tabLs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increase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in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Webometric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rating.</a:t>
                      </a:r>
                    </a:p>
                    <a:p>
                      <a:pPr marL="51435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  <a:tabLst>
                          <a:tab pos="285750" algn="l"/>
                        </a:tabLs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increase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of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citations/references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of UPM publications.</a:t>
                      </a:r>
                    </a:p>
                    <a:p>
                      <a:pPr marL="228600" marR="0" lvl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To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preserve UPM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Berlin Sans FB" pitchFamily="34" charset="0"/>
                        </a:rPr>
                        <a:t>publications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solidFill>
                          <a:srgbClr val="000000"/>
                        </a:solidFill>
                        <a:latin typeface="Berlin Sans FB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856" marR="62856" marT="0" marB="0"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10" name="Picture 9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2257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51720" y="188640"/>
            <a:ext cx="6696744" cy="792088"/>
          </a:xfrm>
          <a:prstGeom prst="rect">
            <a:avLst/>
          </a:prstGeom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Peruntukan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dan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Perbelanjaan</a:t>
            </a:r>
            <a:endParaRPr lang="en-US" sz="2800" kern="0" dirty="0" smtClean="0">
              <a:solidFill>
                <a:srgbClr val="000000"/>
              </a:solidFill>
              <a:latin typeface="Berlin Sans FB" pitchFamily="34" charset="0"/>
            </a:endParaRPr>
          </a:p>
          <a:p>
            <a:pPr algn="ctr"/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2011-2012</a:t>
            </a:r>
            <a:endParaRPr lang="en-MY" sz="28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756092"/>
              </p:ext>
            </p:extLst>
          </p:nvPr>
        </p:nvGraphicFramePr>
        <p:xfrm>
          <a:off x="2055887" y="1268760"/>
          <a:ext cx="669674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1720" y="5720189"/>
            <a:ext cx="6696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PSAS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membelanjakan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sejumlah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RM16,700,177.64 (98.66%)</a:t>
            </a:r>
            <a:r>
              <a:rPr lang="en-US" sz="17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daripada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jumlah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peruntukan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asal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RM16,927.080.00</a:t>
            </a:r>
            <a:r>
              <a:rPr lang="en-US" sz="17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Lebihan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peruntukan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tidak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dibelanjakan</a:t>
            </a:r>
            <a:r>
              <a:rPr lang="en-US" sz="17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berjumlah</a:t>
            </a:r>
            <a:r>
              <a:rPr lang="en-US" sz="17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RM272,990.47</a:t>
            </a:r>
            <a:r>
              <a:rPr lang="en-US" sz="17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</a:t>
            </a:r>
            <a:endParaRPr lang="en-MY" sz="1700" b="1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5957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dirty="0" smtClean="0">
                <a:solidFill>
                  <a:srgbClr val="000000"/>
                </a:solidFill>
                <a:latin typeface="Garamond Premr Pro Smbd" pitchFamily="18" charset="0"/>
              </a:rPr>
              <a:t>SUMBER MANUSIA PSAS 2012</a:t>
            </a:r>
            <a:endParaRPr lang="ru-RU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1"/>
            <a:ext cx="6408712" cy="576064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Berlin Sans FB" pitchFamily="34" charset="0"/>
              </a:rPr>
              <a:t>Jumlah</a:t>
            </a:r>
            <a:r>
              <a:rPr lang="en-US" sz="2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Berlin Sans FB" pitchFamily="34" charset="0"/>
              </a:rPr>
              <a:t>Staf</a:t>
            </a:r>
            <a:r>
              <a:rPr lang="en-US" sz="2800" dirty="0" smtClean="0">
                <a:solidFill>
                  <a:schemeClr val="tx1"/>
                </a:solidFill>
                <a:latin typeface="Berlin Sans FB" pitchFamily="34" charset="0"/>
              </a:rPr>
              <a:t> PSAS 2012</a:t>
            </a:r>
            <a:endParaRPr lang="en-MY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507933"/>
              </p:ext>
            </p:extLst>
          </p:nvPr>
        </p:nvGraphicFramePr>
        <p:xfrm>
          <a:off x="2195736" y="1124744"/>
          <a:ext cx="6415733" cy="542241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868219"/>
                <a:gridCol w="773757"/>
                <a:gridCol w="773757"/>
              </a:tblGrid>
              <a:tr h="331237"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Jawatan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5B1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PSAS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5B1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PKBS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5B19D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Pustakawan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VU7 (1), S54 (1), S52 (1), S48 (13), S44 (9), S41 (29)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 smtClean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53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4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Penolong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Pendaftar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N41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Setiausaha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N22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Penolong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Pegawai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Perpustakaan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S27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8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Pembantu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Perpustakaan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S26 (1), S22 (36), S17 (45)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82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Pembantu Penerbitan - N22 (1), N17 (6)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7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Pembantu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Pemuliharaan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- S17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Pegawai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Perkhidmatan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Pelanggan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N17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Pembantu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Tadbir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(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Perkeranian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&amp; </a:t>
                      </a:r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Operasi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) - N17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2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Pereka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B17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Juruteknik - J22 (1), J17 (2)</a:t>
                      </a:r>
                      <a:endParaRPr lang="sv-SE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3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Pembantu Am Pejabat - N4 (3), N1 (3)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6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 err="1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Pemandu</a:t>
                      </a:r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 - R6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 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FF66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n-MY" sz="1800" u="none" strike="noStrike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Jumlah Keseluruhan</a:t>
                      </a:r>
                      <a:endParaRPr lang="en-MY" sz="1800" b="0" i="0" u="none" strike="noStrike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 smtClean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168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800" u="none" strike="noStrike" dirty="0">
                          <a:solidFill>
                            <a:srgbClr val="000000"/>
                          </a:solidFill>
                          <a:effectLst/>
                          <a:latin typeface="Berlin Sans FB" pitchFamily="34" charset="0"/>
                        </a:rPr>
                        <a:t>16</a:t>
                      </a:r>
                      <a:endParaRPr lang="en-MY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8" name="Picture 7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0306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dirty="0" smtClean="0">
                <a:solidFill>
                  <a:srgbClr val="000000"/>
                </a:solidFill>
                <a:latin typeface="Garamond Premr Pro Smbd" pitchFamily="18" charset="0"/>
              </a:rPr>
              <a:t>PENAMBAHBAIKAN PSAS </a:t>
            </a:r>
            <a:br>
              <a:rPr lang="en-MY" dirty="0" smtClean="0">
                <a:solidFill>
                  <a:srgbClr val="000000"/>
                </a:solidFill>
                <a:latin typeface="Garamond Premr Pro Smbd" pitchFamily="18" charset="0"/>
              </a:rPr>
            </a:br>
            <a:r>
              <a:rPr lang="en-MY" dirty="0" smtClean="0">
                <a:solidFill>
                  <a:srgbClr val="000000"/>
                </a:solidFill>
                <a:latin typeface="Garamond Premr Pro Smbd" pitchFamily="18" charset="0"/>
              </a:rPr>
              <a:t>2012</a:t>
            </a:r>
            <a:endParaRPr lang="ru-RU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1"/>
            <a:ext cx="6408712" cy="576064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Berlin Sans FB" pitchFamily="34" charset="0"/>
              </a:rPr>
              <a:t>Penambahbaikan</a:t>
            </a:r>
            <a:r>
              <a:rPr lang="en-US" sz="2800" dirty="0" smtClean="0">
                <a:solidFill>
                  <a:schemeClr val="tx1"/>
                </a:solidFill>
                <a:latin typeface="Berlin Sans FB" pitchFamily="34" charset="0"/>
              </a:rPr>
              <a:t> PSAS 2012</a:t>
            </a:r>
            <a:endParaRPr lang="en-MY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51720" y="1196752"/>
            <a:ext cx="676875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90600" algn="l"/>
              </a:tabLst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1.	</a:t>
            </a:r>
            <a:r>
              <a:rPr kumimoji="0" lang="sv-S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Kelajuan Capaian ke Internet Melalui HotSpot/uSpot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David" pitchFamily="34" charset="-79"/>
              <a:cs typeface="David" pitchFamily="34" charset="-79"/>
            </a:endParaRPr>
          </a:p>
          <a:p>
            <a:pPr marL="808038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>
                <a:tab pos="450850" algn="l"/>
                <a:tab pos="990600" algn="l"/>
              </a:tabLst>
            </a:pPr>
            <a:r>
              <a:rPr kumimoji="0" lang="sv-S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Sistem rangkaian PSAS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David" pitchFamily="34" charset="-79"/>
              <a:cs typeface="David" pitchFamily="34" charset="-79"/>
            </a:endParaRPr>
          </a:p>
          <a:p>
            <a:pPr marL="793750"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90600" algn="l"/>
              </a:tabLst>
            </a:pPr>
            <a:r>
              <a:rPr kumimoji="0" 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  Menggantikan semua switch 3Comm dengan network PoE access Switch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David" pitchFamily="34" charset="-79"/>
              <a:cs typeface="David" pitchFamily="34" charset="-79"/>
            </a:endParaRPr>
          </a:p>
          <a:p>
            <a:pPr marL="793750"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90600" algn="l"/>
              </a:tabLst>
            </a:pPr>
            <a:r>
              <a:rPr kumimoji="0" 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  Pihak IDEC telah memperuntukkan </a:t>
            </a:r>
            <a:r>
              <a:rPr kumimoji="0" lang="sv-SE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bandwidth</a:t>
            </a:r>
            <a:r>
              <a:rPr kumimoji="0" lang="sv-S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 khusus (20Mbps) perpustakaan. </a:t>
            </a:r>
          </a:p>
          <a:p>
            <a:pPr marL="808038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 startAt="2"/>
              <a:tabLst>
                <a:tab pos="450850" algn="l"/>
                <a:tab pos="854075" algn="l"/>
              </a:tabLst>
            </a:pPr>
            <a:r>
              <a:rPr lang="sv-SE" sz="14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USPOT</a:t>
            </a:r>
          </a:p>
          <a:p>
            <a:pPr marL="793750"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5 unit Access Point (AP)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tambahan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USpot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dipasang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ruang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bacaan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blok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A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Blok B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mengurangkan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bebanan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akses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kepada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AP yang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sedia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ada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..</a:t>
            </a:r>
          </a:p>
          <a:p>
            <a:pPr marL="793750"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4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2.	 </a:t>
            </a:r>
            <a:r>
              <a:rPr lang="en-US" sz="14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Komputer</a:t>
            </a:r>
            <a:r>
              <a:rPr lang="en-US" sz="14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Sewaan</a:t>
            </a:r>
            <a:endParaRPr lang="en-US" sz="1400" b="1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 	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100 unit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komputer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disewa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ditempatkan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Bilik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Rujukan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Elektronik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(BRE)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Anjung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Siswazah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bagi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menggantikan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komputer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terdahulu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tidak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berfungsi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dengan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baik</a:t>
            </a:r>
            <a:r>
              <a:rPr lang="en-US" sz="14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</a:t>
            </a:r>
            <a:endParaRPr kumimoji="0" lang="sv-SE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David" pitchFamily="34" charset="-79"/>
              <a:cs typeface="David" pitchFamily="34" charset="-79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5" name="Picture 4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729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1"/>
            <a:ext cx="6408712" cy="576064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Berlin Sans FB" pitchFamily="34" charset="0"/>
              </a:rPr>
              <a:t>Penambahbaikan</a:t>
            </a:r>
            <a:r>
              <a:rPr lang="en-US" sz="2800" dirty="0" smtClean="0">
                <a:solidFill>
                  <a:schemeClr val="tx1"/>
                </a:solidFill>
                <a:latin typeface="Berlin Sans FB" pitchFamily="34" charset="0"/>
              </a:rPr>
              <a:t> PSAS 2012</a:t>
            </a:r>
            <a:endParaRPr lang="en-MY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67744" y="1052736"/>
            <a:ext cx="633670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509588" indent="-509588" algn="just">
              <a:lnSpc>
                <a:spcPct val="150000"/>
              </a:lnSpc>
              <a:tabLst>
                <a:tab pos="465138" algn="l"/>
              </a:tabLst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3.	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Projek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Pembangunan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Infrastruktur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Pengurusan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Capaian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Jurnal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/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Pangkalan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Atas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Talian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EzProxy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)</a:t>
            </a: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 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	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Menggunakan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tiga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unit server yang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berfungsi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sebagai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pangkalan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data/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sistem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Lightweight Directory Access Protocol (LDAP).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Penempatan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server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berkenaan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adalah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seperti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berikut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:</a:t>
            </a:r>
          </a:p>
          <a:p>
            <a:pPr marL="465138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  1 unit (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pangkalan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data/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sistem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)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ditempatkan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Pusat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 PSAS</a:t>
            </a:r>
          </a:p>
          <a:p>
            <a:pPr marL="465138"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1 unit (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pangkalan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data/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sistem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)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ditempatkan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Cyber Jaya </a:t>
            </a:r>
          </a:p>
          <a:p>
            <a:pPr marL="465138"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1 unit (LDAP)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ditempatkan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Pusat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 PSAS</a:t>
            </a:r>
          </a:p>
          <a:p>
            <a:pPr marL="465138" lvl="0" indent="-4651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</a:pPr>
            <a:endParaRPr lang="en-US" sz="1600" b="1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4.	 Back up Server</a:t>
            </a: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 	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dua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unit </a:t>
            </a:r>
            <a:r>
              <a:rPr lang="en-US" sz="1600" i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server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dibeli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digunakan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tujuan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back up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bagi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semua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sistem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aplikasi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PSAS. 1 unit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ditempatkan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Pusat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 , PSAS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1 unit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lagi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ditempatkan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iDEC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Epsilon.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6" name="Picture 5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2361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1"/>
            <a:ext cx="6408712" cy="576064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Berlin Sans FB" pitchFamily="34" charset="0"/>
              </a:rPr>
              <a:t>Penambahbaikan</a:t>
            </a:r>
            <a:r>
              <a:rPr lang="en-US" sz="2800" dirty="0" smtClean="0">
                <a:solidFill>
                  <a:schemeClr val="tx1"/>
                </a:solidFill>
                <a:latin typeface="Berlin Sans FB" pitchFamily="34" charset="0"/>
              </a:rPr>
              <a:t> PSAS 2012</a:t>
            </a:r>
            <a:endParaRPr lang="en-MY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51720" y="1124744"/>
            <a:ext cx="669674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David" pitchFamily="34" charset="-79"/>
                <a:ea typeface="Times New Roman" pitchFamily="18" charset="0"/>
                <a:cs typeface="David" pitchFamily="34" charset="-79"/>
              </a:rPr>
              <a:t>5.	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Video Conferencing</a:t>
            </a: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 	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Kerja-kerja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menaiktaraf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kemudahan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video conferencing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dilaksanakan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Bilik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Jugra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2.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Penaiktarafan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ini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melibatkan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penggantian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penambahan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projektor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(LCD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kepada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LED),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skrin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pendawaian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semula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kabel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elektrik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sistem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rangkaian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</a:p>
          <a:p>
            <a:pPr marL="465138" lvl="0" indent="-4651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</a:pP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6.	 </a:t>
            </a:r>
            <a:r>
              <a:rPr lang="en-US" sz="1600" b="1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Pembelian</a:t>
            </a: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TV</a:t>
            </a: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 	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8 unit TV (Toshiba 40”)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dibekalkan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dipasangkan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</a:p>
          <a:p>
            <a:pPr marL="465138" algn="just">
              <a:lnSpc>
                <a:spcPct val="150000"/>
              </a:lnSpc>
              <a:buFont typeface="Arial" pitchFamily="34" charset="0"/>
              <a:buChar char="•"/>
              <a:tabLst>
                <a:tab pos="465138" algn="l"/>
                <a:tab pos="688975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	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Bilik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Perbincangan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Utama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(4 unit) </a:t>
            </a:r>
          </a:p>
          <a:p>
            <a:pPr marL="503238"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Bilik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Malawati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(2 unit)</a:t>
            </a:r>
          </a:p>
          <a:p>
            <a:pPr marL="503238"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Kejuruteraan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Seni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Bina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(2 unit).</a:t>
            </a:r>
          </a:p>
          <a:p>
            <a:pPr marL="503238" lvl="1" algn="just">
              <a:lnSpc>
                <a:spcPct val="150000"/>
              </a:lnSpc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65138" lvl="0" indent="-4651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65138" lvl="0" indent="-4651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6" name="Picture 5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67419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1"/>
            <a:ext cx="6408712" cy="576064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Berlin Sans FB" pitchFamily="34" charset="0"/>
              </a:rPr>
              <a:t>Penambahbaikan</a:t>
            </a:r>
            <a:r>
              <a:rPr lang="en-US" sz="2800" dirty="0" smtClean="0">
                <a:solidFill>
                  <a:schemeClr val="tx1"/>
                </a:solidFill>
                <a:latin typeface="Berlin Sans FB" pitchFamily="34" charset="0"/>
              </a:rPr>
              <a:t> PSAS 2012</a:t>
            </a:r>
            <a:endParaRPr lang="en-MY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15158" y="1196752"/>
            <a:ext cx="638929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509588" indent="-509588" algn="just">
              <a:lnSpc>
                <a:spcPct val="150000"/>
              </a:lnSpc>
              <a:buAutoNum type="arabicPeriod" startAt="7"/>
              <a:tabLst>
                <a:tab pos="465138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RFID Security Gate</a:t>
            </a: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lvl="0" indent="-4651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	6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pasang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security gate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berkenaan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dipasang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di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Utama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semua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cawangan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Ini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adalah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memenuhi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keperluan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tag ISO 15693.</a:t>
            </a:r>
          </a:p>
          <a:p>
            <a:pPr marL="465138" lvl="0" indent="-4651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</a:p>
          <a:p>
            <a:pPr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8.	CCTV Digital</a:t>
            </a: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 	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Tujuh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unit CCTV Digital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dipasang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foyer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kawasan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meletak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kenderaan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bahagian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hadapan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belakang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</a:t>
            </a: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buAutoNum type="arabicPeriod" startAt="9"/>
              <a:tabLst>
                <a:tab pos="465138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WEB  AGRIS</a:t>
            </a: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	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Perkhidmatan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Web AGRIS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dinaiktaraf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dengan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menggunakan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server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baharu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sistem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operasi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pangkalan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data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baharu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Dspace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)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bersesuaian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dengan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paiawaian</a:t>
            </a:r>
            <a:r>
              <a:rPr lang="en-US" sz="16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antarabangsa</a:t>
            </a: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  <a:p>
            <a:pPr algn="just">
              <a:lnSpc>
                <a:spcPct val="150000"/>
              </a:lnSpc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6" name="Picture 5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1438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sz="4800" dirty="0" smtClean="0">
                <a:solidFill>
                  <a:srgbClr val="000000"/>
                </a:solidFill>
                <a:latin typeface="Garamond Premr Pro Smbd" pitchFamily="18" charset="0"/>
              </a:rPr>
              <a:t>AKTIVI PSAS 2012</a:t>
            </a:r>
            <a:endParaRPr lang="ru-RU" sz="4800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PC\APC 1 jpg\HPB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608512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72.16.16.8\jkpsas\DSC_09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57" y="3429000"/>
            <a:ext cx="4765315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5856" y="2689756"/>
            <a:ext cx="4464496" cy="523220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Hari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Bersama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Pelanggan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Garamond Premr Pro Smbd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696" y="6237312"/>
            <a:ext cx="4752528" cy="523220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Program “Wellness Week”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Garamond Premr Pro Smbd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8" name="Picture 7" descr="D:\Gambar\PSAS\03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26891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172.16.16.8\jkpsas\DSC_6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069">
            <a:off x="3798287" y="3320917"/>
            <a:ext cx="4965279" cy="2952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6925" y="5733256"/>
            <a:ext cx="5247204" cy="800219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Workshop on Research Trend and </a:t>
            </a:r>
          </a:p>
          <a:p>
            <a:pPr algn="ctr"/>
            <a:r>
              <a:rPr lang="en-US" sz="2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Information Research in Agriculture</a:t>
            </a:r>
            <a:endParaRPr lang="en-US" sz="2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Garamond Premr Pro Smb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pic>
        <p:nvPicPr>
          <p:cNvPr id="4" name="Picture 2" descr="\\172.16.16.8\jkpsas\DSC_5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338">
            <a:off x="335376" y="963989"/>
            <a:ext cx="4680520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1920" y="980728"/>
            <a:ext cx="5148064" cy="461665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Collection Assessment Workshop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Garamond Premr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altLang="ko-KR" dirty="0" smtClean="0">
              <a:solidFill>
                <a:srgbClr val="FFFF00"/>
              </a:solidFill>
              <a:latin typeface="18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rgbClr val="FFFF00"/>
              </a:solidFill>
              <a:latin typeface="18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en-MY" dirty="0">
              <a:solidFill>
                <a:schemeClr val="tx1"/>
              </a:solidFill>
              <a:latin typeface="18"/>
            </a:endParaRPr>
          </a:p>
          <a:p>
            <a:pPr>
              <a:lnSpc>
                <a:spcPct val="80000"/>
              </a:lnSpc>
            </a:pPr>
            <a:endParaRPr lang="en-MY" dirty="0">
              <a:solidFill>
                <a:schemeClr val="tx1"/>
              </a:solidFill>
              <a:latin typeface="18"/>
            </a:endParaRPr>
          </a:p>
          <a:p>
            <a:endParaRPr lang="en-MY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512380"/>
              </p:ext>
            </p:extLst>
          </p:nvPr>
        </p:nvGraphicFramePr>
        <p:xfrm>
          <a:off x="287523" y="1700808"/>
          <a:ext cx="8568953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5565" y="5805264"/>
            <a:ext cx="86966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Terdapat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peningkatan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103,746 (89.8%)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bagi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jumlah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bahan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yang</a:t>
            </a:r>
          </a:p>
          <a:p>
            <a:pPr algn="ctr"/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dideposit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dalam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UPM IR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2012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(115,556)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2011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(11,810).</a:t>
            </a:r>
            <a:endParaRPr lang="en-MY" sz="2000" b="1" dirty="0">
              <a:solidFill>
                <a:srgbClr val="FFFF00"/>
              </a:solidFill>
              <a:latin typeface="David" pitchFamily="34" charset="-79"/>
              <a:cs typeface="David" pitchFamily="34" charset="-79"/>
            </a:endParaRPr>
          </a:p>
          <a:p>
            <a:pPr algn="ctr"/>
            <a:endParaRPr lang="en-MY" dirty="0">
              <a:latin typeface="Berlin Sans FB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20072" y="-27384"/>
            <a:ext cx="9264072" cy="79208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9415" y="612726"/>
            <a:ext cx="8208912" cy="79208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Statistik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UPM Institutional Repository (UPM IR) </a:t>
            </a:r>
          </a:p>
          <a:p>
            <a:pPr algn="ctr"/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2011-2012</a:t>
            </a:r>
            <a:endParaRPr lang="en-MY" sz="28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241576" y="273206"/>
            <a:ext cx="6457376" cy="5251902"/>
          </a:xfrm>
          <a:prstGeom prst="rect">
            <a:avLst/>
          </a:prstGeom>
          <a:solidFill>
            <a:schemeClr val="accent1"/>
          </a:solidFill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2" descr="\\172.16.16.8\jkpsas\DSC_7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639">
            <a:off x="2504455" y="555981"/>
            <a:ext cx="6077616" cy="46863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7952" y="5509681"/>
            <a:ext cx="6236496" cy="1015663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Academic Publishing Workshop </a:t>
            </a:r>
          </a:p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(How to write a Great Research Paper and </a:t>
            </a:r>
          </a:p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Get it Accepted by a Good Journal)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Garamond Premr Pro Smbd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7" name="Picture 6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27102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403255" cy="5733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4283968" y="4275093"/>
            <a:ext cx="4608512" cy="954107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E-Books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Roadhow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Garamond Premr Pro Smbd" pitchFamily="18" charset="0"/>
            </a:endParaRPr>
          </a:p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5-7 November 2012</a:t>
            </a:r>
          </a:p>
        </p:txBody>
      </p:sp>
    </p:spTree>
    <p:extLst>
      <p:ext uri="{BB962C8B-B14F-4D97-AF65-F5344CB8AC3E}">
        <p14:creationId xmlns:p14="http://schemas.microsoft.com/office/powerpoint/2010/main" val="18660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267744" y="260648"/>
            <a:ext cx="6336704" cy="5184576"/>
          </a:xfrm>
          <a:prstGeom prst="rect">
            <a:avLst/>
          </a:prstGeom>
          <a:solidFill>
            <a:schemeClr val="accent1"/>
          </a:solidFill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3" descr="H:\JKPSAS\SUBJECT GU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4664"/>
            <a:ext cx="640871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915816" y="5733256"/>
            <a:ext cx="5544616" cy="830997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Research Tools</a:t>
            </a:r>
          </a:p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Subject Guide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2832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467544" y="3717032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395536" y="3068960"/>
            <a:ext cx="8496944" cy="2304256"/>
          </a:xfrm>
          <a:prstGeom prst="triangle">
            <a:avLst/>
          </a:prstGeom>
          <a:solidFill>
            <a:srgbClr val="FFCC99"/>
          </a:solidFill>
          <a:ln w="19050">
            <a:solidFill>
              <a:schemeClr val="tx2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523056" y="1196752"/>
            <a:ext cx="8153400" cy="3600400"/>
          </a:xfrm>
          <a:solidFill>
            <a:srgbClr val="FFCCCC"/>
          </a:solidFill>
          <a:ln w="12700"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n-MY" dirty="0" smtClean="0">
                <a:solidFill>
                  <a:srgbClr val="000000"/>
                </a:solidFill>
                <a:latin typeface="La Bamba LET" pitchFamily="2" charset="0"/>
              </a:rPr>
              <a:t> </a:t>
            </a:r>
            <a:r>
              <a:rPr lang="en-MY" sz="4800" dirty="0" smtClean="0">
                <a:solidFill>
                  <a:srgbClr val="000000"/>
                </a:solidFill>
                <a:latin typeface="Garamond Premr Pro Smbd" pitchFamily="18" charset="0"/>
              </a:rPr>
              <a:t>ANUGERAH PSAS 2012</a:t>
            </a:r>
            <a:endParaRPr lang="ru-RU" sz="4800" dirty="0">
              <a:solidFill>
                <a:srgbClr val="000000"/>
              </a:solidFill>
              <a:latin typeface="Garamond Premr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23528" y="908720"/>
            <a:ext cx="8568952" cy="5661248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pic>
        <p:nvPicPr>
          <p:cNvPr id="4" name="Picture 2" descr="D:\Gambar APC 2012\DSC_3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08912" cy="53285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15616" y="5930116"/>
            <a:ext cx="6984776" cy="523220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Anugerah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Perpustakaan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Cemerlang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34683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SC_3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632848" cy="4646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1043608" y="5805264"/>
            <a:ext cx="6984776" cy="830997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Anugerah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 PTJ TERBAIK UPM 2012 </a:t>
            </a:r>
          </a:p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(TEMPAT PERTAMA)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JKPSAS\DSC_8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968552" cy="5976664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softEdge rad="6350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52500" y="5661248"/>
            <a:ext cx="7635924" cy="830997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TOP SCIENCE DIRECT USAGE 2011 </a:t>
            </a:r>
          </a:p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(LOCAL CATEGORY)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692696"/>
            <a:ext cx="7635924" cy="830997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PERANCANGAN PSAS</a:t>
            </a:r>
          </a:p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(TAHUN 2013)</a:t>
            </a:r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Garamond Premr Pro Smb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032" y="1778034"/>
            <a:ext cx="85324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endParaRPr lang="en-US" sz="28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Manaiktaraf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ruang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bacaan</a:t>
            </a:r>
            <a:endParaRPr lang="en-US" sz="28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algn="just"/>
            <a:endParaRPr lang="en-US" sz="2800" b="1" u="sng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Kempen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Derma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Buku</a:t>
            </a:r>
            <a:endParaRPr lang="en-US" sz="28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endParaRPr lang="en-US" sz="28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Penggubalan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Pelan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Strategik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PSAS 2013-2017</a:t>
            </a:r>
          </a:p>
          <a:p>
            <a:endParaRPr lang="en-US" sz="28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Peningkatan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Kandungan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Digital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UPMIR</a:t>
            </a:r>
            <a:b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8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UPM </a:t>
            </a:r>
            <a:r>
              <a:rPr lang="en-US" sz="28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eThesis</a:t>
            </a:r>
            <a:endParaRPr lang="en-US" sz="28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endParaRPr lang="en-US" sz="28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algn="just"/>
            <a:endParaRPr lang="en-US" sz="2000" b="1" u="sng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30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2500" y="620688"/>
            <a:ext cx="7635924" cy="461665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PERUTUSAN 100 HARI NAIB CANSELOR UPM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6" y="1340768"/>
            <a:ext cx="8602634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699792" y="2636912"/>
            <a:ext cx="3528392" cy="2304256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Garamond Premr Pro Smbd" pitchFamily="18" charset="0"/>
              </a:rPr>
              <a:t/>
            </a:r>
            <a:br>
              <a:rPr lang="en-US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Garamond Premr Pro Smbd" pitchFamily="18" charset="0"/>
              </a:rPr>
            </a:br>
            <a:r>
              <a:rPr lang="en-US" sz="22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Garamond Premr Pro Smbd" pitchFamily="18" charset="0"/>
              </a:rPr>
              <a:t>PERTANIAN BANDAR</a:t>
            </a:r>
          </a:p>
          <a:p>
            <a:pPr algn="ctr"/>
            <a:r>
              <a:rPr lang="en-US" sz="22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Garamond Premr Pro Smbd" pitchFamily="18" charset="0"/>
              </a:rPr>
              <a:t> (URBAN </a:t>
            </a:r>
            <a:r>
              <a:rPr lang="en-US" sz="22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Garamond Premr Pro Smbd" pitchFamily="18" charset="0"/>
              </a:rPr>
              <a:t>AGRICULTURE)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200" b="0" i="0" u="none" strike="noStrike" cap="none" normalizeH="0" baseline="0" dirty="0" smtClean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2376264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58" y="1349956"/>
            <a:ext cx="2736304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37112"/>
            <a:ext cx="2376264" cy="2124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755576" y="548680"/>
            <a:ext cx="7635924" cy="461665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PERUTUSAN 100 HARI NAIB CANSELOR UPM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58" y="4449190"/>
            <a:ext cx="2736304" cy="2132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5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20072" y="-27384"/>
            <a:ext cx="9264072" cy="792088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15616" y="476672"/>
            <a:ext cx="6984776" cy="64807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Peruntukan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Bahan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Perpustakaan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2011-2012</a:t>
            </a:r>
            <a:endParaRPr lang="en-MY" sz="28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057935"/>
              </p:ext>
            </p:extLst>
          </p:nvPr>
        </p:nvGraphicFramePr>
        <p:xfrm>
          <a:off x="467544" y="1412776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5535523"/>
            <a:ext cx="84969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Terdapat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penurunan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perbelanjaan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perpustakaan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yang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berjumlah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smtClean="0">
                <a:solidFill>
                  <a:srgbClr val="FFCC00"/>
                </a:solidFill>
                <a:latin typeface="David" pitchFamily="34" charset="-79"/>
                <a:cs typeface="David" pitchFamily="34" charset="-79"/>
              </a:rPr>
              <a:t>RM</a:t>
            </a:r>
            <a:r>
              <a:rPr lang="en-US" sz="2100" dirty="0" smtClean="0">
                <a:solidFill>
                  <a:srgbClr val="FFC000"/>
                </a:solidFill>
                <a:latin typeface="David" pitchFamily="34" charset="-79"/>
                <a:cs typeface="David" pitchFamily="34" charset="-79"/>
              </a:rPr>
              <a:t>14,484,115.98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2011 yang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berjumlah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100" dirty="0" smtClean="0">
                <a:solidFill>
                  <a:srgbClr val="FFCC00"/>
                </a:solidFill>
                <a:latin typeface="David" pitchFamily="34" charset="-79"/>
                <a:cs typeface="David" pitchFamily="34" charset="-79"/>
              </a:rPr>
              <a:t>RM14,656,092.15.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Perbezaan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jumlah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perbelanjaan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ialah</a:t>
            </a:r>
            <a:r>
              <a:rPr lang="en-US" sz="21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100" dirty="0" smtClean="0">
                <a:solidFill>
                  <a:srgbClr val="FFCC00"/>
                </a:solidFill>
                <a:latin typeface="David" pitchFamily="34" charset="-79"/>
                <a:cs typeface="David" pitchFamily="34" charset="-79"/>
              </a:rPr>
              <a:t>RM171,976.17 (1.19%). </a:t>
            </a:r>
            <a:endParaRPr lang="en-MY" sz="2100" dirty="0">
              <a:solidFill>
                <a:srgbClr val="FFCC00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29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6024" y="404664"/>
            <a:ext cx="5868144" cy="769441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PERTANIAN BANDAR </a:t>
            </a:r>
          </a:p>
          <a:p>
            <a:pPr algn="ctr"/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(URBAN AGRICULTURE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79" y="836712"/>
            <a:ext cx="2768033" cy="1296144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7504" y="1772816"/>
            <a:ext cx="85324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65138" lvl="0" indent="-465138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465138" algn="l"/>
              </a:tabLst>
            </a:pP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UPM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Peneraju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Pertanian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Bandar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atau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Urban Agriculture</a:t>
            </a:r>
          </a:p>
          <a:p>
            <a:pPr marL="465138" indent="-465138">
              <a:lnSpc>
                <a:spcPct val="150000"/>
              </a:lnSpc>
              <a:tabLst>
                <a:tab pos="465138" algn="l"/>
              </a:tabLst>
            </a:pP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 	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Memberi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sumbangan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dalam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mentransformasikan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negara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Malaysia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sebagai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pengeluar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makanan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mandiri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</a:t>
            </a:r>
            <a:b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17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465138" lvl="0" indent="-465138" algn="just" eaLnBrk="0" hangingPunct="0">
              <a:lnSpc>
                <a:spcPct val="150000"/>
              </a:lnSpc>
              <a:buFont typeface="Wingdings" pitchFamily="2" charset="2"/>
              <a:buChar char="q"/>
              <a:tabLst>
                <a:tab pos="465138" algn="l"/>
              </a:tabLst>
            </a:pP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Inisiatif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akan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dijalankan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:-</a:t>
            </a:r>
            <a:endParaRPr lang="en-US" sz="17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922338" lvl="1" indent="-465138" algn="just">
              <a:lnSpc>
                <a:spcPct val="150000"/>
              </a:lnSpc>
              <a:buFont typeface="Wingdings" pitchFamily="2" charset="2"/>
              <a:buChar char="Ø"/>
              <a:tabLst>
                <a:tab pos="465138" algn="l"/>
              </a:tabLst>
            </a:pP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UPM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sebagai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Pusat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Kecemerlangan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Jaminan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Makanan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.</a:t>
            </a:r>
          </a:p>
          <a:p>
            <a:pPr marL="922338" lvl="1" indent="-465138" algn="just">
              <a:lnSpc>
                <a:spcPct val="150000"/>
              </a:lnSpc>
              <a:buFont typeface="Wingdings" pitchFamily="2" charset="2"/>
              <a:buChar char="Ø"/>
              <a:tabLst>
                <a:tab pos="465138" algn="l"/>
              </a:tabLst>
            </a:pP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Mewujudkan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jerayawara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atau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showcase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pertanian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sebagai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pusat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rujukan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industri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petani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</a:t>
            </a:r>
          </a:p>
          <a:p>
            <a:pPr marL="922338" lvl="1" indent="-465138" algn="just">
              <a:lnSpc>
                <a:spcPct val="150000"/>
              </a:lnSpc>
              <a:buFont typeface="Wingdings" pitchFamily="2" charset="2"/>
              <a:buChar char="Ø"/>
              <a:tabLst>
                <a:tab pos="465138" algn="l"/>
              </a:tabLst>
            </a:pP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Program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pemindahan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teknologi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melalui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aktiviti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pengembangan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klinik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pakar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lebih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pesat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</a:t>
            </a:r>
          </a:p>
          <a:p>
            <a:pPr marL="922338" lvl="1" indent="-465138" algn="just">
              <a:lnSpc>
                <a:spcPct val="150000"/>
              </a:lnSpc>
              <a:buFont typeface="Wingdings" pitchFamily="2" charset="2"/>
              <a:buChar char="Ø"/>
              <a:tabLst>
                <a:tab pos="465138" algn="l"/>
              </a:tabLst>
            </a:pP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Mempertingkatkan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penglibatan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pelajar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sebagai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agen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perubahan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masyarakat</a:t>
            </a:r>
            <a:r>
              <a:rPr lang="en-US" sz="17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dalam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merealisasikan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pertanian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bandar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pinggiran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bandar</a:t>
            </a:r>
            <a:r>
              <a:rPr lang="en-US" sz="17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  </a:t>
            </a:r>
            <a:endParaRPr lang="en-US" sz="17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465138" indent="-465138" algn="just">
              <a:lnSpc>
                <a:spcPct val="150000"/>
              </a:lnSpc>
              <a:tabLst>
                <a:tab pos="465138" algn="l"/>
              </a:tabLst>
            </a:pPr>
            <a:endParaRPr lang="en-US" sz="1600" dirty="0" smtClean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32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6024" y="404664"/>
            <a:ext cx="5868144" cy="769441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MODEL GALAKAN PENJIMATAN PERBELANJAAN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79" y="836712"/>
            <a:ext cx="2768033" cy="129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64" y="2420888"/>
            <a:ext cx="377973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144016" y="1268760"/>
            <a:ext cx="49320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Menjelang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2020 UPM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hanya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akan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diberi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40%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geran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Kerajaan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belanja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mengurus</a:t>
            </a:r>
            <a:r>
              <a:rPr lang="en-US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70%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sebelumnya</a:t>
            </a:r>
            <a:r>
              <a:rPr lang="en-US" sz="200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</a:t>
            </a:r>
            <a:br>
              <a:rPr lang="en-US" sz="200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b="1" u="sng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Budaya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prestasi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tinggi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perbelanjaan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berhemah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perlu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disuburkan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lagi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melalui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beberapa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langkah</a:t>
            </a:r>
            <a:r>
              <a:rPr lang="en-US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:-</a:t>
            </a:r>
            <a:b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Melaksanakan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dasar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agihan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peruntukan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mengikut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prestasi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Melaksanakan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penjimatan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wajib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10%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peruntukan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mengurus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bagi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semua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PTJ</a:t>
            </a:r>
            <a:b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Terkini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: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Memberikan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matching grant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bagi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PTJ yang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berjaya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membuat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penjimatan</a:t>
            </a:r>
            <a:endParaRPr lang="en-US" sz="20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algn="just"/>
            <a:endParaRPr lang="en-US" sz="2000" b="1" u="sng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07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6024" y="549841"/>
            <a:ext cx="5868144" cy="461665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GAGASAN MERAKYATKAN ILMU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79" y="836712"/>
            <a:ext cx="2768033" cy="1296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2636912"/>
            <a:ext cx="4139952" cy="371256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102608" cy="446449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7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79" y="836712"/>
            <a:ext cx="2768033" cy="129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095127"/>
            <a:ext cx="5868144" cy="461665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Garamond Premr Pro Smbd" pitchFamily="18" charset="0"/>
              </a:rPr>
              <a:t>GAGASAN MERAKYATKAN ILMU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2019612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UPM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memberi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penekanan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dalam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merakyatkan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ilmu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melalui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beberapa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inisiatif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:-</a:t>
            </a:r>
            <a:b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Mengeluarkan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graduan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yang ‘functional’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dalam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meneroka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ilmu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menjana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penemuan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baharu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</a:t>
            </a:r>
            <a:b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Memastikan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program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pemindahan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ilmu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menghasilkan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impak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 yang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lebih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signifikan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khususnya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kepada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rakyat</a:t>
            </a:r>
            <a:r>
              <a:rPr lang="en-US" sz="2000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</a:br>
            <a:endParaRPr lang="en-US" sz="2000" dirty="0" smtClean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Terkini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: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Mengubahsuai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sebuah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bas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dijadikan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Klinik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Pengembangan</a:t>
            </a:r>
            <a:r>
              <a:rPr lang="en-US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 UPM. 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Bas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tersebut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digunakan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untuk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aktiviti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pengembangan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ilmu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supaya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rakyat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dapat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memperoleh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ilmu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teknologi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yang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dapat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membantu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meningkatkan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kualiti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sosioekonomi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mereka</a:t>
            </a:r>
            <a:r>
              <a:rPr lang="en-US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.</a:t>
            </a:r>
            <a:endParaRPr lang="en-US" sz="2000" b="1" u="sng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67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PK\AppData\Local\Temp\notesFCBCEE\DSC_0119.JPG"/>
          <p:cNvPicPr>
            <a:picLocks noChangeAspect="1" noChangeArrowheads="1"/>
          </p:cNvPicPr>
          <p:nvPr/>
        </p:nvPicPr>
        <p:blipFill>
          <a:blip r:embed="rId2" cstate="print"/>
          <a:srcRect l="10626" t="34563" r="3538" b="12454"/>
          <a:stretch>
            <a:fillRect/>
          </a:stretch>
        </p:blipFill>
        <p:spPr bwMode="auto">
          <a:xfrm>
            <a:off x="323528" y="1556792"/>
            <a:ext cx="8496944" cy="48245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80528" y="-27384"/>
            <a:ext cx="9324528" cy="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735087"/>
            <a:ext cx="7635924" cy="461665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Harrington" pitchFamily="82" charset="0"/>
              </a:rPr>
              <a:t>----- SEKIAN…… TERIMA KASIH. ------</a:t>
            </a:r>
          </a:p>
        </p:txBody>
      </p:sp>
    </p:spTree>
    <p:extLst>
      <p:ext uri="{BB962C8B-B14F-4D97-AF65-F5344CB8AC3E}">
        <p14:creationId xmlns:p14="http://schemas.microsoft.com/office/powerpoint/2010/main" val="19001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713598"/>
              </p:ext>
            </p:extLst>
          </p:nvPr>
        </p:nvGraphicFramePr>
        <p:xfrm>
          <a:off x="2123728" y="1196752"/>
          <a:ext cx="676875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79712" y="5487615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Pertambahan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bilangan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item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koleksi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PSAS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dari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solidFill>
                  <a:srgbClr val="B92D14"/>
                </a:solidFill>
                <a:latin typeface="David" pitchFamily="34" charset="-79"/>
                <a:cs typeface="David" pitchFamily="34" charset="-79"/>
              </a:rPr>
              <a:t>675,949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2011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kepada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solidFill>
                  <a:srgbClr val="B92D14"/>
                </a:solidFill>
                <a:latin typeface="David" pitchFamily="34" charset="-79"/>
                <a:cs typeface="David" pitchFamily="34" charset="-79"/>
              </a:rPr>
              <a:t>762,498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2012,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menunjukkan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peningkatan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solidFill>
                  <a:srgbClr val="B92D14"/>
                </a:solidFill>
                <a:latin typeface="David" pitchFamily="34" charset="-79"/>
                <a:cs typeface="David" pitchFamily="34" charset="-79"/>
              </a:rPr>
              <a:t>86,549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(11.4%).</a:t>
            </a:r>
            <a:endParaRPr lang="en-MY" sz="2000" dirty="0">
              <a:solidFill>
                <a:srgbClr val="0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51720" y="188640"/>
            <a:ext cx="6696744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Perkembangan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Koleksi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PSAS 2011-2012</a:t>
            </a:r>
            <a:endParaRPr lang="en-MY" sz="28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12" name="Picture 11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2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957550"/>
              </p:ext>
            </p:extLst>
          </p:nvPr>
        </p:nvGraphicFramePr>
        <p:xfrm>
          <a:off x="2051720" y="1124744"/>
          <a:ext cx="676875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5" y="5445224"/>
            <a:ext cx="705678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Statistik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menunjukkan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terdapat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penurunan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bagi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transaksi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Pinjaman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emulangan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2011,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iaitu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b="1" dirty="0" err="1" smtClean="0">
                <a:solidFill>
                  <a:schemeClr val="bg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Pinjaman</a:t>
            </a:r>
            <a:r>
              <a:rPr lang="en-MY" sz="1800" b="1" dirty="0" smtClean="0">
                <a:solidFill>
                  <a:schemeClr val="bg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– 46,534 (45%)</a:t>
            </a:r>
            <a:r>
              <a:rPr lang="en-MY" sz="1800" dirty="0" smtClean="0">
                <a:solidFill>
                  <a:schemeClr val="bg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MY" sz="1800" b="1" dirty="0" err="1" smtClean="0">
                <a:solidFill>
                  <a:schemeClr val="bg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Pemulangan</a:t>
            </a:r>
            <a:r>
              <a:rPr lang="en-MY" sz="1800" b="1" dirty="0" smtClean="0">
                <a:solidFill>
                  <a:schemeClr val="bg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– 39,129 (28%).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Namun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begitu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terdapat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peningkatan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transaksi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b="1" dirty="0" err="1" smtClean="0">
                <a:solidFill>
                  <a:schemeClr val="bg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Pembaharuan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iaitu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18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1800" b="1" dirty="0" smtClean="0">
                <a:solidFill>
                  <a:schemeClr val="bg2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2,117 (3.28%).</a:t>
            </a:r>
            <a:endParaRPr lang="en-MY" sz="1800" b="1" dirty="0">
              <a:solidFill>
                <a:schemeClr val="bg2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algn="ctr"/>
            <a:endParaRPr lang="en-MY" sz="1500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1720" y="188640"/>
            <a:ext cx="6696744" cy="64807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Statistik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Transaksi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Sirkulasi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2011-2012</a:t>
            </a:r>
            <a:endParaRPr lang="en-MY" sz="28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9" name="Picture 8" descr="D:\Gambar\PSAS\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1599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01828"/>
              </p:ext>
            </p:extLst>
          </p:nvPr>
        </p:nvGraphicFramePr>
        <p:xfrm>
          <a:off x="431540" y="1484784"/>
          <a:ext cx="8352928" cy="4251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568" y="5808166"/>
            <a:ext cx="77048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Penjanaan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pendapatan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telah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menurun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(RM93592.45)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2011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(RM109,959.40). 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Kadar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penurunan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adalah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dirty="0" err="1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MY" sz="2000" dirty="0" smtClean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MY" sz="2000" b="1" dirty="0" smtClean="0">
                <a:solidFill>
                  <a:srgbClr val="FFFF00"/>
                </a:solidFill>
                <a:latin typeface="David" pitchFamily="34" charset="-79"/>
                <a:cs typeface="David" pitchFamily="34" charset="-79"/>
              </a:rPr>
              <a:t>RM16,366.95 (17.5%).</a:t>
            </a:r>
            <a:endParaRPr lang="en-MY" sz="2000" b="1" dirty="0">
              <a:solidFill>
                <a:srgbClr val="FFFF00"/>
              </a:solidFill>
              <a:latin typeface="David" pitchFamily="34" charset="-79"/>
              <a:cs typeface="David" pitchFamily="34" charset="-79"/>
            </a:endParaRPr>
          </a:p>
          <a:p>
            <a:pPr algn="ctr"/>
            <a:endParaRPr lang="en-MY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" t="69629" b="16364"/>
          <a:stretch/>
        </p:blipFill>
        <p:spPr>
          <a:xfrm>
            <a:off x="-120072" y="-27384"/>
            <a:ext cx="9264072" cy="79208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9632" y="539180"/>
            <a:ext cx="6696744" cy="64807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Penjanaan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Berlin Sans FB" pitchFamily="34" charset="0"/>
              </a:rPr>
              <a:t>Pendapatan</a:t>
            </a:r>
            <a:r>
              <a:rPr lang="en-US" sz="2800" kern="0" dirty="0" smtClean="0">
                <a:solidFill>
                  <a:srgbClr val="000000"/>
                </a:solidFill>
                <a:latin typeface="Berlin Sans FB" pitchFamily="34" charset="0"/>
              </a:rPr>
              <a:t> 2011-2012</a:t>
            </a:r>
            <a:endParaRPr lang="en-MY" sz="28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79712" y="332656"/>
            <a:ext cx="6912768" cy="7200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Penyediaan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dan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Pemprosesan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</a:p>
          <a:p>
            <a:pPr algn="ctr"/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Bahan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Monograf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Berlin Sans FB" pitchFamily="34" charset="0"/>
              </a:rPr>
              <a:t>dan</a:t>
            </a:r>
            <a:r>
              <a:rPr lang="en-US" sz="2600" kern="0" dirty="0" smtClean="0">
                <a:solidFill>
                  <a:srgbClr val="000000"/>
                </a:solidFill>
                <a:latin typeface="Berlin Sans FB" pitchFamily="34" charset="0"/>
              </a:rPr>
              <a:t> Media 2011-2012</a:t>
            </a:r>
            <a:endParaRPr lang="en-MY" sz="2600" kern="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7001" y="2307"/>
            <a:ext cx="1882697" cy="6881091"/>
            <a:chOff x="-47000" y="0"/>
            <a:chExt cx="2098721" cy="6881091"/>
          </a:xfrm>
        </p:grpSpPr>
        <p:pic>
          <p:nvPicPr>
            <p:cNvPr id="4" name="Picture 3" descr="D:\Gambar\PSAS\0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7502"/>
            <a:stretch/>
          </p:blipFill>
          <p:spPr bwMode="auto">
            <a:xfrm>
              <a:off x="-27707" y="0"/>
              <a:ext cx="2079428" cy="68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-47000" y="3352800"/>
              <a:ext cx="2097473" cy="3528291"/>
            </a:xfrm>
            <a:custGeom>
              <a:avLst/>
              <a:gdLst>
                <a:gd name="connsiteX0" fmla="*/ 818 w 2097473"/>
                <a:gd name="connsiteY0" fmla="*/ 0 h 3528291"/>
                <a:gd name="connsiteX1" fmla="*/ 2097473 w 2097473"/>
                <a:gd name="connsiteY1" fmla="*/ 2669309 h 3528291"/>
                <a:gd name="connsiteX2" fmla="*/ 2088236 w 2097473"/>
                <a:gd name="connsiteY2" fmla="*/ 3519055 h 3528291"/>
                <a:gd name="connsiteX3" fmla="*/ 10055 w 2097473"/>
                <a:gd name="connsiteY3" fmla="*/ 3528291 h 3528291"/>
                <a:gd name="connsiteX4" fmla="*/ 818 w 2097473"/>
                <a:gd name="connsiteY4" fmla="*/ 0 h 352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473" h="3528291">
                  <a:moveTo>
                    <a:pt x="818" y="0"/>
                  </a:moveTo>
                  <a:lnTo>
                    <a:pt x="2097473" y="2669309"/>
                  </a:lnTo>
                  <a:lnTo>
                    <a:pt x="2088236" y="3519055"/>
                  </a:lnTo>
                  <a:lnTo>
                    <a:pt x="10055" y="3528291"/>
                  </a:lnTo>
                  <a:cubicBezTo>
                    <a:pt x="3897" y="2352194"/>
                    <a:pt x="-2260" y="1176097"/>
                    <a:pt x="81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</p:grp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183746"/>
              </p:ext>
            </p:extLst>
          </p:nvPr>
        </p:nvGraphicFramePr>
        <p:xfrm>
          <a:off x="2003698" y="1196752"/>
          <a:ext cx="688878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79712" y="5373216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Terdapat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penurunan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dalam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penyediaan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pesanan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dan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pemprosesan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bahan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monograf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pada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2012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iaitu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19,371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judul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berbanding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tahun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2011 yang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berjumlah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27,751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judul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Perbezaan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jumlah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judul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adalah</a:t>
            </a:r>
            <a:r>
              <a:rPr lang="en-US" sz="2000" dirty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sebanyak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8,380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judul</a:t>
            </a:r>
            <a:r>
              <a:rPr lang="en-US" sz="2000" dirty="0" smtClean="0">
                <a:solidFill>
                  <a:srgbClr val="000000"/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(43.3%).</a:t>
            </a:r>
            <a:endParaRPr lang="en-MY" sz="2000" b="1" dirty="0">
              <a:solidFill>
                <a:schemeClr val="accent1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078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800609"/>
      </a:lt2>
      <a:accent1>
        <a:srgbClr val="96261A"/>
      </a:accent1>
      <a:accent2>
        <a:srgbClr val="B02E1E"/>
      </a:accent2>
      <a:accent3>
        <a:srgbClr val="FFFFFF"/>
      </a:accent3>
      <a:accent4>
        <a:srgbClr val="404040"/>
      </a:accent4>
      <a:accent5>
        <a:srgbClr val="C9ACAB"/>
      </a:accent5>
      <a:accent6>
        <a:srgbClr val="9F291A"/>
      </a:accent6>
      <a:hlink>
        <a:srgbClr val="B52B1A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MY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FE3902"/>
        </a:lt2>
        <a:accent1>
          <a:srgbClr val="FF6B03"/>
        </a:accent1>
        <a:accent2>
          <a:srgbClr val="FF8308"/>
        </a:accent2>
        <a:accent3>
          <a:srgbClr val="FFFFFF"/>
        </a:accent3>
        <a:accent4>
          <a:srgbClr val="404040"/>
        </a:accent4>
        <a:accent5>
          <a:srgbClr val="FFBAAA"/>
        </a:accent5>
        <a:accent6>
          <a:srgbClr val="E77606"/>
        </a:accent6>
        <a:hlink>
          <a:srgbClr val="FFA9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BF1D18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C7271E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1006"/>
        </a:lt2>
        <a:accent1>
          <a:srgbClr val="FF5000"/>
        </a:accent1>
        <a:accent2>
          <a:srgbClr val="FF725E"/>
        </a:accent2>
        <a:accent3>
          <a:srgbClr val="FFFFFF"/>
        </a:accent3>
        <a:accent4>
          <a:srgbClr val="404040"/>
        </a:accent4>
        <a:accent5>
          <a:srgbClr val="FFB3AA"/>
        </a:accent5>
        <a:accent6>
          <a:srgbClr val="E76754"/>
        </a:accent6>
        <a:hlink>
          <a:srgbClr val="FF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620000"/>
        </a:lt2>
        <a:accent1>
          <a:srgbClr val="9F0000"/>
        </a:accent1>
        <a:accent2>
          <a:srgbClr val="CE0000"/>
        </a:accent2>
        <a:accent3>
          <a:srgbClr val="FFFFFF"/>
        </a:accent3>
        <a:accent4>
          <a:srgbClr val="404040"/>
        </a:accent4>
        <a:accent5>
          <a:srgbClr val="CDAAAA"/>
        </a:accent5>
        <a:accent6>
          <a:srgbClr val="BA0000"/>
        </a:accent6>
        <a:hlink>
          <a:srgbClr val="FFD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360001"/>
        </a:lt2>
        <a:accent1>
          <a:srgbClr val="5E0203"/>
        </a:accent1>
        <a:accent2>
          <a:srgbClr val="B40406"/>
        </a:accent2>
        <a:accent3>
          <a:srgbClr val="FFFFFF"/>
        </a:accent3>
        <a:accent4>
          <a:srgbClr val="404040"/>
        </a:accent4>
        <a:accent5>
          <a:srgbClr val="B6AAAA"/>
        </a:accent5>
        <a:accent6>
          <a:srgbClr val="A30305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920709"/>
        </a:lt2>
        <a:accent1>
          <a:srgbClr val="AC0A0C"/>
        </a:accent1>
        <a:accent2>
          <a:srgbClr val="D10505"/>
        </a:accent2>
        <a:accent3>
          <a:srgbClr val="FFFFFF"/>
        </a:accent3>
        <a:accent4>
          <a:srgbClr val="404040"/>
        </a:accent4>
        <a:accent5>
          <a:srgbClr val="D2AAAA"/>
        </a:accent5>
        <a:accent6>
          <a:srgbClr val="BD0404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800609"/>
        </a:lt2>
        <a:accent1>
          <a:srgbClr val="AC0A0C"/>
        </a:accent1>
        <a:accent2>
          <a:srgbClr val="D10505"/>
        </a:accent2>
        <a:accent3>
          <a:srgbClr val="FFFFFF"/>
        </a:accent3>
        <a:accent4>
          <a:srgbClr val="404040"/>
        </a:accent4>
        <a:accent5>
          <a:srgbClr val="D2AAAA"/>
        </a:accent5>
        <a:accent6>
          <a:srgbClr val="BD0404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800609"/>
        </a:lt2>
        <a:accent1>
          <a:srgbClr val="96261A"/>
        </a:accent1>
        <a:accent2>
          <a:srgbClr val="B02E1E"/>
        </a:accent2>
        <a:accent3>
          <a:srgbClr val="FFFFFF"/>
        </a:accent3>
        <a:accent4>
          <a:srgbClr val="404040"/>
        </a:accent4>
        <a:accent5>
          <a:srgbClr val="C9ACAB"/>
        </a:accent5>
        <a:accent6>
          <a:srgbClr val="9F291A"/>
        </a:accent6>
        <a:hlink>
          <a:srgbClr val="B52B1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3314</TotalTime>
  <Words>1901</Words>
  <Application>Microsoft Office PowerPoint</Application>
  <PresentationFormat>On-screen Show (4:3)</PresentationFormat>
  <Paragraphs>478</Paragraphs>
  <Slides>54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powerpoint-template</vt:lpstr>
      <vt:lpstr>PowerPoint Presentation</vt:lpstr>
      <vt:lpstr>PENCAPAIAN PROSES UTAMA  DAN BAHAGIAN-BAHAGIAN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KAJIAN KEPUASAN PELANGGAN 2012</vt:lpstr>
      <vt:lpstr>PowerPoint Presentation</vt:lpstr>
      <vt:lpstr>PowerPoint Presentation</vt:lpstr>
      <vt:lpstr>MAKLUM BALAS PELANGGAN 2012 (ADUAN / PENGHARGAAN) </vt:lpstr>
      <vt:lpstr>PowerPoint Presentation</vt:lpstr>
      <vt:lpstr>PowerPoint Presentation</vt:lpstr>
      <vt:lpstr>KEY PERFORMANCE INDICATOR  (KPI PSAS) 2012</vt:lpstr>
      <vt:lpstr>PowerPoint Presentation</vt:lpstr>
      <vt:lpstr>PowerPoint Presentation</vt:lpstr>
      <vt:lpstr>PowerPoint Presentation</vt:lpstr>
      <vt:lpstr>PowerPoint Presentation</vt:lpstr>
      <vt:lpstr>SUMBER MANUSIA PSAS 2012</vt:lpstr>
      <vt:lpstr>Jumlah Staf PSAS 2012</vt:lpstr>
      <vt:lpstr>PENAMBAHBAIKAN PSAS  2012</vt:lpstr>
      <vt:lpstr>Penambahbaikan PSAS 2012</vt:lpstr>
      <vt:lpstr>Penambahbaikan PSAS 2012</vt:lpstr>
      <vt:lpstr>Penambahbaikan PSAS 2012</vt:lpstr>
      <vt:lpstr>Penambahbaikan PSAS 2012</vt:lpstr>
      <vt:lpstr>AKTIVI PSAS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ANUGERAH PSAS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174</cp:revision>
  <dcterms:created xsi:type="dcterms:W3CDTF">2013-01-31T07:15:24Z</dcterms:created>
  <dcterms:modified xsi:type="dcterms:W3CDTF">2013-04-12T00:40:10Z</dcterms:modified>
</cp:coreProperties>
</file>