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3" r:id="rId2"/>
    <p:sldId id="266" r:id="rId3"/>
    <p:sldId id="256" r:id="rId4"/>
    <p:sldId id="265" r:id="rId5"/>
    <p:sldId id="264" r:id="rId6"/>
    <p:sldId id="279" r:id="rId7"/>
    <p:sldId id="276" r:id="rId8"/>
    <p:sldId id="277" r:id="rId9"/>
    <p:sldId id="270" r:id="rId10"/>
    <p:sldId id="269" r:id="rId11"/>
    <p:sldId id="271" r:id="rId12"/>
    <p:sldId id="273" r:id="rId13"/>
    <p:sldId id="275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CC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590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9A384-9267-404A-89DB-2FAF22AB0E5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085C6-E4AA-43B3-9A93-CF0C7338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8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085C6-E4AA-43B3-9A93-CF0C7338EC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0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882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4062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4027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330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6714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960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0660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60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81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284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139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24BF1-590B-42A6-A9AA-812902415D34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31742-40B7-497D-9D10-9FBE16CE31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9121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11.xml"/><Relationship Id="rId4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-UPM-Template_Option-1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96" y="-4692"/>
            <a:ext cx="9147495" cy="686269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84" y="2209800"/>
            <a:ext cx="9144000" cy="41910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algn="ctr">
              <a:spcBef>
                <a:spcPts val="1800"/>
              </a:spcBef>
            </a:pPr>
            <a:r>
              <a:rPr lang="en-US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PELAKSANAAN SISTEM KOHA DI </a:t>
            </a:r>
          </a:p>
          <a:p>
            <a:pPr algn="ctr">
              <a:spcBef>
                <a:spcPts val="1800"/>
              </a:spcBef>
            </a:pPr>
            <a:r>
              <a:rPr lang="en-US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PERPUSTAKAAN SULTAN ABDUL SAMAD </a:t>
            </a:r>
          </a:p>
          <a:p>
            <a:pPr algn="ctr">
              <a:spcBef>
                <a:spcPts val="1800"/>
              </a:spcBef>
            </a:pPr>
            <a:r>
              <a:rPr lang="en-US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UNIVERSITI PUTRA MALAYSIA</a:t>
            </a:r>
          </a:p>
          <a:p>
            <a:pPr algn="ctr">
              <a:spcBef>
                <a:spcPts val="1800"/>
              </a:spcBef>
            </a:pPr>
            <a:endParaRPr lang="en-US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anose="020B0604020202020204" pitchFamily="34" charset="0"/>
              </a:rPr>
              <a:t>ISU DAN CABARAN</a:t>
            </a:r>
            <a:endParaRPr 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115616" y="4941168"/>
            <a:ext cx="7128792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629955"/>
            <a:ext cx="8229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/>
              <a:t>Laksanakan </a:t>
            </a:r>
            <a:r>
              <a:rPr lang="en-US" smtClean="0"/>
              <a:t>kerja-kerja pembersihan </a:t>
            </a:r>
            <a:r>
              <a:rPr lang="en-US"/>
              <a:t>data dalam sistem yang sedang digunakan </a:t>
            </a:r>
            <a:r>
              <a:rPr lang="en-US" smtClean="0"/>
              <a:t>sebelum kerja-kerja migrasi data dilaksanakan. </a:t>
            </a:r>
            <a:r>
              <a:rPr lang="en-US"/>
              <a:t>Antaranya, pastikan :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/>
              <a:t>Setiap rekod mempunyai </a:t>
            </a:r>
            <a:r>
              <a:rPr lang="en-US" i="1"/>
              <a:t>item type </a:t>
            </a:r>
            <a:r>
              <a:rPr lang="en-US"/>
              <a:t>yang betul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/>
              <a:t>Setiap rekod mempunyai item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/>
              <a:t>Setiap rekod mempunyai nombor ISBN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/>
              <a:t>Setiap rekod mempunyai judul (mandatory)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/>
              <a:t>Penggunaan singkatan yang </a:t>
            </a:r>
            <a:r>
              <a:rPr lang="en-US" smtClean="0"/>
              <a:t>selari/sama untuk semua jenis </a:t>
            </a:r>
            <a:r>
              <a:rPr lang="en-US"/>
              <a:t>bahan. </a:t>
            </a:r>
            <a:r>
              <a:rPr lang="en-US" smtClean="0"/>
              <a:t>Contohnya - Bahasa </a:t>
            </a:r>
            <a:r>
              <a:rPr lang="en-US"/>
              <a:t>Malaysia – MY, May, BM, Malay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/>
              <a:t>Pastikan URL di tag 856 yang dipautkan ke web tertentu adalah betul </a:t>
            </a:r>
            <a:r>
              <a:rPr lang="en-US" smtClean="0"/>
              <a:t>(tiada </a:t>
            </a:r>
            <a:r>
              <a:rPr lang="en-US" i="1"/>
              <a:t>broken link/dead link</a:t>
            </a:r>
            <a:r>
              <a:rPr lang="en-US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76200" y="228600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Arial Black" pitchFamily="34" charset="0"/>
              </a:rPr>
              <a:t>KERJA-KERJA PEMBERSIHAN DATA SEBELUM </a:t>
            </a:r>
          </a:p>
          <a:p>
            <a:pPr algn="ctr"/>
            <a:r>
              <a:rPr lang="en-US" sz="2000" smtClean="0">
                <a:latin typeface="Arial Black" pitchFamily="34" charset="0"/>
              </a:rPr>
              <a:t>DIPINDAHKAN KE SISTEM KOHA</a:t>
            </a:r>
            <a:endParaRPr lang="en-US" sz="2000">
              <a:latin typeface="Arial Black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066800" y="1066800"/>
            <a:ext cx="6934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>
            <a:off x="8388424" y="6527631"/>
            <a:ext cx="374576" cy="213737"/>
          </a:xfrm>
          <a:prstGeom prst="actionButtonBackPrevio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501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269919"/>
              </p:ext>
            </p:extLst>
          </p:nvPr>
        </p:nvGraphicFramePr>
        <p:xfrm>
          <a:off x="0" y="1052735"/>
          <a:ext cx="9144000" cy="5805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45"/>
                <a:gridCol w="2324263"/>
                <a:gridCol w="6300192"/>
              </a:tblGrid>
              <a:tr h="605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Bil.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171" marR="15171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Data Yang Perlu </a:t>
                      </a:r>
                      <a:r>
                        <a:rPr lang="en-US" sz="1600" smtClean="0">
                          <a:effectLst/>
                        </a:rPr>
                        <a:t>Di</a:t>
                      </a:r>
                      <a:r>
                        <a:rPr lang="en-US" sz="1600" baseline="0" smtClean="0">
                          <a:effectLst/>
                        </a:rPr>
                        <a:t>ektrak dan Dipindahkan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171" marR="15171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Catatan / Tindakan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171" marR="15171" marT="0" marB="0" anchor="ctr">
                    <a:solidFill>
                      <a:srgbClr val="C00000"/>
                    </a:solidFill>
                  </a:tcPr>
                </a:tc>
              </a:tr>
              <a:tr h="2077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1.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171" marR="15171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smtClean="0">
                          <a:effectLst/>
                        </a:rPr>
                        <a:t>  Data bibliografi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171" marR="1517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1651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MY" sz="1400" smtClean="0">
                          <a:effectLst/>
                        </a:rPr>
                        <a:t>Pastikan data yang diektrak menepati</a:t>
                      </a:r>
                      <a:r>
                        <a:rPr lang="en-MY" sz="1400" baseline="0" smtClean="0">
                          <a:effectLst/>
                        </a:rPr>
                        <a:t> keperluan sistem KOHA</a:t>
                      </a:r>
                      <a:endParaRPr lang="en-MY" sz="1400" smtClean="0">
                        <a:effectLst/>
                      </a:endParaRPr>
                    </a:p>
                    <a:p>
                      <a:pPr marL="342900" marR="0" lvl="0" indent="-1651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MY" sz="1400" smtClean="0">
                          <a:effectLst/>
                        </a:rPr>
                        <a:t>Perlu ekstrak data</a:t>
                      </a:r>
                      <a:r>
                        <a:rPr lang="en-MY" sz="1400" baseline="0" smtClean="0">
                          <a:effectLst/>
                        </a:rPr>
                        <a:t> </a:t>
                      </a:r>
                      <a:r>
                        <a:rPr lang="en-MY" sz="1400" smtClean="0">
                          <a:effectLst/>
                        </a:rPr>
                        <a:t>yang mengandungi maklumat Bib ID, lokasi dan jenis bahan kerana</a:t>
                      </a:r>
                      <a:r>
                        <a:rPr lang="en-MY" sz="1400" baseline="0" smtClean="0">
                          <a:effectLst/>
                        </a:rPr>
                        <a:t> ketiga-tiganya diperlukan dalam sistem KOHA</a:t>
                      </a:r>
                      <a:r>
                        <a:rPr lang="en-MY" sz="1400" smtClean="0">
                          <a:effectLst/>
                        </a:rPr>
                        <a:t>. Proses </a:t>
                      </a:r>
                      <a:r>
                        <a:rPr lang="en-MY" sz="1400" i="1" smtClean="0">
                          <a:effectLst/>
                        </a:rPr>
                        <a:t>mapping</a:t>
                      </a:r>
                      <a:r>
                        <a:rPr lang="en-MY" sz="1400" smtClean="0">
                          <a:effectLst/>
                        </a:rPr>
                        <a:t> untuk </a:t>
                      </a:r>
                      <a:r>
                        <a:rPr lang="en-MY" sz="1400" i="1" smtClean="0">
                          <a:effectLst/>
                        </a:rPr>
                        <a:t>match</a:t>
                      </a:r>
                      <a:r>
                        <a:rPr lang="en-MY" sz="1400" smtClean="0">
                          <a:effectLst/>
                        </a:rPr>
                        <a:t>  rekod bibliografi dan lokasi akan dibuat berdasarkan Bib ID.</a:t>
                      </a:r>
                      <a:endParaRPr lang="en-US" sz="1400" smtClean="0">
                        <a:effectLst/>
                      </a:endParaRPr>
                    </a:p>
                    <a:p>
                      <a:pPr marL="342900" marR="0" lvl="0" indent="-1651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MY" sz="1400" smtClean="0">
                          <a:effectLst/>
                        </a:rPr>
                        <a:t>Bagi</a:t>
                      </a:r>
                      <a:r>
                        <a:rPr lang="en-MY" sz="1400" baseline="0" smtClean="0">
                          <a:effectLst/>
                        </a:rPr>
                        <a:t> sistem Virtua, pastikan ketegori bahan dalam </a:t>
                      </a:r>
                      <a:r>
                        <a:rPr lang="en-MY" sz="1400" i="1" baseline="0" smtClean="0">
                          <a:effectLst/>
                        </a:rPr>
                        <a:t>item class </a:t>
                      </a:r>
                      <a:r>
                        <a:rPr lang="en-MY" sz="1400" baseline="0" smtClean="0">
                          <a:effectLst/>
                        </a:rPr>
                        <a:t>mengikut kategori sebenar bahan seperti </a:t>
                      </a:r>
                      <a:r>
                        <a:rPr lang="en-MY" sz="1400" i="1" baseline="0" smtClean="0">
                          <a:effectLst/>
                        </a:rPr>
                        <a:t>book</a:t>
                      </a:r>
                      <a:r>
                        <a:rPr lang="en-MY" sz="1400" baseline="0" smtClean="0">
                          <a:effectLst/>
                        </a:rPr>
                        <a:t>,  </a:t>
                      </a:r>
                      <a:r>
                        <a:rPr lang="en-MY" sz="1400" i="1" baseline="0" smtClean="0">
                          <a:effectLst/>
                        </a:rPr>
                        <a:t>journal</a:t>
                      </a:r>
                      <a:r>
                        <a:rPr lang="en-MY" sz="1400" baseline="0" smtClean="0">
                          <a:effectLst/>
                        </a:rPr>
                        <a:t>, CD dan sebagainya.</a:t>
                      </a:r>
                      <a:endParaRPr lang="en-MY" sz="1400" smtClean="0">
                        <a:effectLst/>
                      </a:endParaRPr>
                    </a:p>
                  </a:txBody>
                  <a:tcPr marL="15171" marR="1517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smtClean="0">
                          <a:effectLst/>
                        </a:rPr>
                        <a:t>2.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171" marR="15171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-8255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smtClean="0">
                          <a:effectLst/>
                        </a:rPr>
                        <a:t>  Data </a:t>
                      </a:r>
                      <a:r>
                        <a:rPr lang="en-US" sz="1400" i="1" smtClean="0">
                          <a:effectLst/>
                        </a:rPr>
                        <a:t>holdings</a:t>
                      </a:r>
                      <a:r>
                        <a:rPr lang="en-US" sz="1400" smtClean="0">
                          <a:effectLst/>
                        </a:rPr>
                        <a:t> untuk bahan </a:t>
                      </a:r>
                      <a:r>
                        <a:rPr lang="en-US" sz="1400" baseline="0" smtClean="0">
                          <a:effectLst/>
                        </a:rPr>
                        <a:t>       </a:t>
                      </a:r>
                      <a:r>
                        <a:rPr lang="en-US" sz="1400" smtClean="0">
                          <a:effectLst/>
                        </a:rPr>
                        <a:t>terbitan</a:t>
                      </a:r>
                      <a:r>
                        <a:rPr lang="en-US" sz="1400" baseline="0" smtClean="0">
                          <a:effectLst/>
                        </a:rPr>
                        <a:t> bersiri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171" marR="1517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None/>
                      </a:pPr>
                      <a:r>
                        <a:rPr lang="en-MY" sz="1400" smtClean="0">
                          <a:effectLst/>
                        </a:rPr>
                        <a:t>Sekiranya</a:t>
                      </a:r>
                      <a:r>
                        <a:rPr lang="en-MY" sz="1400" baseline="0" smtClean="0">
                          <a:effectLst/>
                        </a:rPr>
                        <a:t> data </a:t>
                      </a:r>
                      <a:r>
                        <a:rPr lang="en-MY" sz="1400" i="1" baseline="0" smtClean="0">
                          <a:effectLst/>
                        </a:rPr>
                        <a:t>holdings</a:t>
                      </a:r>
                      <a:r>
                        <a:rPr lang="en-MY" sz="1400" baseline="0" smtClean="0">
                          <a:effectLst/>
                        </a:rPr>
                        <a:t> terdapat dalam </a:t>
                      </a:r>
                      <a:r>
                        <a:rPr lang="en-MY" sz="1400" i="1" baseline="0" smtClean="0">
                          <a:effectLst/>
                        </a:rPr>
                        <a:t>table</a:t>
                      </a:r>
                      <a:r>
                        <a:rPr lang="en-MY" sz="1400" baseline="0" smtClean="0">
                          <a:effectLst/>
                        </a:rPr>
                        <a:t> yang berlainan daripada </a:t>
                      </a:r>
                      <a:r>
                        <a:rPr lang="en-MY" sz="1400" i="1" baseline="0" smtClean="0">
                          <a:effectLst/>
                        </a:rPr>
                        <a:t>table</a:t>
                      </a:r>
                      <a:r>
                        <a:rPr lang="en-MY" sz="1400" baseline="0" smtClean="0">
                          <a:effectLst/>
                        </a:rPr>
                        <a:t> data bibliografi (untuk sistem yang sedang digunakan), </a:t>
                      </a:r>
                      <a:r>
                        <a:rPr lang="en-MY" sz="1400" smtClean="0">
                          <a:effectLst/>
                        </a:rPr>
                        <a:t>data berkenaan</a:t>
                      </a:r>
                      <a:r>
                        <a:rPr lang="en-MY" sz="1400" baseline="0" smtClean="0">
                          <a:effectLst/>
                        </a:rPr>
                        <a:t>  perlu </a:t>
                      </a:r>
                      <a:r>
                        <a:rPr lang="en-MY" sz="1400" smtClean="0">
                          <a:effectLst/>
                        </a:rPr>
                        <a:t>diekstrak dan digabungkan</a:t>
                      </a:r>
                      <a:r>
                        <a:rPr lang="en-MY" sz="1400" baseline="0" smtClean="0">
                          <a:effectLst/>
                        </a:rPr>
                        <a:t> dengan data bibliografi sebelum dipindahkan ke dalam sistem KOHA. Walau bagaimanapun proses penggabungan kedua-dua data ini masih boleh dilakukan setelah data bibliografi dipindahkan terlebih dahulu.</a:t>
                      </a:r>
                      <a:endParaRPr lang="en-MY" sz="1400" smtClean="0">
                        <a:effectLst/>
                      </a:endParaRPr>
                    </a:p>
                  </a:txBody>
                  <a:tcPr marL="15171" marR="1517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617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3.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Profil Pembekal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Kemaskini profil/data</a:t>
                      </a:r>
                      <a:r>
                        <a:rPr lang="en-US" sz="1400" baseline="0" smtClean="0">
                          <a:effectLst/>
                          <a:latin typeface="+mn-lt"/>
                          <a:ea typeface="Times New Roman"/>
                        </a:rPr>
                        <a:t> pembekal sebelum dimuat naik ke sistem KOHA. 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228600"/>
            <a:ext cx="91440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Arial Black" pitchFamily="34" charset="0"/>
              </a:rPr>
              <a:t>DATA-DATA YANG PERLU DIEKSTRAK </a:t>
            </a:r>
          </a:p>
          <a:p>
            <a:pPr algn="ctr"/>
            <a:r>
              <a:rPr lang="en-US" sz="2000" smtClean="0">
                <a:latin typeface="Arial Black" pitchFamily="34" charset="0"/>
              </a:rPr>
              <a:t>DAN DIPINDAHKAN KE SISTEM KOHA</a:t>
            </a:r>
            <a:endParaRPr lang="en-US" sz="200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10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35999"/>
              </p:ext>
            </p:extLst>
          </p:nvPr>
        </p:nvGraphicFramePr>
        <p:xfrm>
          <a:off x="0" y="1033273"/>
          <a:ext cx="9144000" cy="58521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45"/>
                <a:gridCol w="2396271"/>
                <a:gridCol w="6228184"/>
              </a:tblGrid>
              <a:tr h="9209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Bil.</a:t>
                      </a:r>
                      <a:endParaRPr lang="en-US" sz="16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5171" marR="15171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Data Yang Perlu </a:t>
                      </a:r>
                      <a:r>
                        <a:rPr lang="en-US" sz="1600" smtClean="0">
                          <a:effectLst/>
                          <a:latin typeface="+mn-lt"/>
                        </a:rPr>
                        <a:t>Di</a:t>
                      </a:r>
                      <a:r>
                        <a:rPr lang="en-US" sz="1600" baseline="0" smtClean="0">
                          <a:effectLst/>
                          <a:latin typeface="+mn-lt"/>
                        </a:rPr>
                        <a:t>ektrak dan Dipindahkan</a:t>
                      </a:r>
                      <a:endParaRPr lang="en-US" sz="16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5171" marR="15171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Catatan / Tindakan</a:t>
                      </a:r>
                      <a:endParaRPr lang="en-US" sz="16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5171" marR="15171" marT="0" marB="0" anchor="ctr">
                    <a:solidFill>
                      <a:srgbClr val="C00000"/>
                    </a:solidFill>
                  </a:tcPr>
                </a:tc>
              </a:tr>
              <a:tr h="2194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4.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  Data Pengguna</a:t>
                      </a:r>
                    </a:p>
                  </a:txBody>
                  <a:tcPr marL="15171" marR="15171" marT="0" marB="0" anchor="ctr"/>
                </a:tc>
                <a:tc>
                  <a:txBody>
                    <a:bodyPr/>
                    <a:lstStyle/>
                    <a:p>
                      <a:pPr marL="273050" marR="0" lvl="0" indent="-1905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Dapatkan</a:t>
                      </a:r>
                      <a:r>
                        <a:rPr lang="en-US" sz="1400" baseline="0" smtClean="0">
                          <a:effectLst/>
                          <a:latin typeface="+mn-lt"/>
                          <a:ea typeface="Times New Roman"/>
                        </a:rPr>
                        <a:t> nasihat daripada Pejabat Penasihat Undang di universiti masing-masing mengenai penyerahan data pengguna kepada pihak pembekal/syarikat  samada ianya tertakluk kepada  Akta Perlindungan Data Peribadi 2010 (Akta 709).</a:t>
                      </a:r>
                      <a:endParaRPr lang="en-MY" sz="140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73050" marR="0" lvl="0" indent="-1905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MY" sz="140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Profil pengguna (nama, alamat, no. telefon, program, kursus dsb.).</a:t>
                      </a:r>
                    </a:p>
                    <a:p>
                      <a:pPr marL="273050" marR="0" lvl="0" indent="-1905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MY" sz="140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Transaksi Sirkulasi (Pinjaman, Pemulangan, Pembaharuan, maklumat denda, </a:t>
                      </a:r>
                      <a:r>
                        <a:rPr lang="en-MY" sz="1400" i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overdue</a:t>
                      </a:r>
                      <a:r>
                        <a:rPr lang="en-MY" sz="140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 dan sejarah (transaction log) bagi setiap transaksi berkenaan.</a:t>
                      </a:r>
                      <a:endParaRPr lang="en-US" sz="140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73050" marR="0" lvl="0" indent="-1905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MY" sz="140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Status pengguna samada aktif atau tidak aktif.</a:t>
                      </a:r>
                      <a:endParaRPr lang="en-US" sz="140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171" marR="15171" marT="0" marB="0" anchor="ctr"/>
                </a:tc>
              </a:tr>
              <a:tr h="1080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Data-data Operasi (pesanan, penerimaan, pembayaran, </a:t>
                      </a: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langganan dll.)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255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Pastikan rekod-rekod</a:t>
                      </a:r>
                      <a:r>
                        <a:rPr lang="en-US" sz="1400" baseline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pesanan</a:t>
                      </a:r>
                      <a:r>
                        <a:rPr lang="en-US" sz="1400" baseline="0" smtClean="0">
                          <a:effectLst/>
                          <a:latin typeface="+mn-lt"/>
                          <a:ea typeface="Times New Roman"/>
                        </a:rPr>
                        <a:t> yang dibatalkan dihapuskan daripada sistem sebelum diektrak dan dipindahkan kepada sistem KOHA.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561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6.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Data </a:t>
                      </a: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Parameter</a:t>
                      </a:r>
                      <a:r>
                        <a:rPr lang="en-US" sz="1400" baseline="0" smtClean="0">
                          <a:effectLst/>
                          <a:latin typeface="+mn-lt"/>
                          <a:ea typeface="Times New Roman"/>
                        </a:rPr>
                        <a:t>        </a:t>
                      </a: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(Parameter Setting)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255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Perlu berbincang </a:t>
                      </a: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dengan pihak </a:t>
                      </a: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syarikat /pembekal </a:t>
                      </a: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sekiranya semua </a:t>
                      </a:r>
                      <a:r>
                        <a:rPr lang="en-US" sz="1400" i="1">
                          <a:effectLst/>
                          <a:latin typeface="+mn-lt"/>
                          <a:ea typeface="Times New Roman"/>
                        </a:rPr>
                        <a:t>parameter setting</a:t>
                      </a: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 (termasuk </a:t>
                      </a:r>
                      <a:r>
                        <a:rPr lang="en-US" sz="1400" i="1">
                          <a:effectLst/>
                          <a:latin typeface="+mn-lt"/>
                          <a:ea typeface="Times New Roman"/>
                        </a:rPr>
                        <a:t>permission</a:t>
                      </a: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) boleh diekstrak dari </a:t>
                      </a: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sistem (yang sedang digunakan)</a:t>
                      </a:r>
                      <a:r>
                        <a:rPr lang="en-US" sz="1400" baseline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dan </a:t>
                      </a: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dimuatnaik ke </a:t>
                      </a:r>
                      <a:r>
                        <a:rPr lang="en-US" sz="1400" smtClean="0">
                          <a:effectLst/>
                          <a:latin typeface="+mn-lt"/>
                          <a:ea typeface="Times New Roman"/>
                        </a:rPr>
                        <a:t>sistem </a:t>
                      </a: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KOHA. Jika tidak, </a:t>
                      </a:r>
                      <a:r>
                        <a:rPr lang="en-US" sz="1400" i="1">
                          <a:effectLst/>
                          <a:latin typeface="+mn-lt"/>
                          <a:ea typeface="Times New Roman"/>
                        </a:rPr>
                        <a:t>setting</a:t>
                      </a: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 tersebut perlu dibuat secara manual.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228600"/>
            <a:ext cx="91440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Arial Black" pitchFamily="34" charset="0"/>
              </a:rPr>
              <a:t>DATA-DATA YANG PERLU DIEKSTRAK </a:t>
            </a:r>
          </a:p>
          <a:p>
            <a:pPr algn="ctr"/>
            <a:r>
              <a:rPr lang="en-US" sz="2000" smtClean="0">
                <a:latin typeface="Arial Black" pitchFamily="34" charset="0"/>
              </a:rPr>
              <a:t>DAN DIPINDAHKAN KE SISTEM KOHA</a:t>
            </a:r>
            <a:endParaRPr lang="en-US" sz="2000">
              <a:latin typeface="Arial Black" pitchFamily="34" charset="0"/>
            </a:endParaRPr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>
            <a:off x="8388424" y="6527631"/>
            <a:ext cx="374576" cy="213737"/>
          </a:xfrm>
          <a:prstGeom prst="actionButtonBackPrevio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5771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1720" y="1835527"/>
            <a:ext cx="525658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400" b="1"/>
              <a:t>To extract Bib Records with </a:t>
            </a:r>
            <a:r>
              <a:rPr lang="en-MY" sz="1400" b="1" smtClean="0"/>
              <a:t>item : </a:t>
            </a:r>
          </a:p>
          <a:p>
            <a:endParaRPr lang="en-MY" sz="1400" b="1" smtClean="0"/>
          </a:p>
          <a:p>
            <a:r>
              <a:rPr lang="en-MY" sz="1400" smtClean="0"/>
              <a:t>1</a:t>
            </a:r>
            <a:r>
              <a:rPr lang="en-MY" sz="1400"/>
              <a:t>. </a:t>
            </a:r>
            <a:r>
              <a:rPr lang="en-MY" sz="1400" smtClean="0"/>
              <a:t>Access </a:t>
            </a:r>
            <a:r>
              <a:rPr lang="en-MY" sz="1400"/>
              <a:t>to directory  /usr/vtls/virtua/r_XXXX/src:</a:t>
            </a:r>
            <a:br>
              <a:rPr lang="en-MY" sz="1400"/>
            </a:br>
            <a:r>
              <a:rPr lang="en-MY" sz="1400" smtClean="0"/>
              <a:t>2. </a:t>
            </a:r>
            <a:r>
              <a:rPr lang="en-MY" sz="1400"/>
              <a:t>Create all bib </a:t>
            </a:r>
            <a:r>
              <a:rPr lang="en-MY" sz="1400" smtClean="0"/>
              <a:t>id - </a:t>
            </a:r>
            <a:r>
              <a:rPr lang="en-MY" sz="1400" smtClean="0">
                <a:solidFill>
                  <a:srgbClr val="FF0000"/>
                </a:solidFill>
              </a:rPr>
              <a:t>WriteBibIdsFile.ksh</a:t>
            </a:r>
            <a:r>
              <a:rPr lang="en-MY" sz="1400" smtClean="0"/>
              <a:t> </a:t>
            </a:r>
            <a:r>
              <a:rPr lang="en-MY" sz="1400">
                <a:solidFill>
                  <a:srgbClr val="3333CC"/>
                </a:solidFill>
              </a:rPr>
              <a:t>bib.id</a:t>
            </a:r>
            <a:r>
              <a:rPr lang="en-MY" sz="1400"/>
              <a:t/>
            </a:r>
            <a:br>
              <a:rPr lang="en-MY" sz="1400"/>
            </a:br>
            <a:r>
              <a:rPr lang="en-MY" sz="1400" smtClean="0"/>
              <a:t>3. </a:t>
            </a:r>
            <a:r>
              <a:rPr lang="en-MY" sz="1400"/>
              <a:t>Extract patron records </a:t>
            </a:r>
            <a:r>
              <a:rPr lang="en-MY" sz="1400" smtClean="0"/>
              <a:t>- </a:t>
            </a:r>
            <a:r>
              <a:rPr lang="en-MY" sz="1400" smtClean="0">
                <a:solidFill>
                  <a:srgbClr val="FF0000"/>
                </a:solidFill>
              </a:rPr>
              <a:t>write2709.exe </a:t>
            </a:r>
            <a:r>
              <a:rPr lang="en-MY" sz="1400">
                <a:solidFill>
                  <a:srgbClr val="FF0000"/>
                </a:solidFill>
              </a:rPr>
              <a:t>-T101 -A </a:t>
            </a:r>
            <a:r>
              <a:rPr lang="en-MY" sz="1400"/>
              <a:t>&lt;</a:t>
            </a:r>
            <a:r>
              <a:rPr lang="en-MY" sz="1400">
                <a:solidFill>
                  <a:srgbClr val="3333CC"/>
                </a:solidFill>
              </a:rPr>
              <a:t>bib.id</a:t>
            </a:r>
            <a:r>
              <a:rPr lang="en-MY" sz="1400"/>
              <a:t>&gt; </a:t>
            </a:r>
            <a:r>
              <a:rPr lang="en-MY" sz="1400" smtClean="0"/>
              <a:t>bib.rec</a:t>
            </a:r>
          </a:p>
          <a:p>
            <a:endParaRPr lang="en-MY" sz="1400" smtClean="0"/>
          </a:p>
          <a:p>
            <a:r>
              <a:rPr lang="en-MY" sz="1400"/>
              <a:t/>
            </a:r>
            <a:br>
              <a:rPr lang="en-MY" sz="1400"/>
            </a:br>
            <a:r>
              <a:rPr lang="en-MY" sz="1400" b="1"/>
              <a:t>To extract Holding </a:t>
            </a:r>
            <a:r>
              <a:rPr lang="en-MY" sz="1400" b="1" smtClean="0"/>
              <a:t>Record :</a:t>
            </a:r>
          </a:p>
          <a:p>
            <a:r>
              <a:rPr lang="en-MY" sz="1400" b="1"/>
              <a:t/>
            </a:r>
            <a:br>
              <a:rPr lang="en-MY" sz="1400" b="1"/>
            </a:br>
            <a:r>
              <a:rPr lang="en-MY" sz="1400" smtClean="0"/>
              <a:t>1</a:t>
            </a:r>
            <a:r>
              <a:rPr lang="en-MY" sz="1400"/>
              <a:t>. </a:t>
            </a:r>
            <a:r>
              <a:rPr lang="en-MY" sz="1400" smtClean="0"/>
              <a:t>Access </a:t>
            </a:r>
            <a:r>
              <a:rPr lang="en-MY" sz="1400"/>
              <a:t>to directory  /usr/vtls/virtua/r_XXXX/src:</a:t>
            </a:r>
            <a:br>
              <a:rPr lang="en-MY" sz="1400"/>
            </a:br>
            <a:r>
              <a:rPr lang="en-MY" sz="1400" smtClean="0"/>
              <a:t>2. </a:t>
            </a:r>
            <a:r>
              <a:rPr lang="en-MY" sz="1400"/>
              <a:t>Create all holding id </a:t>
            </a:r>
            <a:r>
              <a:rPr lang="en-MY" sz="1400" smtClean="0"/>
              <a:t>- </a:t>
            </a:r>
            <a:r>
              <a:rPr lang="en-MY" sz="1400" smtClean="0">
                <a:solidFill>
                  <a:srgbClr val="FF0000"/>
                </a:solidFill>
              </a:rPr>
              <a:t>WriteHoldingIdsFile.ksh</a:t>
            </a:r>
            <a:r>
              <a:rPr lang="en-MY" sz="1400"/>
              <a:t> </a:t>
            </a:r>
            <a:r>
              <a:rPr lang="en-MY" sz="1400">
                <a:solidFill>
                  <a:srgbClr val="3333CC"/>
                </a:solidFill>
              </a:rPr>
              <a:t>hol.id</a:t>
            </a:r>
            <a:r>
              <a:rPr lang="en-MY" sz="1400"/>
              <a:t/>
            </a:r>
            <a:br>
              <a:rPr lang="en-MY" sz="1400"/>
            </a:br>
            <a:r>
              <a:rPr lang="en-MY" sz="1400" smtClean="0"/>
              <a:t>3. </a:t>
            </a:r>
            <a:r>
              <a:rPr lang="en-MY" sz="1400"/>
              <a:t>Extract patron records </a:t>
            </a:r>
            <a:r>
              <a:rPr lang="en-MY" sz="1400" smtClean="0"/>
              <a:t>- </a:t>
            </a:r>
            <a:r>
              <a:rPr lang="en-MY" sz="1400" smtClean="0">
                <a:solidFill>
                  <a:srgbClr val="FF0000"/>
                </a:solidFill>
              </a:rPr>
              <a:t>write2709.exe </a:t>
            </a:r>
            <a:r>
              <a:rPr lang="en-MY" sz="1400">
                <a:solidFill>
                  <a:srgbClr val="FF0000"/>
                </a:solidFill>
              </a:rPr>
              <a:t>-T104 </a:t>
            </a:r>
            <a:r>
              <a:rPr lang="en-MY" sz="1400"/>
              <a:t>&lt;</a:t>
            </a:r>
            <a:r>
              <a:rPr lang="en-MY" sz="1400">
                <a:solidFill>
                  <a:srgbClr val="3333CC"/>
                </a:solidFill>
              </a:rPr>
              <a:t>hol.id</a:t>
            </a:r>
            <a:r>
              <a:rPr lang="en-MY" sz="1400"/>
              <a:t>&gt; hol.rec </a:t>
            </a:r>
            <a:br>
              <a:rPr lang="en-MY" sz="1400"/>
            </a:br>
            <a:endParaRPr lang="en-MY" sz="1400" smtClean="0"/>
          </a:p>
          <a:p>
            <a:r>
              <a:rPr lang="en-MY" sz="1400"/>
              <a:t/>
            </a:r>
            <a:br>
              <a:rPr lang="en-MY" sz="1400"/>
            </a:br>
            <a:r>
              <a:rPr lang="en-MY" sz="1400" b="1"/>
              <a:t>To extract Patron </a:t>
            </a:r>
            <a:r>
              <a:rPr lang="en-MY" sz="1400" b="1" smtClean="0"/>
              <a:t>Records :</a:t>
            </a:r>
          </a:p>
          <a:p>
            <a:r>
              <a:rPr lang="en-MY" sz="1400" b="1"/>
              <a:t/>
            </a:r>
            <a:br>
              <a:rPr lang="en-MY" sz="1400" b="1"/>
            </a:br>
            <a:r>
              <a:rPr lang="en-MY" sz="1400" smtClean="0"/>
              <a:t>1</a:t>
            </a:r>
            <a:r>
              <a:rPr lang="en-MY" sz="1400"/>
              <a:t>. </a:t>
            </a:r>
            <a:r>
              <a:rPr lang="en-MY" sz="1400" smtClean="0"/>
              <a:t>Access </a:t>
            </a:r>
            <a:r>
              <a:rPr lang="en-MY" sz="1400"/>
              <a:t>to directory  /usr/vtls/virtua/r_XXXX/src:</a:t>
            </a:r>
            <a:br>
              <a:rPr lang="en-MY" sz="1400"/>
            </a:br>
            <a:r>
              <a:rPr lang="en-MY" sz="1400" smtClean="0"/>
              <a:t>2. </a:t>
            </a:r>
            <a:r>
              <a:rPr lang="en-MY" sz="1400"/>
              <a:t>Create all .patid </a:t>
            </a:r>
            <a:r>
              <a:rPr lang="en-MY" sz="1400" smtClean="0"/>
              <a:t>- </a:t>
            </a:r>
            <a:r>
              <a:rPr lang="en-MY" sz="1400" smtClean="0">
                <a:solidFill>
                  <a:srgbClr val="FF0000"/>
                </a:solidFill>
              </a:rPr>
              <a:t>WritePatronIdsFile.ksh</a:t>
            </a:r>
            <a:r>
              <a:rPr lang="en-MY" sz="1400"/>
              <a:t> </a:t>
            </a:r>
            <a:r>
              <a:rPr lang="en-MY" sz="1400">
                <a:solidFill>
                  <a:srgbClr val="3333CC"/>
                </a:solidFill>
              </a:rPr>
              <a:t>pat.id</a:t>
            </a:r>
            <a:r>
              <a:rPr lang="en-MY" sz="1400"/>
              <a:t/>
            </a:r>
            <a:br>
              <a:rPr lang="en-MY" sz="1400"/>
            </a:br>
            <a:r>
              <a:rPr lang="en-MY" sz="1400" smtClean="0"/>
              <a:t>3. </a:t>
            </a:r>
            <a:r>
              <a:rPr lang="en-MY" sz="1400"/>
              <a:t>Extract patron records </a:t>
            </a:r>
            <a:r>
              <a:rPr lang="en-MY" sz="1400" smtClean="0"/>
              <a:t>- </a:t>
            </a:r>
            <a:r>
              <a:rPr lang="en-MY" sz="1400" smtClean="0">
                <a:solidFill>
                  <a:srgbClr val="FF0000"/>
                </a:solidFill>
              </a:rPr>
              <a:t>write2709.exe </a:t>
            </a:r>
            <a:r>
              <a:rPr lang="en-MY" sz="1400">
                <a:solidFill>
                  <a:srgbClr val="FF0000"/>
                </a:solidFill>
              </a:rPr>
              <a:t>-T105 </a:t>
            </a:r>
            <a:r>
              <a:rPr lang="en-MY" sz="1400"/>
              <a:t>&lt;</a:t>
            </a:r>
            <a:r>
              <a:rPr lang="en-MY" sz="1400">
                <a:solidFill>
                  <a:srgbClr val="3333CC"/>
                </a:solidFill>
              </a:rPr>
              <a:t>pat.id</a:t>
            </a:r>
            <a:r>
              <a:rPr lang="en-MY" sz="1400"/>
              <a:t>&gt; pat.rec </a:t>
            </a:r>
            <a:endParaRPr lang="en-MY" sz="140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28600"/>
            <a:ext cx="9144000" cy="707886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Arial Black" pitchFamily="34" charset="0"/>
              </a:rPr>
              <a:t>SKRIP UNTUK MENGEKSTRAK DATA BIBLIOGRAFI, </a:t>
            </a:r>
          </a:p>
          <a:p>
            <a:pPr algn="ctr"/>
            <a:r>
              <a:rPr lang="en-US" sz="2000" smtClean="0">
                <a:latin typeface="Arial Black" pitchFamily="34" charset="0"/>
              </a:rPr>
              <a:t>HOLDINGS DAN PATRON DARIPADA SISTEM VIRTUA</a:t>
            </a:r>
            <a:endParaRPr lang="en-US" sz="2000">
              <a:latin typeface="Arial Black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03648" y="1484784"/>
            <a:ext cx="6336704" cy="489654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375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076486"/>
            <a:ext cx="7272808" cy="483209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MY" sz="1400"/>
              <a:t>=LDR  00928 am a2200253I  4500</a:t>
            </a:r>
          </a:p>
          <a:p>
            <a:r>
              <a:rPr lang="en-MY" sz="1400"/>
              <a:t>=001  vtls000000498</a:t>
            </a:r>
          </a:p>
          <a:p>
            <a:r>
              <a:rPr lang="en-MY" sz="1400"/>
              <a:t>=003  UPM</a:t>
            </a:r>
          </a:p>
          <a:p>
            <a:r>
              <a:rPr lang="en-MY" sz="1400"/>
              <a:t>=005  20100129172100.0</a:t>
            </a:r>
          </a:p>
          <a:p>
            <a:r>
              <a:rPr lang="en-MY" sz="1400"/>
              <a:t>=008  100129s1973\\\\ilua\\\\\\\\\\00\\\\eng\\</a:t>
            </a:r>
          </a:p>
          <a:p>
            <a:r>
              <a:rPr lang="en-MY" sz="1400"/>
              <a:t>=039  \9$a201001291721$bVLOAD$c200804250900$dVLOAD$c200412200026$dVLOAD$c200412181955$dVLOAD$y200110270912$zload</a:t>
            </a:r>
          </a:p>
          <a:p>
            <a:r>
              <a:rPr lang="en-MY" sz="1400"/>
              <a:t>=090  \\$aBF637.C45H3 1973</a:t>
            </a:r>
          </a:p>
          <a:p>
            <a:r>
              <a:rPr lang="en-MY" sz="1400"/>
              <a:t>=100  10$aHaney, William V.</a:t>
            </a:r>
          </a:p>
          <a:p>
            <a:r>
              <a:rPr lang="en-MY" sz="1400"/>
              <a:t>=245  10$aCommunication and organizational behavior :$btext and cases /$cWilliam V. Haney.</a:t>
            </a:r>
          </a:p>
          <a:p>
            <a:r>
              <a:rPr lang="en-MY" sz="1400"/>
              <a:t>=250  00$a3rd ed.</a:t>
            </a:r>
          </a:p>
          <a:p>
            <a:r>
              <a:rPr lang="en-MY" sz="1400"/>
              <a:t>=260  00$aHomewood, Ill. :$bR.D. Irwin,$c1973.</a:t>
            </a:r>
          </a:p>
          <a:p>
            <a:r>
              <a:rPr lang="en-MY" sz="1400"/>
              <a:t>=300  00$a583p. :$bill. ;$c24cm.</a:t>
            </a:r>
          </a:p>
          <a:p>
            <a:r>
              <a:rPr lang="en-MY" sz="1400"/>
              <a:t>=490  00$aThe Irwin series in management.</a:t>
            </a:r>
          </a:p>
          <a:p>
            <a:r>
              <a:rPr lang="en-MY" sz="1400"/>
              <a:t>=500  00$aFirst published in 1960 under title: Communication : patterns and incidents.</a:t>
            </a:r>
          </a:p>
          <a:p>
            <a:r>
              <a:rPr lang="en-MY" sz="1400"/>
              <a:t>=650  00$aCommunication$xPsychological aspects.</a:t>
            </a:r>
          </a:p>
          <a:p>
            <a:r>
              <a:rPr lang="en-MY" sz="1400"/>
              <a:t>=740  10$aCommunication patterns and incidents.</a:t>
            </a:r>
          </a:p>
          <a:p>
            <a:r>
              <a:rPr lang="en-MY" sz="1400"/>
              <a:t>=949  \\$AVIRTUAITEM$</a:t>
            </a:r>
            <a:r>
              <a:rPr lang="en-MY" sz="1400" b="1"/>
              <a:t>D10000</a:t>
            </a:r>
            <a:r>
              <a:rPr lang="en-MY" sz="1400"/>
              <a:t>$</a:t>
            </a:r>
            <a:r>
              <a:rPr lang="en-MY" sz="1400" b="1"/>
              <a:t>F1</a:t>
            </a:r>
            <a:r>
              <a:rPr lang="en-MY" sz="1400"/>
              <a:t>$</a:t>
            </a:r>
            <a:r>
              <a:rPr lang="en-MY" sz="1400" b="1"/>
              <a:t>G10000</a:t>
            </a:r>
            <a:r>
              <a:rPr lang="en-MY" sz="1400"/>
              <a:t>$</a:t>
            </a:r>
            <a:r>
              <a:rPr lang="en-MY" sz="1400" b="1"/>
              <a:t>X1</a:t>
            </a:r>
            <a:r>
              <a:rPr lang="en-MY" sz="1400"/>
              <a:t>$61000002088</a:t>
            </a:r>
          </a:p>
          <a:p>
            <a:r>
              <a:rPr lang="en-MY" sz="1400"/>
              <a:t>=950  00$a000000668</a:t>
            </a:r>
          </a:p>
          <a:p>
            <a:r>
              <a:rPr lang="en-MY" sz="1400"/>
              <a:t>=998  00$aUPM</a:t>
            </a:r>
          </a:p>
          <a:p>
            <a:r>
              <a:rPr lang="en-MY" sz="1400"/>
              <a:t>=999  \\$aVIRTUA50</a:t>
            </a:r>
          </a:p>
        </p:txBody>
      </p:sp>
      <p:sp>
        <p:nvSpPr>
          <p:cNvPr id="3" name="Rectangle 2"/>
          <p:cNvSpPr/>
          <p:nvPr/>
        </p:nvSpPr>
        <p:spPr>
          <a:xfrm>
            <a:off x="2800843" y="4928535"/>
            <a:ext cx="576064" cy="288032"/>
          </a:xfrm>
          <a:prstGeom prst="rect">
            <a:avLst/>
          </a:prstGeom>
          <a:noFill/>
          <a:ln w="381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3454810" y="4928535"/>
            <a:ext cx="233879" cy="288032"/>
          </a:xfrm>
          <a:prstGeom prst="rect">
            <a:avLst/>
          </a:prstGeom>
          <a:noFill/>
          <a:ln w="381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4360511" y="4927587"/>
            <a:ext cx="233879" cy="288032"/>
          </a:xfrm>
          <a:prstGeom prst="rect">
            <a:avLst/>
          </a:prstGeom>
          <a:noFill/>
          <a:ln w="381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4739766" y="4928535"/>
            <a:ext cx="1043737" cy="281614"/>
          </a:xfrm>
          <a:prstGeom prst="rect">
            <a:avLst/>
          </a:prstGeom>
          <a:noFill/>
          <a:ln w="381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135355" y="5210150"/>
            <a:ext cx="2269" cy="37999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37426" y="5590140"/>
            <a:ext cx="1152128" cy="30777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MY" sz="1400" smtClean="0"/>
              <a:t>Item Barcode</a:t>
            </a:r>
            <a:endParaRPr lang="en-MY" sz="140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484599" y="5248195"/>
            <a:ext cx="0" cy="95628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12681" y="6205692"/>
            <a:ext cx="943835" cy="30777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1400" smtClean="0"/>
              <a:t>Item Class</a:t>
            </a:r>
            <a:endParaRPr lang="en-MY" sz="140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3567558" y="5234694"/>
            <a:ext cx="4191" cy="33876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54775" y="5590141"/>
            <a:ext cx="1267827" cy="30777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1400" smtClean="0"/>
              <a:t>Copy Number</a:t>
            </a:r>
            <a:endParaRPr lang="en-MY" sz="140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927043" y="5213450"/>
            <a:ext cx="0" cy="100290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84912" y="6217567"/>
            <a:ext cx="1289727" cy="30777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1400" smtClean="0"/>
              <a:t>Location Code</a:t>
            </a:r>
            <a:endParaRPr lang="en-MY" sz="1400"/>
          </a:p>
        </p:txBody>
      </p:sp>
      <p:sp>
        <p:nvSpPr>
          <p:cNvPr id="35" name="Action Button: Back or Previous 34">
            <a:hlinkClick r:id="rId2" action="ppaction://hlinksldjump" highlightClick="1"/>
          </p:cNvPr>
          <p:cNvSpPr/>
          <p:nvPr/>
        </p:nvSpPr>
        <p:spPr>
          <a:xfrm>
            <a:off x="8095986" y="6371455"/>
            <a:ext cx="374576" cy="213737"/>
          </a:xfrm>
          <a:prstGeom prst="actionButtonBackPrevio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TextBox 16"/>
          <p:cNvSpPr txBox="1"/>
          <p:nvPr/>
        </p:nvSpPr>
        <p:spPr>
          <a:xfrm>
            <a:off x="0" y="228600"/>
            <a:ext cx="9144000" cy="707886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Arial Black" pitchFamily="34" charset="0"/>
              </a:rPr>
              <a:t>CONTOH DATA BIBLIOGRAFI</a:t>
            </a:r>
          </a:p>
          <a:p>
            <a:pPr algn="ctr"/>
            <a:r>
              <a:rPr lang="en-US" sz="2000" smtClean="0">
                <a:latin typeface="Arial Black" pitchFamily="34" charset="0"/>
              </a:rPr>
              <a:t> YANG DIEKSTRAK DARIPADA SISTEM VITUA</a:t>
            </a:r>
            <a:endParaRPr lang="en-US" sz="2000">
              <a:latin typeface="Arial Black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1161" y="1064611"/>
            <a:ext cx="8280920" cy="567675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2266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593760" y="5359387"/>
            <a:ext cx="3624540" cy="623034"/>
            <a:chOff x="4593760" y="5359387"/>
            <a:chExt cx="3624540" cy="623034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4593760" y="5931679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2"/>
            <p:cNvGrpSpPr/>
            <p:nvPr/>
          </p:nvGrpSpPr>
          <p:grpSpPr>
            <a:xfrm>
              <a:off x="4962750" y="5359387"/>
              <a:ext cx="3255550" cy="623034"/>
              <a:chOff x="4962750" y="5162816"/>
              <a:chExt cx="3255550" cy="764531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5425753" y="5162817"/>
                <a:ext cx="2792547" cy="7645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Tubuhkan Jawatankuasa Teknikal, Jawatankuasa Operasi dan Jawatankuasa Kerja</a:t>
                </a:r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962750" y="5162816"/>
                <a:ext cx="461876" cy="764531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4587768" y="3433348"/>
            <a:ext cx="3630533" cy="510341"/>
            <a:chOff x="4587768" y="3433348"/>
            <a:chExt cx="3630533" cy="510341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4587768" y="3892947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4953229" y="3433348"/>
              <a:ext cx="3265072" cy="510341"/>
              <a:chOff x="4953229" y="3395293"/>
              <a:chExt cx="3265072" cy="835558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5432577" y="3395295"/>
                <a:ext cx="2785724" cy="8355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MY" sz="1200" smtClean="0">
                    <a:latin typeface="Arial" pitchFamily="34" charset="0"/>
                    <a:cs typeface="Arial" pitchFamily="34" charset="0"/>
                  </a:rPr>
                  <a:t>Laksanakan </a:t>
                </a:r>
                <a:r>
                  <a:rPr lang="en-MY" sz="1200" smtClean="0">
                    <a:latin typeface="Arial" pitchFamily="34" charset="0"/>
                    <a:cs typeface="Arial" pitchFamily="34" charset="0"/>
                    <a:hlinkClick r:id="rId3" action="ppaction://hlinksldjump"/>
                  </a:rPr>
                  <a:t>pembersihan data</a:t>
                </a:r>
                <a:r>
                  <a:rPr lang="en-MY" sz="1200" smtClean="0">
                    <a:latin typeface="Arial" pitchFamily="34" charset="0"/>
                    <a:cs typeface="Arial" pitchFamily="34" charset="0"/>
                  </a:rPr>
                  <a:t> bagi sistem yang sedang digunakan</a:t>
                </a:r>
                <a:endParaRPr lang="en-MY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953229" y="3395293"/>
                <a:ext cx="470267" cy="835200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8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6" name="Group 35"/>
          <p:cNvGrpSpPr/>
          <p:nvPr/>
        </p:nvGrpSpPr>
        <p:grpSpPr>
          <a:xfrm>
            <a:off x="4587768" y="2881142"/>
            <a:ext cx="3638469" cy="454584"/>
            <a:chOff x="4587768" y="2881142"/>
            <a:chExt cx="3638469" cy="454584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4587768" y="3287563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4973383" y="2881142"/>
              <a:ext cx="3252854" cy="454584"/>
              <a:chOff x="4962750" y="2722631"/>
              <a:chExt cx="3252854" cy="584889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5433705" y="2722631"/>
                <a:ext cx="2781899" cy="5848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Proses instalasi dan konfigurasi sistem KOHA dilaksanakan</a:t>
                </a:r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962750" y="2722631"/>
                <a:ext cx="461876" cy="58488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10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4609034" y="1837819"/>
            <a:ext cx="3617203" cy="426247"/>
            <a:chOff x="4609034" y="1837819"/>
            <a:chExt cx="3617203" cy="426247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4609034" y="2209381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/>
            <p:cNvGrpSpPr/>
            <p:nvPr/>
          </p:nvGrpSpPr>
          <p:grpSpPr>
            <a:xfrm>
              <a:off x="4973382" y="1837819"/>
              <a:ext cx="3252855" cy="426247"/>
              <a:chOff x="4962749" y="2042909"/>
              <a:chExt cx="3252855" cy="584889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5423497" y="2042909"/>
                <a:ext cx="2792107" cy="5848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Latihan </a:t>
                </a:r>
                <a:r>
                  <a:rPr lang="en-US" sz="1200">
                    <a:latin typeface="Arial" pitchFamily="34" charset="0"/>
                    <a:cs typeface="Arial" pitchFamily="34" charset="0"/>
                  </a:rPr>
                  <a:t>kepada staf dan </a:t>
                </a:r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pengguna</a:t>
                </a:r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962749" y="2042909"/>
                <a:ext cx="460747" cy="58488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14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865376" y="5733256"/>
            <a:ext cx="3706626" cy="432049"/>
            <a:chOff x="865376" y="5733256"/>
            <a:chExt cx="3706626" cy="432049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4222841" y="6114562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/>
            <p:cNvGrpSpPr/>
            <p:nvPr/>
          </p:nvGrpSpPr>
          <p:grpSpPr>
            <a:xfrm>
              <a:off x="865376" y="5733256"/>
              <a:ext cx="3311184" cy="432049"/>
              <a:chOff x="876009" y="5661248"/>
              <a:chExt cx="3311184" cy="432049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876009" y="5661248"/>
                <a:ext cx="2798035" cy="43204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Dapatkan kelulusan - JKP PSAS, JKKICT, JPU, JPICT</a:t>
                </a:r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689946" y="5661248"/>
                <a:ext cx="497247" cy="43204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864076" y="3108373"/>
            <a:ext cx="3690470" cy="652434"/>
            <a:chOff x="864076" y="3108373"/>
            <a:chExt cx="3690470" cy="652434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4205385" y="3710064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864076" y="3108373"/>
              <a:ext cx="3312482" cy="652434"/>
              <a:chOff x="874709" y="3821218"/>
              <a:chExt cx="3312482" cy="584889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874709" y="3821218"/>
                <a:ext cx="2809555" cy="5848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MY" sz="1200">
                    <a:latin typeface="Arial" pitchFamily="34" charset="0"/>
                    <a:cs typeface="Arial" pitchFamily="34" charset="0"/>
                  </a:rPr>
                  <a:t>Proses </a:t>
                </a:r>
                <a:r>
                  <a:rPr lang="en-MY" sz="1200" i="1">
                    <a:latin typeface="Arial" pitchFamily="34" charset="0"/>
                    <a:cs typeface="Arial" pitchFamily="34" charset="0"/>
                    <a:hlinkClick r:id="rId4" action="ppaction://hlinksldjump"/>
                  </a:rPr>
                  <a:t>data extraction </a:t>
                </a:r>
                <a:r>
                  <a:rPr lang="en-MY" sz="1200">
                    <a:latin typeface="Arial" pitchFamily="34" charset="0"/>
                    <a:cs typeface="Arial" pitchFamily="34" charset="0"/>
                  </a:rPr>
                  <a:t>dan </a:t>
                </a:r>
                <a:r>
                  <a:rPr lang="en-MY" sz="1200" i="1">
                    <a:latin typeface="Arial" pitchFamily="34" charset="0"/>
                    <a:cs typeface="Arial" pitchFamily="34" charset="0"/>
                    <a:hlinkClick r:id="rId5" action="ppaction://hlinksldjump"/>
                  </a:rPr>
                  <a:t>data migration</a:t>
                </a:r>
                <a:r>
                  <a:rPr lang="en-MY" sz="120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en-MY" sz="1200" i="1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MY" sz="1200" b="1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Semua aktiviti input/edit data perlu dihentikan</a:t>
                </a:r>
                <a:endParaRPr lang="en-MY" sz="1200" b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681995" y="3821218"/>
                <a:ext cx="505196" cy="58488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77" name="TextBox 76"/>
          <p:cNvSpPr txBox="1"/>
          <p:nvPr/>
        </p:nvSpPr>
        <p:spPr>
          <a:xfrm>
            <a:off x="0" y="2527"/>
            <a:ext cx="2987825" cy="722068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b="1" smtClean="0">
                <a:latin typeface="Arial Black" panose="020B0A04020102020204" pitchFamily="34" charset="0"/>
                <a:cs typeface="Arial" pitchFamily="34" charset="0"/>
              </a:rPr>
              <a:t>LANGKAH-LANGKAH PERTUKARAN SISTEM</a:t>
            </a:r>
            <a:endParaRPr lang="en-US" sz="1600" b="1" i="1">
              <a:latin typeface="Arial Black" panose="020B0A04020102020204" pitchFamily="34" charset="0"/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70116" y="4465920"/>
            <a:ext cx="3701886" cy="670006"/>
            <a:chOff x="870116" y="4465920"/>
            <a:chExt cx="3701886" cy="670006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4222841" y="5085184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Group 59"/>
            <p:cNvGrpSpPr/>
            <p:nvPr/>
          </p:nvGrpSpPr>
          <p:grpSpPr>
            <a:xfrm>
              <a:off x="870116" y="4465920"/>
              <a:ext cx="3311184" cy="670006"/>
              <a:chOff x="876009" y="5661248"/>
              <a:chExt cx="3311184" cy="43204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876009" y="5661248"/>
                <a:ext cx="2798035" cy="43204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Buat kajian mengenai </a:t>
                </a:r>
                <a:r>
                  <a:rPr lang="en-US" sz="1200" i="1" smtClean="0">
                    <a:latin typeface="Arial" pitchFamily="34" charset="0"/>
                    <a:cs typeface="Arial" pitchFamily="34" charset="0"/>
                  </a:rPr>
                  <a:t>database </a:t>
                </a:r>
                <a:r>
                  <a:rPr lang="en-US" sz="1200" i="1" smtClean="0">
                    <a:latin typeface="Arial" pitchFamily="34" charset="0"/>
                    <a:cs typeface="Arial" pitchFamily="34" charset="0"/>
                  </a:rPr>
                  <a:t>design/structure</a:t>
                </a:r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kedua-dua sistem (contoh – </a:t>
                </a:r>
                <a:r>
                  <a:rPr lang="en-US" sz="1200" i="1" smtClean="0">
                    <a:latin typeface="Arial" pitchFamily="34" charset="0"/>
                    <a:cs typeface="Arial" pitchFamily="34" charset="0"/>
                  </a:rPr>
                  <a:t>table</a:t>
                </a:r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 yang digunakan)</a:t>
                </a:r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689946" y="5661248"/>
                <a:ext cx="497247" cy="43204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4587768" y="4890426"/>
            <a:ext cx="3639658" cy="374366"/>
            <a:chOff x="4587768" y="4890426"/>
            <a:chExt cx="3639658" cy="374366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4587768" y="5210357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Group 69"/>
            <p:cNvGrpSpPr/>
            <p:nvPr/>
          </p:nvGrpSpPr>
          <p:grpSpPr>
            <a:xfrm>
              <a:off x="4974572" y="4890426"/>
              <a:ext cx="3252854" cy="374366"/>
              <a:chOff x="4962750" y="2722631"/>
              <a:chExt cx="3252854" cy="584889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5433705" y="2722631"/>
                <a:ext cx="2781899" cy="5848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US" sz="1200" i="1" smtClean="0">
                    <a:latin typeface="Arial" pitchFamily="34" charset="0"/>
                    <a:cs typeface="Arial" pitchFamily="34" charset="0"/>
                  </a:rPr>
                  <a:t>Back up </a:t>
                </a:r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data bagi sistem sedia ada</a:t>
                </a:r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4962750" y="2722631"/>
                <a:ext cx="461876" cy="58488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870116" y="5229200"/>
            <a:ext cx="3618997" cy="402689"/>
            <a:chOff x="870116" y="5229200"/>
            <a:chExt cx="3618997" cy="402689"/>
          </a:xfrm>
        </p:grpSpPr>
        <p:grpSp>
          <p:nvGrpSpPr>
            <p:cNvPr id="76" name="Group 75"/>
            <p:cNvGrpSpPr/>
            <p:nvPr/>
          </p:nvGrpSpPr>
          <p:grpSpPr>
            <a:xfrm>
              <a:off x="870116" y="5229200"/>
              <a:ext cx="3312482" cy="402689"/>
              <a:chOff x="874709" y="3821218"/>
              <a:chExt cx="3312482" cy="584889"/>
            </a:xfrm>
          </p:grpSpPr>
          <p:sp>
            <p:nvSpPr>
              <p:cNvPr id="78" name="TextBox 77"/>
              <p:cNvSpPr txBox="1"/>
              <p:nvPr/>
            </p:nvSpPr>
            <p:spPr>
              <a:xfrm>
                <a:off x="874709" y="3821218"/>
                <a:ext cx="2809555" cy="5848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Sediakan </a:t>
                </a:r>
                <a:r>
                  <a:rPr lang="en-US" sz="1200">
                    <a:latin typeface="Arial" pitchFamily="34" charset="0"/>
                    <a:cs typeface="Arial" pitchFamily="34" charset="0"/>
                    <a:hlinkClick r:id="rId6" action="ppaction://hlinksldjump"/>
                  </a:rPr>
                  <a:t>c</a:t>
                </a:r>
                <a:r>
                  <a:rPr lang="en-US" sz="1200" smtClean="0">
                    <a:latin typeface="Arial" pitchFamily="34" charset="0"/>
                    <a:cs typeface="Arial" pitchFamily="34" charset="0"/>
                    <a:hlinkClick r:id="rId6" action="ppaction://hlinksldjump"/>
                  </a:rPr>
                  <a:t>arta perbatuan</a:t>
                </a:r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3681995" y="3821218"/>
                <a:ext cx="505196" cy="58488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80" name="Straight Connector 79"/>
            <p:cNvCxnSpPr/>
            <p:nvPr/>
          </p:nvCxnSpPr>
          <p:spPr>
            <a:xfrm>
              <a:off x="4139952" y="5578607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593266" y="4036963"/>
            <a:ext cx="3629404" cy="763960"/>
            <a:chOff x="4593266" y="4036963"/>
            <a:chExt cx="3629404" cy="76396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593266" y="4746410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67"/>
            <p:cNvGrpSpPr/>
            <p:nvPr/>
          </p:nvGrpSpPr>
          <p:grpSpPr>
            <a:xfrm>
              <a:off x="4967119" y="4036963"/>
              <a:ext cx="3255551" cy="763960"/>
              <a:chOff x="4961621" y="4318649"/>
              <a:chExt cx="3255551" cy="755705"/>
            </a:xfrm>
          </p:grpSpPr>
          <p:sp>
            <p:nvSpPr>
              <p:cNvPr id="69" name="TextBox 68"/>
              <p:cNvSpPr txBox="1"/>
              <p:nvPr/>
            </p:nvSpPr>
            <p:spPr>
              <a:xfrm>
                <a:off x="5424625" y="4318650"/>
                <a:ext cx="2792547" cy="75570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US" sz="1200">
                    <a:latin typeface="Arial" pitchFamily="34" charset="0"/>
                    <a:cs typeface="Arial" pitchFamily="34" charset="0"/>
                  </a:rPr>
                  <a:t>Hebahan kepada staf dan pengguna (emel, laman web, media sosial, notis </a:t>
                </a:r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dll.) – Mohon buku-buku dipulangkan dan denda dibayar</a:t>
                </a:r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4961621" y="4318649"/>
                <a:ext cx="461876" cy="755705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6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867693" y="3860931"/>
            <a:ext cx="3697486" cy="504173"/>
            <a:chOff x="867693" y="3860931"/>
            <a:chExt cx="3697486" cy="504173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4216018" y="4314362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5" name="Group 84"/>
            <p:cNvGrpSpPr/>
            <p:nvPr/>
          </p:nvGrpSpPr>
          <p:grpSpPr>
            <a:xfrm>
              <a:off x="867693" y="3860931"/>
              <a:ext cx="3312482" cy="504173"/>
              <a:chOff x="874709" y="3821218"/>
              <a:chExt cx="3312482" cy="584889"/>
            </a:xfrm>
          </p:grpSpPr>
          <p:sp>
            <p:nvSpPr>
              <p:cNvPr id="86" name="TextBox 85"/>
              <p:cNvSpPr txBox="1"/>
              <p:nvPr/>
            </p:nvSpPr>
            <p:spPr>
              <a:xfrm>
                <a:off x="874709" y="3821218"/>
                <a:ext cx="2809555" cy="5848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US" sz="1200">
                    <a:latin typeface="Arial" pitchFamily="34" charset="0"/>
                    <a:cs typeface="Arial" pitchFamily="34" charset="0"/>
                  </a:rPr>
                  <a:t>Penyediaan </a:t>
                </a:r>
                <a:r>
                  <a:rPr lang="en-US" sz="1200" smtClean="0">
                    <a:latin typeface="Arial" pitchFamily="34" charset="0"/>
                    <a:cs typeface="Arial" pitchFamily="34" charset="0"/>
                    <a:hlinkClick r:id="rId7" action="ppaction://hlinksldjump"/>
                  </a:rPr>
                  <a:t>spesifikasi </a:t>
                </a:r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sistem dan perkakasan, </a:t>
                </a:r>
                <a:r>
                  <a:rPr lang="en-US" sz="1200">
                    <a:latin typeface="Arial" pitchFamily="34" charset="0"/>
                    <a:cs typeface="Arial" pitchFamily="34" charset="0"/>
                  </a:rPr>
                  <a:t>iklan sebut </a:t>
                </a:r>
                <a:r>
                  <a:rPr lang="en-US" sz="1200" smtClean="0">
                    <a:latin typeface="Arial" pitchFamily="34" charset="0"/>
                    <a:cs typeface="Arial" pitchFamily="34" charset="0"/>
                  </a:rPr>
                  <a:t>harga</a:t>
                </a:r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3681995" y="3821218"/>
                <a:ext cx="505196" cy="58488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859772" y="2609348"/>
            <a:ext cx="3685585" cy="402889"/>
            <a:chOff x="859772" y="2609348"/>
            <a:chExt cx="3685585" cy="402889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4196196" y="2948633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Group 90"/>
            <p:cNvGrpSpPr/>
            <p:nvPr/>
          </p:nvGrpSpPr>
          <p:grpSpPr>
            <a:xfrm>
              <a:off x="859772" y="2609348"/>
              <a:ext cx="3320183" cy="402889"/>
              <a:chOff x="876012" y="3064078"/>
              <a:chExt cx="3320183" cy="646331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876012" y="3064078"/>
                <a:ext cx="2798033" cy="6463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MY" sz="1200" smtClean="0">
                    <a:latin typeface="Arial" pitchFamily="34" charset="0"/>
                    <a:cs typeface="Arial" panose="020B0604020202020204" pitchFamily="34" charset="0"/>
                  </a:rPr>
                  <a:t>Set Parameter</a:t>
                </a:r>
                <a:endParaRPr lang="en-MY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684391" y="3064078"/>
                <a:ext cx="511804" cy="646331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11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4587768" y="2357062"/>
            <a:ext cx="3637236" cy="426247"/>
            <a:chOff x="4587768" y="2357062"/>
            <a:chExt cx="3637236" cy="426247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4587768" y="2724070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 93"/>
            <p:cNvGrpSpPr/>
            <p:nvPr/>
          </p:nvGrpSpPr>
          <p:grpSpPr>
            <a:xfrm>
              <a:off x="4972149" y="2357062"/>
              <a:ext cx="3252855" cy="426247"/>
              <a:chOff x="4962749" y="2042909"/>
              <a:chExt cx="3252855" cy="584889"/>
            </a:xfrm>
          </p:grpSpPr>
          <p:sp>
            <p:nvSpPr>
              <p:cNvPr id="95" name="TextBox 94"/>
              <p:cNvSpPr txBox="1"/>
              <p:nvPr/>
            </p:nvSpPr>
            <p:spPr>
              <a:xfrm>
                <a:off x="5423497" y="2042909"/>
                <a:ext cx="2792107" cy="5848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MY" sz="1200">
                    <a:latin typeface="Arial" pitchFamily="34" charset="0"/>
                    <a:cs typeface="Arial" panose="020B0604020202020204" pitchFamily="34" charset="0"/>
                  </a:rPr>
                  <a:t>Semak dan uji sistem </a:t>
                </a: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4962749" y="2042909"/>
                <a:ext cx="460747" cy="58488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12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>
            <a:off x="865096" y="1521238"/>
            <a:ext cx="3696025" cy="428735"/>
            <a:chOff x="865096" y="1521238"/>
            <a:chExt cx="3696025" cy="428735"/>
          </a:xfrm>
        </p:grpSpPr>
        <p:grpSp>
          <p:nvGrpSpPr>
            <p:cNvPr id="16" name="Group 15"/>
            <p:cNvGrpSpPr/>
            <p:nvPr/>
          </p:nvGrpSpPr>
          <p:grpSpPr>
            <a:xfrm>
              <a:off x="865096" y="1521238"/>
              <a:ext cx="3312483" cy="428735"/>
              <a:chOff x="875729" y="1616662"/>
              <a:chExt cx="3312483" cy="584889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875729" y="1616662"/>
                <a:ext cx="2831004" cy="5848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US" sz="1200" i="1">
                    <a:latin typeface="Arial" pitchFamily="34" charset="0"/>
                    <a:cs typeface="Arial" pitchFamily="34" charset="0"/>
                  </a:rPr>
                  <a:t>Data cleaning </a:t>
                </a:r>
                <a:r>
                  <a:rPr lang="en-US" sz="1200">
                    <a:latin typeface="Arial" pitchFamily="34" charset="0"/>
                    <a:cs typeface="Arial" pitchFamily="34" charset="0"/>
                  </a:rPr>
                  <a:t>(berterusan)</a:t>
                </a:r>
                <a:endParaRPr lang="en-US" sz="1200" i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677333" y="1616662"/>
                <a:ext cx="510879" cy="58488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15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97" name="Straight Connector 96"/>
            <p:cNvCxnSpPr/>
            <p:nvPr/>
          </p:nvCxnSpPr>
          <p:spPr>
            <a:xfrm>
              <a:off x="4211960" y="1896808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4654887" y="1266873"/>
            <a:ext cx="3563414" cy="470351"/>
            <a:chOff x="4654887" y="1266873"/>
            <a:chExt cx="3563414" cy="470351"/>
          </a:xfrm>
        </p:grpSpPr>
        <p:grpSp>
          <p:nvGrpSpPr>
            <p:cNvPr id="14" name="Group 13"/>
            <p:cNvGrpSpPr/>
            <p:nvPr/>
          </p:nvGrpSpPr>
          <p:grpSpPr>
            <a:xfrm>
              <a:off x="4962750" y="1266873"/>
              <a:ext cx="3255551" cy="470351"/>
              <a:chOff x="4962750" y="1370245"/>
              <a:chExt cx="3255551" cy="584890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5432577" y="1370246"/>
                <a:ext cx="2785724" cy="5848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MY" sz="1200" smtClean="0">
                    <a:latin typeface="Arial" pitchFamily="34" charset="0"/>
                    <a:cs typeface="Arial" panose="020B0604020202020204" pitchFamily="34" charset="0"/>
                  </a:rPr>
                  <a:t>Integrasi dengan sistem-sistem yang digunakan seperti RFID, HID, UPM-ID</a:t>
                </a:r>
                <a:endParaRPr lang="en-MY" sz="1200">
                  <a:latin typeface="Arial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4962750" y="1370245"/>
                <a:ext cx="461876" cy="58488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16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98" name="Straight Connector 97"/>
            <p:cNvCxnSpPr/>
            <p:nvPr/>
          </p:nvCxnSpPr>
          <p:spPr>
            <a:xfrm>
              <a:off x="4654887" y="1686482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TextBox 99"/>
          <p:cNvSpPr txBox="1"/>
          <p:nvPr/>
        </p:nvSpPr>
        <p:spPr>
          <a:xfrm>
            <a:off x="3476113" y="116632"/>
            <a:ext cx="2217043" cy="31123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b="1" smtClean="0"/>
              <a:t>SISTEM KOHA</a:t>
            </a:r>
            <a:endParaRPr lang="en-US" b="1"/>
          </a:p>
        </p:txBody>
      </p:sp>
      <p:cxnSp>
        <p:nvCxnSpPr>
          <p:cNvPr id="4" name="Straight Arrow Connector 3"/>
          <p:cNvCxnSpPr>
            <a:endCxn id="100" idx="2"/>
          </p:cNvCxnSpPr>
          <p:nvPr/>
        </p:nvCxnSpPr>
        <p:spPr>
          <a:xfrm flipV="1">
            <a:off x="4576474" y="427862"/>
            <a:ext cx="8161" cy="5921568"/>
          </a:xfrm>
          <a:prstGeom prst="straightConnector1">
            <a:avLst/>
          </a:prstGeom>
          <a:ln w="127000" cap="flat" cmpd="sng">
            <a:solidFill>
              <a:srgbClr val="C00000"/>
            </a:solidFill>
            <a:round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843808" y="6341219"/>
            <a:ext cx="3465328" cy="323166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b="1" smtClean="0"/>
              <a:t>Sistem Pengurusan Perpustakaan</a:t>
            </a:r>
            <a:endParaRPr lang="en-US" b="1"/>
          </a:p>
        </p:txBody>
      </p:sp>
      <p:grpSp>
        <p:nvGrpSpPr>
          <p:cNvPr id="29" name="Group 28"/>
          <p:cNvGrpSpPr/>
          <p:nvPr/>
        </p:nvGrpSpPr>
        <p:grpSpPr>
          <a:xfrm>
            <a:off x="870116" y="980728"/>
            <a:ext cx="3674759" cy="428735"/>
            <a:chOff x="870116" y="980728"/>
            <a:chExt cx="3674759" cy="428735"/>
          </a:xfrm>
        </p:grpSpPr>
        <p:grpSp>
          <p:nvGrpSpPr>
            <p:cNvPr id="101" name="Group 100"/>
            <p:cNvGrpSpPr/>
            <p:nvPr/>
          </p:nvGrpSpPr>
          <p:grpSpPr>
            <a:xfrm>
              <a:off x="870116" y="980728"/>
              <a:ext cx="3312483" cy="428735"/>
              <a:chOff x="875729" y="1616662"/>
              <a:chExt cx="3312483" cy="584889"/>
            </a:xfrm>
          </p:grpSpPr>
          <p:sp>
            <p:nvSpPr>
              <p:cNvPr id="102" name="TextBox 101"/>
              <p:cNvSpPr txBox="1"/>
              <p:nvPr/>
            </p:nvSpPr>
            <p:spPr>
              <a:xfrm>
                <a:off x="875729" y="1616662"/>
                <a:ext cx="2831004" cy="5848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MY" sz="1200">
                    <a:latin typeface="Arial" pitchFamily="34" charset="0"/>
                    <a:cs typeface="Arial" panose="020B0604020202020204" pitchFamily="34" charset="0"/>
                  </a:rPr>
                  <a:t>Memantau dan menyelesaikan masalah </a:t>
                </a:r>
                <a:r>
                  <a:rPr lang="en-MY" sz="1200" smtClean="0">
                    <a:latin typeface="Arial" pitchFamily="34" charset="0"/>
                    <a:cs typeface="Arial" panose="020B0604020202020204" pitchFamily="34" charset="0"/>
                  </a:rPr>
                  <a:t>yang dihadapi</a:t>
                </a:r>
                <a:endParaRPr lang="en-US" sz="1200" i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3677333" y="1616662"/>
                <a:ext cx="510879" cy="58488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17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04" name="Straight Connector 103"/>
            <p:cNvCxnSpPr/>
            <p:nvPr/>
          </p:nvCxnSpPr>
          <p:spPr>
            <a:xfrm>
              <a:off x="4195714" y="1356298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659728" y="693938"/>
            <a:ext cx="3563414" cy="470351"/>
            <a:chOff x="4659728" y="693938"/>
            <a:chExt cx="3563414" cy="470351"/>
          </a:xfrm>
        </p:grpSpPr>
        <p:grpSp>
          <p:nvGrpSpPr>
            <p:cNvPr id="105" name="Group 104"/>
            <p:cNvGrpSpPr/>
            <p:nvPr/>
          </p:nvGrpSpPr>
          <p:grpSpPr>
            <a:xfrm>
              <a:off x="4967591" y="693938"/>
              <a:ext cx="3255551" cy="470351"/>
              <a:chOff x="4962750" y="1370245"/>
              <a:chExt cx="3255551" cy="58489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5432577" y="1370246"/>
                <a:ext cx="2785724" cy="5848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MY" sz="1200" smtClean="0">
                    <a:latin typeface="Arial" pitchFamily="34" charset="0"/>
                    <a:cs typeface="Arial" panose="020B0604020202020204" pitchFamily="34" charset="0"/>
                  </a:rPr>
                  <a:t>Kemaskini Dasar/Prosedur/GP/AK dalam Sistem Pengurusan Kualiti</a:t>
                </a:r>
                <a:endParaRPr lang="en-MY" sz="1200">
                  <a:latin typeface="Arial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4962750" y="1370245"/>
                <a:ext cx="461876" cy="584889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18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08" name="Straight Connector 107"/>
            <p:cNvCxnSpPr/>
            <p:nvPr/>
          </p:nvCxnSpPr>
          <p:spPr>
            <a:xfrm>
              <a:off x="4659728" y="1101672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Connector 48"/>
          <p:cNvCxnSpPr/>
          <p:nvPr/>
        </p:nvCxnSpPr>
        <p:spPr>
          <a:xfrm>
            <a:off x="215895" y="646438"/>
            <a:ext cx="25922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865377" y="2049078"/>
            <a:ext cx="3623736" cy="455693"/>
            <a:chOff x="865377" y="2049078"/>
            <a:chExt cx="3623736" cy="455693"/>
          </a:xfrm>
        </p:grpSpPr>
        <p:grpSp>
          <p:nvGrpSpPr>
            <p:cNvPr id="15" name="Group 14"/>
            <p:cNvGrpSpPr/>
            <p:nvPr/>
          </p:nvGrpSpPr>
          <p:grpSpPr>
            <a:xfrm>
              <a:off x="865377" y="2049078"/>
              <a:ext cx="3320186" cy="455693"/>
              <a:chOff x="876010" y="2302258"/>
              <a:chExt cx="3320186" cy="646331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876010" y="2302258"/>
                <a:ext cx="2805985" cy="6463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en-US" sz="1200">
                    <a:latin typeface="Arial" pitchFamily="34" charset="0"/>
                    <a:cs typeface="Arial" pitchFamily="34" charset="0"/>
                  </a:rPr>
                  <a:t>Hebahan kepada staf dan pengguna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706733" y="2302258"/>
                <a:ext cx="489463" cy="646331"/>
              </a:xfrm>
              <a:prstGeom prst="rect">
                <a:avLst/>
              </a:prstGeom>
              <a:solidFill>
                <a:srgbClr val="C00000"/>
              </a:solidFill>
              <a:ln w="28575" cmpd="sng">
                <a:solidFill>
                  <a:srgbClr val="C00000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sz="12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13</a:t>
                </a:r>
                <a:endParaRPr lang="en-US" sz="12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11" name="Straight Connector 110"/>
            <p:cNvCxnSpPr/>
            <p:nvPr/>
          </p:nvCxnSpPr>
          <p:spPr>
            <a:xfrm>
              <a:off x="4139952" y="2444638"/>
              <a:ext cx="349161" cy="0"/>
            </a:xfrm>
            <a:prstGeom prst="line">
              <a:avLst/>
            </a:prstGeom>
            <a:ln w="127000" cap="sq" cmpd="sng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397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396196"/>
              </p:ext>
            </p:extLst>
          </p:nvPr>
        </p:nvGraphicFramePr>
        <p:xfrm>
          <a:off x="3" y="952651"/>
          <a:ext cx="9144001" cy="59053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557"/>
                <a:gridCol w="3456384"/>
                <a:gridCol w="2664297"/>
                <a:gridCol w="2411763"/>
              </a:tblGrid>
              <a:tr h="5259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BIL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VIRTUA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KOHA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</a:tr>
              <a:tr h="5259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Server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3 </a:t>
                      </a:r>
                      <a:r>
                        <a:rPr lang="ms-MY" sz="1400" kern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Unit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ms-MY" sz="1400" kern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Unit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59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Database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Oracle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MySQL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5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Operating System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Unix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Debian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59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Environment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Client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Web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5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Client/Web</a:t>
                      </a:r>
                      <a:r>
                        <a:rPr lang="ms-MY" sz="1400" kern="1200" baseline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Browser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Installed </a:t>
                      </a: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Client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Web Browser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59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User Access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Licensed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Unlimited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021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Search Engine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Search Engine Oracle  </a:t>
                      </a:r>
                      <a:endParaRPr lang="en-MY" sz="14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Chamo - Apache Solr</a:t>
                      </a:r>
                      <a:endParaRPr lang="en-MY" sz="14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Zebra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5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8.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Access to System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Client Only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4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Everywhere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765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400" kern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9.</a:t>
                      </a:r>
                      <a:endParaRPr lang="en-MY" sz="140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4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User</a:t>
                      </a:r>
                      <a:r>
                        <a:rPr lang="en-MY" sz="1400" baseline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MY" sz="14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License/Maintenance</a:t>
                      </a:r>
                      <a:r>
                        <a:rPr lang="en-MY" sz="1400" baseline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Fee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4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Yearly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4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endParaRPr lang="en-MY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260649"/>
            <a:ext cx="9144000" cy="578495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MY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PERBANDINGAN SISTEM VIRTUA DAN KOHA</a:t>
            </a:r>
            <a:endParaRPr lang="en-MY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27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Image result for 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004" y="3138091"/>
            <a:ext cx="1599832" cy="1309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363" y="3203929"/>
            <a:ext cx="1191588" cy="61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0" y="188641"/>
            <a:ext cx="9144000" cy="42889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ISU DAN CABARAN</a:t>
            </a:r>
            <a:endParaRPr lang="en-MY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44527" y="3464028"/>
            <a:ext cx="7763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KOHA</a:t>
            </a:r>
            <a:endParaRPr lang="en-US" sz="1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AutoShape 2" descr="Image result for compu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10" name="AutoShape 4" descr="Image result for computer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11" name="AutoShape 6" descr="Image result for computer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13" name="AutoShape 8" descr="Image result for computer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14" name="AutoShape 10" descr="Image result for computer"/>
          <p:cNvSpPr>
            <a:spLocks noChangeAspect="1" noChangeArrowheads="1"/>
          </p:cNvSpPr>
          <p:nvPr/>
        </p:nvSpPr>
        <p:spPr bwMode="auto">
          <a:xfrm>
            <a:off x="765175" y="465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16" name="AutoShape 15" descr="Image result for database structure"/>
          <p:cNvSpPr>
            <a:spLocks noChangeAspect="1" noChangeArrowheads="1"/>
          </p:cNvSpPr>
          <p:nvPr/>
        </p:nvSpPr>
        <p:spPr bwMode="auto">
          <a:xfrm>
            <a:off x="918315" y="617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grpSp>
        <p:nvGrpSpPr>
          <p:cNvPr id="25" name="Group 24"/>
          <p:cNvGrpSpPr/>
          <p:nvPr/>
        </p:nvGrpSpPr>
        <p:grpSpPr>
          <a:xfrm>
            <a:off x="209246" y="1363987"/>
            <a:ext cx="3474066" cy="1843388"/>
            <a:chOff x="209246" y="1363987"/>
            <a:chExt cx="3474066" cy="1843388"/>
          </a:xfrm>
        </p:grpSpPr>
        <p:sp>
          <p:nvSpPr>
            <p:cNvPr id="39" name="Rectangle 38"/>
            <p:cNvSpPr/>
            <p:nvPr/>
          </p:nvSpPr>
          <p:spPr>
            <a:xfrm>
              <a:off x="209246" y="1371940"/>
              <a:ext cx="1267271" cy="890402"/>
            </a:xfrm>
            <a:prstGeom prst="rect">
              <a:avLst/>
            </a:prstGeom>
            <a:ln w="19050"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MY" sz="1400" smtClean="0">
                  <a:latin typeface="Arial" panose="020B0604020202020204" pitchFamily="34" charset="0"/>
                  <a:cs typeface="Arial" panose="020B0604020202020204" pitchFamily="34" charset="0"/>
                </a:rPr>
                <a:t>Penerimaan, maklum balas pengguna</a:t>
              </a:r>
              <a:endParaRPr lang="en-US" sz="140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H="1" flipV="1">
              <a:off x="2700533" y="2359399"/>
              <a:ext cx="982779" cy="847976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58" name="Picture 10" descr="Image result for user response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6516" y="1363987"/>
              <a:ext cx="1080000" cy="900000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22"/>
          <p:cNvGrpSpPr/>
          <p:nvPr/>
        </p:nvGrpSpPr>
        <p:grpSpPr>
          <a:xfrm>
            <a:off x="209245" y="3235793"/>
            <a:ext cx="3474067" cy="900000"/>
            <a:chOff x="209245" y="3235793"/>
            <a:chExt cx="3474067" cy="900000"/>
          </a:xfrm>
        </p:grpSpPr>
        <p:cxnSp>
          <p:nvCxnSpPr>
            <p:cNvPr id="55" name="Straight Arrow Connector 54"/>
            <p:cNvCxnSpPr/>
            <p:nvPr/>
          </p:nvCxnSpPr>
          <p:spPr>
            <a:xfrm flipH="1" flipV="1">
              <a:off x="2700533" y="3684432"/>
              <a:ext cx="982779" cy="1363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60" name="Picture 12" descr="Image result for mentally and physically preparation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7252" y="3235793"/>
              <a:ext cx="1080001" cy="900000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209245" y="3235794"/>
              <a:ext cx="1242211" cy="886763"/>
            </a:xfrm>
            <a:prstGeom prst="rect">
              <a:avLst/>
            </a:prstGeom>
            <a:ln w="19050"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MY" sz="1400" smtClean="0">
                  <a:latin typeface="Arial" panose="020B0604020202020204" pitchFamily="34" charset="0"/>
                  <a:cs typeface="Arial" panose="020B0604020202020204" pitchFamily="34" charset="0"/>
                </a:rPr>
                <a:t>Persediaan staf – mental dan fizikal</a:t>
              </a:r>
              <a:endParaRPr lang="en-US" sz="140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09246" y="4319736"/>
            <a:ext cx="3474066" cy="1838567"/>
            <a:chOff x="209246" y="4319736"/>
            <a:chExt cx="3474066" cy="1838567"/>
          </a:xfrm>
        </p:grpSpPr>
        <p:sp>
          <p:nvSpPr>
            <p:cNvPr id="12" name="Rectangle 11"/>
            <p:cNvSpPr/>
            <p:nvPr/>
          </p:nvSpPr>
          <p:spPr>
            <a:xfrm>
              <a:off x="209246" y="5250354"/>
              <a:ext cx="1259761" cy="896392"/>
            </a:xfrm>
            <a:prstGeom prst="rect">
              <a:avLst/>
            </a:prstGeom>
            <a:ln w="19050"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MY" sz="1400" i="1">
                  <a:latin typeface="Arial" panose="020B0604020202020204" pitchFamily="34" charset="0"/>
                  <a:cs typeface="Arial" panose="020B0604020202020204" pitchFamily="34" charset="0"/>
                </a:rPr>
                <a:t>Data cleaning </a:t>
              </a:r>
              <a:r>
                <a:rPr lang="en-MY" sz="1400">
                  <a:latin typeface="Arial" panose="020B0604020202020204" pitchFamily="34" charset="0"/>
                  <a:cs typeface="Arial" panose="020B0604020202020204" pitchFamily="34" charset="0"/>
                </a:rPr>
                <a:t>- sebelum / selepas</a:t>
              </a:r>
              <a:endParaRPr lang="en-US" sz="1400"/>
            </a:p>
          </p:txBody>
        </p:sp>
        <p:pic>
          <p:nvPicPr>
            <p:cNvPr id="2054" name="Picture 6" descr="Image result for data CLEANING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9007" y="5258303"/>
              <a:ext cx="1080000" cy="900000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1" name="Straight Arrow Connector 50"/>
            <p:cNvCxnSpPr/>
            <p:nvPr/>
          </p:nvCxnSpPr>
          <p:spPr>
            <a:xfrm flipH="1">
              <a:off x="2700533" y="4319736"/>
              <a:ext cx="982779" cy="847976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3600045" y="716447"/>
            <a:ext cx="1891051" cy="2291024"/>
            <a:chOff x="3600045" y="716447"/>
            <a:chExt cx="1891051" cy="2291024"/>
          </a:xfrm>
        </p:grpSpPr>
        <p:sp>
          <p:nvSpPr>
            <p:cNvPr id="5" name="Rectangle 4"/>
            <p:cNvSpPr/>
            <p:nvPr/>
          </p:nvSpPr>
          <p:spPr>
            <a:xfrm>
              <a:off x="3600045" y="716447"/>
              <a:ext cx="1891051" cy="618836"/>
            </a:xfrm>
            <a:prstGeom prst="rect">
              <a:avLst/>
            </a:prstGeom>
            <a:ln w="9525"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MY" sz="1400" smtClean="0">
                  <a:latin typeface="Arial" panose="020B0604020202020204" pitchFamily="34" charset="0"/>
                  <a:cs typeface="Arial" panose="020B0604020202020204" pitchFamily="34" charset="0"/>
                </a:rPr>
                <a:t>Tempoh masa pertukaran sistem</a:t>
              </a:r>
              <a:endParaRPr lang="en-US" sz="1400"/>
            </a:p>
          </p:txBody>
        </p:sp>
        <p:pic>
          <p:nvPicPr>
            <p:cNvPr id="2064" name="Picture 16" descr="Image result for time frame"/>
            <p:cNvPicPr>
              <a:picLocks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0665" y="1387391"/>
              <a:ext cx="1080000" cy="900000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4" name="Straight Arrow Connector 53"/>
            <p:cNvCxnSpPr/>
            <p:nvPr/>
          </p:nvCxnSpPr>
          <p:spPr>
            <a:xfrm flipV="1">
              <a:off x="4556840" y="2375545"/>
              <a:ext cx="15901" cy="631926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610739" y="4428065"/>
            <a:ext cx="1887864" cy="2348186"/>
            <a:chOff x="3610739" y="4428065"/>
            <a:chExt cx="1887864" cy="2348186"/>
          </a:xfrm>
        </p:grpSpPr>
        <p:sp>
          <p:nvSpPr>
            <p:cNvPr id="7" name="Rectangle 6"/>
            <p:cNvSpPr/>
            <p:nvPr/>
          </p:nvSpPr>
          <p:spPr>
            <a:xfrm>
              <a:off x="3610739" y="6200929"/>
              <a:ext cx="1887864" cy="575322"/>
            </a:xfrm>
            <a:prstGeom prst="rect">
              <a:avLst/>
            </a:prstGeom>
            <a:ln w="9525"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MY" sz="1400" smtClean="0">
                  <a:latin typeface="Arial" panose="020B0604020202020204" pitchFamily="34" charset="0"/>
                  <a:cs typeface="Arial" panose="020B0604020202020204" pitchFamily="34" charset="0"/>
                </a:rPr>
                <a:t>Data pengguna (transaksi, denda dll.)</a:t>
              </a:r>
              <a:endParaRPr lang="en-US" sz="1400"/>
            </a:p>
          </p:txBody>
        </p:sp>
        <p:pic>
          <p:nvPicPr>
            <p:cNvPr id="2056" name="Picture 8" descr="Image result for user profile\"/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0545" y="5264337"/>
              <a:ext cx="1080000" cy="900000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8" name="Straight Arrow Connector 57"/>
            <p:cNvCxnSpPr/>
            <p:nvPr/>
          </p:nvCxnSpPr>
          <p:spPr>
            <a:xfrm>
              <a:off x="4572741" y="4428065"/>
              <a:ext cx="0" cy="667639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426204" y="3234242"/>
            <a:ext cx="3505905" cy="937713"/>
            <a:chOff x="5426204" y="3234242"/>
            <a:chExt cx="3505905" cy="937713"/>
          </a:xfrm>
        </p:grpSpPr>
        <p:sp>
          <p:nvSpPr>
            <p:cNvPr id="24" name="Rectangle 23"/>
            <p:cNvSpPr/>
            <p:nvPr/>
          </p:nvSpPr>
          <p:spPr>
            <a:xfrm>
              <a:off x="7624138" y="3234243"/>
              <a:ext cx="1307971" cy="937712"/>
            </a:xfrm>
            <a:prstGeom prst="rect">
              <a:avLst/>
            </a:prstGeom>
            <a:ln w="19050"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MY" sz="1400" i="1" smtClean="0">
                  <a:latin typeface="Arial" panose="020B0604020202020204" pitchFamily="34" charset="0"/>
                  <a:cs typeface="Arial" panose="020B0604020202020204" pitchFamily="34" charset="0"/>
                </a:rPr>
                <a:t>Data loss </a:t>
              </a:r>
              <a:r>
                <a:rPr lang="en-MY" sz="1400" smtClean="0">
                  <a:latin typeface="Arial" panose="020B0604020202020204" pitchFamily="34" charset="0"/>
                  <a:cs typeface="Arial" panose="020B0604020202020204" pitchFamily="34" charset="0"/>
                </a:rPr>
                <a:t>– perbezaan db design, marc error =&gt; data error</a:t>
              </a:r>
              <a:endParaRPr lang="en-US" sz="1400"/>
            </a:p>
          </p:txBody>
        </p:sp>
        <p:pic>
          <p:nvPicPr>
            <p:cNvPr id="2052" name="Picture 4" descr="Image result for data loss"/>
            <p:cNvPicPr>
              <a:picLocks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2200" y="3234242"/>
              <a:ext cx="1080000" cy="900000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1" name="Straight Arrow Connector 60"/>
            <p:cNvCxnSpPr/>
            <p:nvPr/>
          </p:nvCxnSpPr>
          <p:spPr>
            <a:xfrm flipV="1">
              <a:off x="5426204" y="3684432"/>
              <a:ext cx="982779" cy="1363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5426204" y="1388842"/>
            <a:ext cx="3538285" cy="1818533"/>
            <a:chOff x="5426204" y="1388842"/>
            <a:chExt cx="3538285" cy="1818533"/>
          </a:xfrm>
        </p:grpSpPr>
        <p:pic>
          <p:nvPicPr>
            <p:cNvPr id="2066" name="Picture 18" descr="Image result for DATABASE STRUCTURE"/>
            <p:cNvPicPr>
              <a:picLocks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2199" y="1394144"/>
              <a:ext cx="1080000" cy="900000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7637954" y="1388842"/>
              <a:ext cx="1326535" cy="873498"/>
            </a:xfrm>
            <a:prstGeom prst="rect">
              <a:avLst/>
            </a:prstGeom>
            <a:ln w="19050"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MY" sz="1400">
                  <a:latin typeface="Arial" panose="020B0604020202020204" pitchFamily="34" charset="0"/>
                  <a:cs typeface="Arial" panose="020B0604020202020204" pitchFamily="34" charset="0"/>
                </a:rPr>
                <a:t>Perbezaan </a:t>
              </a:r>
              <a:r>
                <a:rPr lang="en-MY" sz="1400" i="1" smtClean="0">
                  <a:latin typeface="Arial" panose="020B0604020202020204" pitchFamily="34" charset="0"/>
                  <a:cs typeface="Arial" panose="020B0604020202020204" pitchFamily="34" charset="0"/>
                </a:rPr>
                <a:t>database design</a:t>
              </a:r>
              <a:endParaRPr lang="en-US" sz="1400"/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 flipV="1">
              <a:off x="5426204" y="2359399"/>
              <a:ext cx="982779" cy="847976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5426204" y="4319736"/>
            <a:ext cx="3538283" cy="1844601"/>
            <a:chOff x="5426204" y="4319736"/>
            <a:chExt cx="3538283" cy="1844601"/>
          </a:xfrm>
        </p:grpSpPr>
        <p:sp>
          <p:nvSpPr>
            <p:cNvPr id="29" name="Rectangle 28"/>
            <p:cNvSpPr/>
            <p:nvPr/>
          </p:nvSpPr>
          <p:spPr>
            <a:xfrm>
              <a:off x="7656516" y="5265699"/>
              <a:ext cx="1307971" cy="886763"/>
            </a:xfrm>
            <a:prstGeom prst="rect">
              <a:avLst/>
            </a:prstGeom>
            <a:ln w="19050"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MY" sz="1400" smtClean="0">
                  <a:latin typeface="Arial" panose="020B0604020202020204" pitchFamily="34" charset="0"/>
                  <a:cs typeface="Arial" panose="020B0604020202020204" pitchFamily="34" charset="0"/>
                </a:rPr>
                <a:t>Tiada kepakaran mengenai PERL</a:t>
              </a:r>
              <a:endParaRPr lang="en-US" sz="1400"/>
            </a:p>
          </p:txBody>
        </p:sp>
        <p:pic>
          <p:nvPicPr>
            <p:cNvPr id="2050" name="Picture 2" descr="Image result for perl language"/>
            <p:cNvPicPr>
              <a:picLocks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2199" y="5264337"/>
              <a:ext cx="1080000" cy="900000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3" name="Straight Arrow Connector 62"/>
            <p:cNvCxnSpPr/>
            <p:nvPr/>
          </p:nvCxnSpPr>
          <p:spPr>
            <a:xfrm>
              <a:off x="5426204" y="4319736"/>
              <a:ext cx="982779" cy="847976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609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-UPM-Template_Option-1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96" y="-4692"/>
            <a:ext cx="9147495" cy="686269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84" y="2209800"/>
            <a:ext cx="9144000" cy="41910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algn="ctr">
              <a:spcBef>
                <a:spcPts val="1800"/>
              </a:spcBef>
            </a:pPr>
            <a:r>
              <a:rPr lang="en-US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TERIMA KASIH</a:t>
            </a:r>
            <a:endParaRPr lang="en-US" sz="3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53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370663"/>
              </p:ext>
            </p:extLst>
          </p:nvPr>
        </p:nvGraphicFramePr>
        <p:xfrm>
          <a:off x="-36512" y="980730"/>
          <a:ext cx="9180515" cy="5904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"/>
                <a:gridCol w="1447385"/>
                <a:gridCol w="146056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127854"/>
                <a:gridCol w="522780"/>
              </a:tblGrid>
              <a:tr h="3096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Bil.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Tahun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5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9646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Bulan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Jan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Feb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Mac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April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Mei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Jun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Jul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Ogos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Sep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Oct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Nov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Dec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Jan 2017 -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9646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Minggu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97257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200" u="none" strike="noStrike">
                          <a:effectLst/>
                        </a:rPr>
                        <a:t>1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MY" sz="1200" u="none" strike="noStrike">
                          <a:effectLst/>
                        </a:rPr>
                        <a:t>Membuat perancangan dan mengenalpasti keperluan perkakasan, </a:t>
                      </a:r>
                      <a:r>
                        <a:rPr lang="en-MY" sz="1200" u="none" strike="noStrike" smtClean="0">
                          <a:effectLst/>
                        </a:rPr>
                        <a:t>perisian/server/ insfrastruktur 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4631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200" u="none" strike="noStrike">
                          <a:effectLst/>
                        </a:rPr>
                        <a:t>2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MY" sz="1200" u="none" strike="noStrike">
                          <a:effectLst/>
                        </a:rPr>
                        <a:t>Merekabentuk, membuat instalasi dan membangunkan sistem KOHA 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5524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200" u="none" strike="noStrike">
                          <a:effectLst/>
                        </a:rPr>
                        <a:t>3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MY" sz="1200" u="none" strike="noStrike">
                          <a:effectLst/>
                        </a:rPr>
                        <a:t>Set parameter (parameter setting)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7628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200" u="none" strike="noStrike">
                          <a:effectLst/>
                        </a:rPr>
                        <a:t>4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MY" sz="1200" u="none" strike="noStrike">
                          <a:effectLst/>
                        </a:rPr>
                        <a:t>Proses migrasi data bibliografi/ rekod pengguna dan semak data yang telah dipindahkan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69225"/>
            <a:ext cx="9144000" cy="707886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Arial Black" pitchFamily="34" charset="0"/>
              </a:rPr>
              <a:t>CARTA PERBATUAN PELAKSANAAN SISTEM KOHA DI PERPUSTAKAAN SULTAN ABDUL SAMAD, UPM</a:t>
            </a:r>
            <a:endParaRPr lang="en-US" sz="200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9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111722"/>
              </p:ext>
            </p:extLst>
          </p:nvPr>
        </p:nvGraphicFramePr>
        <p:xfrm>
          <a:off x="-36511" y="980730"/>
          <a:ext cx="9180496" cy="5911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1"/>
                <a:gridCol w="1323852"/>
                <a:gridCol w="148481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129975"/>
                <a:gridCol w="531457"/>
              </a:tblGrid>
              <a:tr h="33610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Bil.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Tahun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5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6107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Bulan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Jan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Feb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Mac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April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Mei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Jun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Jul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Ogos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Sep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Oct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Nov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Dec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Jan 2017 -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6107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Minggu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90406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200" u="none" strike="noStrike">
                          <a:effectLst/>
                        </a:rPr>
                        <a:t>5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MY" sz="1200" u="none" strike="noStrike">
                          <a:effectLst/>
                        </a:rPr>
                        <a:t>Menguji sistem yang telah dibangunkan dan membuat customization mengikut keperluan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7978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200" u="none" strike="noStrike">
                          <a:effectLst/>
                        </a:rPr>
                        <a:t>6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MY" sz="1200" u="none" strike="noStrike">
                          <a:effectLst/>
                        </a:rPr>
                        <a:t>Melaksanakan kerja-kerja data cleaning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7032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200" u="none" strike="noStrike">
                          <a:effectLst/>
                        </a:rPr>
                        <a:t>7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MY" sz="1200" u="none" strike="noStrike">
                          <a:effectLst/>
                        </a:rPr>
                        <a:t>TOT dan latihan mengenai penyelenggaraan, back up data dan aspek-aspek teknikal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3532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200" u="none" strike="noStrike">
                          <a:effectLst/>
                        </a:rPr>
                        <a:t>8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MY" sz="1200" u="none" strike="noStrike">
                          <a:effectLst/>
                        </a:rPr>
                        <a:t>Latihan dan tunjukajar kepada staf PSAS 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69225"/>
            <a:ext cx="9144000" cy="707886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Arial Black" pitchFamily="34" charset="0"/>
              </a:rPr>
              <a:t>CARTA PERBATUAN PELAKSANAAN SISTEM KOHA DI PERPUSTAKAAN SULTAN ABDUL SAMAD, UPM</a:t>
            </a:r>
            <a:endParaRPr lang="en-US" sz="200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03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717618"/>
              </p:ext>
            </p:extLst>
          </p:nvPr>
        </p:nvGraphicFramePr>
        <p:xfrm>
          <a:off x="-36512" y="980730"/>
          <a:ext cx="9180498" cy="47981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"/>
                <a:gridCol w="1446430"/>
                <a:gridCol w="146076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127870"/>
                <a:gridCol w="522850"/>
              </a:tblGrid>
              <a:tr h="42201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Bil.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Tahun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5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2016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Bulan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Jan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Feb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Mac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April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Mei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Jun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Jul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Ogos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Sep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Oct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Nov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Dec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Jan 2017 -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2016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Minggu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MY" sz="12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69854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200" u="none" strike="noStrike">
                          <a:effectLst/>
                        </a:rPr>
                        <a:t>9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>
                          <a:effectLst/>
                        </a:rPr>
                        <a:t>Pelaksanaan selari antara sistem KOHA dan sistem Virtua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3067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200" u="none" strike="noStrike">
                          <a:effectLst/>
                        </a:rPr>
                        <a:t>11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u="none" strike="noStrike">
                          <a:effectLst/>
                        </a:rPr>
                        <a:t>Integrasi dengan sistem RFID, UPM-ID dan HID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179153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200" u="none" strike="noStrike">
                          <a:effectLst/>
                        </a:rPr>
                        <a:t>12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Memantau perjalanan sistem KOHA secara berterusan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u="none" strike="noStrike">
                          <a:effectLst/>
                        </a:rPr>
                        <a:t> </a:t>
                      </a:r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62" marR="4562" marT="45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69225"/>
            <a:ext cx="9144000" cy="707886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Arial Black" pitchFamily="34" charset="0"/>
              </a:rPr>
              <a:t>CARTA PERBATUAN PELAKSANAAN SISTEM KOHA DI PERPUSTAKAAN SULTAN ABDUL SAMAD, UPM</a:t>
            </a:r>
            <a:endParaRPr lang="en-US" sz="2000">
              <a:latin typeface="Arial Black" pitchFamily="34" charset="0"/>
            </a:endParaRPr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>
            <a:off x="8688331" y="612067"/>
            <a:ext cx="374576" cy="213737"/>
          </a:xfrm>
          <a:prstGeom prst="actionButtonBackPrevio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3619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574497"/>
            <a:ext cx="81534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/>
              <a:t>Sediakan keperluan dan </a:t>
            </a:r>
            <a:r>
              <a:rPr lang="en-US" b="1" smtClean="0"/>
              <a:t>spesifikasi </a:t>
            </a:r>
            <a:r>
              <a:rPr lang="en-US" b="1" i="1" smtClean="0"/>
              <a:t>server</a:t>
            </a:r>
            <a:r>
              <a:rPr lang="en-US" smtClean="0"/>
              <a:t>. Dicadangkan supaya perpustakaan menyediakan 3 unit </a:t>
            </a:r>
            <a:r>
              <a:rPr lang="en-US" i="1" smtClean="0"/>
              <a:t>server</a:t>
            </a:r>
            <a:r>
              <a:rPr lang="en-US" smtClean="0"/>
              <a:t> </a:t>
            </a:r>
            <a:r>
              <a:rPr lang="en-US"/>
              <a:t> </a:t>
            </a:r>
            <a:r>
              <a:rPr lang="en-US" smtClean="0"/>
              <a:t>- </a:t>
            </a:r>
            <a:r>
              <a:rPr lang="en-US" i="1" smtClean="0"/>
              <a:t>development, production </a:t>
            </a:r>
            <a:r>
              <a:rPr lang="en-US" smtClean="0"/>
              <a:t>dan </a:t>
            </a:r>
            <a:r>
              <a:rPr lang="en-US" i="1" smtClean="0"/>
              <a:t>mirroring</a:t>
            </a:r>
            <a:r>
              <a:rPr lang="en-US" smtClean="0"/>
              <a:t>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/>
              <a:t>Sediakan </a:t>
            </a:r>
            <a:r>
              <a:rPr lang="en-US" b="1" smtClean="0"/>
              <a:t>spesifikasi sistem</a:t>
            </a:r>
            <a:r>
              <a:rPr lang="en-US" smtClean="0"/>
              <a:t> yang lengkap. Perkara-perkara di bawah perlu dimasukkan dalam spesifikasi 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eriod"/>
            </a:pPr>
            <a:r>
              <a:rPr lang="en-US" smtClean="0"/>
              <a:t>Petender hendaklah melaksanakan kerja-kerja migrasi data di premis perpustakaan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eriod"/>
            </a:pPr>
            <a:r>
              <a:rPr lang="en-US" smtClean="0"/>
              <a:t>Petender dikehendaki melaporkan kemajuan kerja-kerja yang dilaksanakan pada setiap hari/minggu 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eriod"/>
            </a:pPr>
            <a:r>
              <a:rPr lang="en-US" smtClean="0"/>
              <a:t>Sebarang masalah yang dihadapi hendaklah dilaporkan dan selesaikan/diambil tindakan dalam waktu pejabat  dan di premis perpustakaan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76200" y="508610"/>
            <a:ext cx="922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Arial Black" pitchFamily="34" charset="0"/>
              </a:rPr>
              <a:t>KEPERLUAN PERKAKASAN DAN  SPESIFIKASI SISTEM</a:t>
            </a:r>
            <a:endParaRPr lang="en-US" sz="2000">
              <a:latin typeface="Arial Black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ction Button: Back or Previous 1">
            <a:hlinkClick r:id="rId2" action="ppaction://hlinksldjump" highlightClick="1"/>
          </p:cNvPr>
          <p:cNvSpPr/>
          <p:nvPr/>
        </p:nvSpPr>
        <p:spPr>
          <a:xfrm>
            <a:off x="8388424" y="6527631"/>
            <a:ext cx="374576" cy="213737"/>
          </a:xfrm>
          <a:prstGeom prst="actionButtonBackPrevio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015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2798</TotalTime>
  <Words>1367</Words>
  <Application>Microsoft Office PowerPoint</Application>
  <PresentationFormat>On-screen Show (4:3)</PresentationFormat>
  <Paragraphs>1034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PERBANDINGAN SISTEM VIRTUA DAN KOHA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UPM 2013</dc:creator>
  <cp:lastModifiedBy>UPM 2013</cp:lastModifiedBy>
  <cp:revision>257</cp:revision>
  <dcterms:created xsi:type="dcterms:W3CDTF">2017-03-17T06:42:09Z</dcterms:created>
  <dcterms:modified xsi:type="dcterms:W3CDTF">2017-05-02T07:03:59Z</dcterms:modified>
</cp:coreProperties>
</file>