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30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8" r:id="rId19"/>
    <p:sldId id="274" r:id="rId20"/>
    <p:sldId id="275" r:id="rId21"/>
    <p:sldId id="276" r:id="rId22"/>
    <p:sldId id="296" r:id="rId23"/>
    <p:sldId id="297" r:id="rId24"/>
    <p:sldId id="299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03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00" r:id="rId44"/>
    <p:sldId id="301" r:id="rId45"/>
    <p:sldId id="294" r:id="rId46"/>
    <p:sldId id="295" r:id="rId47"/>
    <p:sldId id="305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7F75-2601-4A9D-AFD6-398DF83F6C94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C15C2-F97B-452C-AC44-95F348B3BA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143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68058-5544-4FDC-AF9F-BEBF36DB9676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11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68058-5544-4FDC-AF9F-BEBF36DB9676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33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5CA1-01C4-40E3-98BD-217CDF95205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040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22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662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237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537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18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817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923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8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131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007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8078-01B9-4C57-9C79-25CD8395B901}" type="datetimeFigureOut">
              <a:rPr lang="en-MY" smtClean="0"/>
              <a:t>02/10/2015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33D5-4080-4163-8D84-A51CE0C28F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166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5130" y="382929"/>
            <a:ext cx="8613692" cy="6142415"/>
            <a:chOff x="345130" y="382929"/>
            <a:chExt cx="8613692" cy="6142415"/>
          </a:xfrm>
        </p:grpSpPr>
        <p:sp>
          <p:nvSpPr>
            <p:cNvPr id="14" name="Rectangle 13"/>
            <p:cNvSpPr/>
            <p:nvPr/>
          </p:nvSpPr>
          <p:spPr>
            <a:xfrm>
              <a:off x="1979712" y="2562252"/>
              <a:ext cx="6827668" cy="18722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5130" y="385714"/>
              <a:ext cx="1202534" cy="2059429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795" y="930709"/>
              <a:ext cx="1844833" cy="844695"/>
            </a:xfrm>
            <a:prstGeom prst="rect">
              <a:avLst/>
            </a:prstGeom>
            <a:ln w="15875" cmpd="sng">
              <a:solidFill>
                <a:schemeClr val="bg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075" y="382929"/>
              <a:ext cx="2455473" cy="2062346"/>
            </a:xfrm>
            <a:prstGeom prst="rect">
              <a:avLst/>
            </a:prstGeom>
            <a:ln w="15875" cmpd="sng">
              <a:solidFill>
                <a:schemeClr val="bg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082198" y="2660719"/>
              <a:ext cx="551413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5400" dirty="0" smtClean="0">
                  <a:ln w="9525" cap="rnd" cmpd="sng">
                    <a:solidFill>
                      <a:srgbClr val="CC0099"/>
                    </a:solidFill>
                    <a:bevel/>
                  </a:ln>
                  <a:solidFill>
                    <a:srgbClr val="CC0099"/>
                  </a:solidFill>
                  <a:latin typeface="Elephant" panose="02020904090505020303" pitchFamily="18" charset="0"/>
                  <a:ea typeface="Adobe Gothic Std B" pitchFamily="34" charset="-128"/>
                  <a:cs typeface="Aharoni" panose="02010803020104030203" pitchFamily="2" charset="-79"/>
                </a:rPr>
                <a:t>PERUTUSAN</a:t>
              </a:r>
              <a:r>
                <a:rPr lang="en-AU" sz="5400" dirty="0" smtClean="0">
                  <a:latin typeface="Elephant" panose="02020904090505020303" pitchFamily="18" charset="0"/>
                  <a:cs typeface="Aharoni" panose="02010803020104030203" pitchFamily="2" charset="-79"/>
                </a:rPr>
                <a:t> </a:t>
              </a:r>
            </a:p>
            <a:p>
              <a:endParaRPr lang="en-A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5856" y="3585210"/>
              <a:ext cx="56829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dirty="0" smtClean="0">
                  <a:solidFill>
                    <a:schemeClr val="bg1"/>
                  </a:solidFill>
                  <a:latin typeface="Hobo Std" pitchFamily="34" charset="0"/>
                  <a:ea typeface="Adobe Gothic Std B" pitchFamily="34" charset="-128"/>
                </a:rPr>
                <a:t>KETUA PUSTAKAWAN</a:t>
              </a:r>
              <a:endParaRPr lang="en-AU" sz="4000" dirty="0">
                <a:solidFill>
                  <a:schemeClr val="bg1"/>
                </a:solidFill>
                <a:latin typeface="Hobo Std" pitchFamily="34" charset="0"/>
                <a:ea typeface="Adobe Gothic Std B" pitchFamily="34" charset="-128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2562252"/>
              <a:ext cx="1494601" cy="3853190"/>
            </a:xfrm>
            <a:prstGeom prst="rect">
              <a:avLst/>
            </a:prstGeom>
            <a:ln w="15875" cmpd="sng">
              <a:solidFill>
                <a:schemeClr val="bg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551608"/>
              <a:ext cx="2455473" cy="1973736"/>
            </a:xfrm>
            <a:prstGeom prst="rect">
              <a:avLst/>
            </a:prstGeom>
            <a:ln w="15875" cmpd="sng">
              <a:solidFill>
                <a:schemeClr val="bg1"/>
              </a:solidFill>
            </a:ln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5436096" y="4623617"/>
              <a:ext cx="2088232" cy="19017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0" dirty="0" smtClean="0">
                  <a:ln w="158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50800" dist="38100" algn="l" rotWithShape="0">
                      <a:schemeClr val="bg1">
                        <a:alpha val="40000"/>
                      </a:schemeClr>
                    </a:outerShdw>
                  </a:effectLst>
                  <a:latin typeface="Arno Pro Smbd Caption" pitchFamily="18" charset="0"/>
                  <a:cs typeface="Aharoni" panose="02010803020104030203" pitchFamily="2" charset="-79"/>
                </a:rPr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97351" y="4998074"/>
              <a:ext cx="9829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6000" dirty="0" smtClean="0">
                  <a:ln w="158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schemeClr val="bg1">
                        <a:alpha val="40000"/>
                      </a:schemeClr>
                    </a:outerShdw>
                  </a:effectLst>
                  <a:latin typeface="Arno Pro Smbd Caption" pitchFamily="18" charset="0"/>
                  <a:cs typeface="Aharoni" panose="02010803020104030203" pitchFamily="2" charset="-79"/>
                </a:rPr>
                <a:t>15</a:t>
              </a:r>
              <a:endParaRPr lang="en-AU" sz="60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05263" y="5005625"/>
              <a:ext cx="9829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6000" dirty="0">
                  <a:ln w="15875">
                    <a:solidFill>
                      <a:srgbClr val="CC0099"/>
                    </a:solidFill>
                  </a:ln>
                  <a:solidFill>
                    <a:srgbClr val="CC0099"/>
                  </a:solidFill>
                  <a:effectLst>
                    <a:outerShdw blurRad="50800" dist="38100" algn="l" rotWithShape="0">
                      <a:schemeClr val="bg1">
                        <a:alpha val="40000"/>
                      </a:schemeClr>
                    </a:outerShdw>
                  </a:effectLst>
                  <a:latin typeface="Arno Pro Smbd Caption" pitchFamily="18" charset="0"/>
                  <a:cs typeface="Aharoni" panose="02010803020104030203" pitchFamily="2" charset="-79"/>
                </a:rPr>
                <a:t>20</a:t>
              </a:r>
              <a:endParaRPr lang="en-AU" sz="6000" dirty="0">
                <a:ln w="15875">
                  <a:solidFill>
                    <a:srgbClr val="CC0099"/>
                  </a:solidFill>
                </a:ln>
                <a:solidFill>
                  <a:srgbClr val="CC0099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33562" y="385846"/>
              <a:ext cx="1202534" cy="2059429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57213" y="399597"/>
              <a:ext cx="1202534" cy="2059429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5536" y="4638158"/>
              <a:ext cx="1202534" cy="188718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39952" y="4623617"/>
              <a:ext cx="1202534" cy="1901727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26816" y="4638158"/>
              <a:ext cx="1202534" cy="188718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5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47849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004048" y="908720"/>
            <a:ext cx="40587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kern="0" dirty="0" smtClean="0">
                <a:latin typeface="Berlin Sans FB" pitchFamily="34" charset="0"/>
              </a:rPr>
              <a:t>Seminar </a:t>
            </a:r>
            <a:r>
              <a:rPr lang="en-US" sz="3400" kern="0" dirty="0" smtClean="0">
                <a:latin typeface="Berlin Sans FB" pitchFamily="34" charset="0"/>
              </a:rPr>
              <a:t>“</a:t>
            </a:r>
            <a:r>
              <a:rPr lang="en-US" sz="3400" i="1" kern="0" dirty="0" smtClean="0">
                <a:latin typeface="Berlin Sans FB" pitchFamily="34" charset="0"/>
              </a:rPr>
              <a:t>Guide </a:t>
            </a:r>
            <a:r>
              <a:rPr lang="en-US" sz="3400" i="1" kern="0" dirty="0" smtClean="0">
                <a:latin typeface="Berlin Sans FB" pitchFamily="34" charset="0"/>
              </a:rPr>
              <a:t>to Getting </a:t>
            </a:r>
            <a:r>
              <a:rPr lang="en-US" sz="3400" i="1" kern="0" dirty="0" smtClean="0">
                <a:latin typeface="Berlin Sans FB" pitchFamily="34" charset="0"/>
              </a:rPr>
              <a:t>Published”</a:t>
            </a:r>
            <a:endParaRPr lang="en-MY" sz="3400" i="1" kern="0" dirty="0"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18" y="3284984"/>
            <a:ext cx="449296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05814" y="3645024"/>
            <a:ext cx="4058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err="1" smtClean="0">
                <a:latin typeface="Berlin Sans FB" pitchFamily="34" charset="0"/>
              </a:rPr>
              <a:t>Sesi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Pengenalan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Perpustakaan</a:t>
            </a:r>
            <a:r>
              <a:rPr lang="en-US" sz="3200" kern="0" dirty="0" smtClean="0">
                <a:latin typeface="Berlin Sans FB" pitchFamily="34" charset="0"/>
              </a:rPr>
              <a:t> &amp; </a:t>
            </a:r>
            <a:r>
              <a:rPr lang="en-US" sz="3200" kern="0" dirty="0" err="1" smtClean="0">
                <a:latin typeface="Berlin Sans FB" pitchFamily="34" charset="0"/>
              </a:rPr>
              <a:t>Kelas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Literasi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Maklumat</a:t>
            </a:r>
            <a:r>
              <a:rPr lang="en-US" sz="3200" kern="0" dirty="0" smtClean="0">
                <a:latin typeface="Berlin Sans FB" pitchFamily="34" charset="0"/>
              </a:rPr>
              <a:t> (</a:t>
            </a:r>
            <a:r>
              <a:rPr lang="en-US" sz="3200" kern="0" dirty="0" err="1" smtClean="0">
                <a:latin typeface="Berlin Sans FB" pitchFamily="34" charset="0"/>
              </a:rPr>
              <a:t>Pelajar</a:t>
            </a:r>
            <a:r>
              <a:rPr lang="en-US" sz="3200" kern="0" dirty="0" smtClean="0">
                <a:latin typeface="Berlin Sans FB" pitchFamily="34" charset="0"/>
              </a:rPr>
              <a:t> Baharu)</a:t>
            </a:r>
            <a:endParaRPr lang="en-MY" sz="3200" kern="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7" y="980728"/>
            <a:ext cx="41951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23528" y="4056867"/>
            <a:ext cx="40587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kern="0" dirty="0" err="1" smtClean="0">
                <a:latin typeface="Berlin Sans FB" pitchFamily="34" charset="0"/>
              </a:rPr>
              <a:t>Kursus</a:t>
            </a:r>
            <a:r>
              <a:rPr lang="en-US" sz="3400" kern="0" dirty="0" smtClean="0">
                <a:latin typeface="Berlin Sans FB" pitchFamily="34" charset="0"/>
              </a:rPr>
              <a:t> Emergency Response Team (ERT)</a:t>
            </a:r>
            <a:endParaRPr lang="en-MY" sz="3400" i="1" kern="0" dirty="0"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182575" cy="2799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51" y="3609595"/>
            <a:ext cx="4182574" cy="255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7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776702" y="3789040"/>
            <a:ext cx="40587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kern="0" dirty="0" err="1" smtClean="0">
                <a:latin typeface="Berlin Sans FB" pitchFamily="34" charset="0"/>
              </a:rPr>
              <a:t>Hari</a:t>
            </a:r>
            <a:r>
              <a:rPr lang="en-US" sz="3400" kern="0" dirty="0" smtClean="0">
                <a:latin typeface="Berlin Sans FB" pitchFamily="34" charset="0"/>
              </a:rPr>
              <a:t> </a:t>
            </a:r>
            <a:r>
              <a:rPr lang="en-US" sz="3400" kern="0" dirty="0" err="1" smtClean="0">
                <a:latin typeface="Berlin Sans FB" pitchFamily="34" charset="0"/>
              </a:rPr>
              <a:t>Bersama</a:t>
            </a:r>
            <a:r>
              <a:rPr lang="en-US" sz="3400" kern="0" dirty="0" smtClean="0">
                <a:latin typeface="Berlin Sans FB" pitchFamily="34" charset="0"/>
              </a:rPr>
              <a:t> </a:t>
            </a:r>
            <a:r>
              <a:rPr lang="en-US" sz="3400" kern="0" dirty="0" err="1" smtClean="0">
                <a:latin typeface="Berlin Sans FB" pitchFamily="34" charset="0"/>
              </a:rPr>
              <a:t>Pelanggan</a:t>
            </a:r>
            <a:r>
              <a:rPr lang="en-US" sz="3400" kern="0" dirty="0" smtClean="0">
                <a:latin typeface="Berlin Sans FB" pitchFamily="34" charset="0"/>
              </a:rPr>
              <a:t> 2014</a:t>
            </a:r>
            <a:endParaRPr lang="en-MY" sz="3400" i="1" kern="0" dirty="0"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182575" cy="2799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182575" cy="2799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60" y="102930"/>
            <a:ext cx="4203042" cy="2813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7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1663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72128" y="2790823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0" dirty="0">
                <a:latin typeface="Berlin Sans FB" pitchFamily="34" charset="0"/>
              </a:rPr>
              <a:t>IMBASAN </a:t>
            </a:r>
            <a:r>
              <a:rPr lang="en-US" sz="5400" kern="0" dirty="0" smtClean="0">
                <a:latin typeface="Berlin Sans FB" pitchFamily="34" charset="0"/>
              </a:rPr>
              <a:t>2014</a:t>
            </a:r>
            <a:endParaRPr lang="en-US" sz="5400" kern="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en-US" sz="4400" kern="0" dirty="0" err="1" smtClean="0">
                <a:solidFill>
                  <a:schemeClr val="bg1"/>
                </a:solidFill>
                <a:latin typeface="Berlin Sans FB" pitchFamily="34" charset="0"/>
              </a:rPr>
              <a:t>Anugerah</a:t>
            </a:r>
            <a:r>
              <a:rPr lang="en-US" sz="4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5400" kern="0" dirty="0" smtClean="0">
                <a:solidFill>
                  <a:schemeClr val="bg1"/>
                </a:solidFill>
                <a:latin typeface="Berlin Sans FB" pitchFamily="34" charset="0"/>
              </a:rPr>
              <a:t>PSAS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998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9218760" cy="1184094"/>
            <a:chOff x="105768" y="228682"/>
            <a:chExt cx="9218760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5616" y="509191"/>
              <a:ext cx="8208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Anugerah</a:t>
              </a:r>
              <a:r>
                <a:rPr lang="en-US" sz="3400" kern="0" dirty="0" smtClean="0">
                  <a:solidFill>
                    <a:schemeClr val="bg1"/>
                  </a:solidFill>
                  <a:latin typeface="Berlin Sans FB" pitchFamily="34" charset="0"/>
                </a:rPr>
                <a:t> PSAS 2014</a:t>
              </a:r>
              <a:endParaRPr lang="en-MY" sz="34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70" y="1412776"/>
            <a:ext cx="552978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1478" y="4775002"/>
            <a:ext cx="8147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 smtClean="0">
                <a:latin typeface="Berlin Sans FB" pitchFamily="34" charset="0"/>
              </a:rPr>
              <a:t>Johan </a:t>
            </a:r>
            <a:r>
              <a:rPr lang="en-US" sz="3200" kern="0" dirty="0" err="1" smtClean="0">
                <a:latin typeface="Berlin Sans FB" pitchFamily="34" charset="0"/>
              </a:rPr>
              <a:t>Anugerah</a:t>
            </a:r>
            <a:r>
              <a:rPr lang="en-US" sz="3200" kern="0" dirty="0" smtClean="0">
                <a:latin typeface="Berlin Sans FB" pitchFamily="34" charset="0"/>
              </a:rPr>
              <a:t> 5s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 err="1" smtClean="0">
                <a:latin typeface="Berlin Sans FB" pitchFamily="34" charset="0"/>
              </a:rPr>
              <a:t>Anugerah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Penarafan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Bintang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Pengurusan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Pentadbiran</a:t>
            </a:r>
            <a:r>
              <a:rPr lang="en-US" sz="3200" kern="0" dirty="0" smtClean="0">
                <a:latin typeface="Berlin Sans FB" pitchFamily="34" charset="0"/>
              </a:rPr>
              <a:t> (</a:t>
            </a:r>
            <a:r>
              <a:rPr lang="en-US" sz="3200" kern="0" dirty="0" err="1" smtClean="0">
                <a:latin typeface="Berlin Sans FB" pitchFamily="34" charset="0"/>
              </a:rPr>
              <a:t>Tempat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Pertama</a:t>
            </a:r>
            <a:r>
              <a:rPr lang="en-US" sz="3200" kern="0" dirty="0" smtClean="0">
                <a:latin typeface="Berlin Sans FB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5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9218760" cy="1184094"/>
            <a:chOff x="105768" y="228682"/>
            <a:chExt cx="9218760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5616" y="509191"/>
              <a:ext cx="8208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Anugerah</a:t>
              </a:r>
              <a:r>
                <a:rPr lang="en-US" sz="3400" kern="0" dirty="0" smtClean="0">
                  <a:solidFill>
                    <a:schemeClr val="bg1"/>
                  </a:solidFill>
                  <a:latin typeface="Berlin Sans FB" pitchFamily="34" charset="0"/>
                </a:rPr>
                <a:t> PSAS 2014</a:t>
              </a:r>
              <a:endParaRPr lang="en-MY" sz="34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2" y="1556792"/>
            <a:ext cx="4840537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40019" y="4941167"/>
            <a:ext cx="8147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Anugerah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Inovasi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Perkhidmatan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</a:p>
          <a:p>
            <a:pPr algn="ctr"/>
            <a:r>
              <a:rPr lang="en-US" sz="3200" kern="0" dirty="0" smtClean="0">
                <a:latin typeface="Berlin Sans FB" pitchFamily="34" charset="0"/>
              </a:rPr>
              <a:t>Muhammad Marwan Abdul </a:t>
            </a:r>
            <a:r>
              <a:rPr lang="en-US" sz="3200" kern="0" dirty="0" err="1" smtClean="0">
                <a:latin typeface="Berlin Sans FB" pitchFamily="34" charset="0"/>
              </a:rPr>
              <a:t>Razak</a:t>
            </a:r>
            <a:endParaRPr lang="en-US" sz="3200" kern="0" dirty="0" smtClean="0">
              <a:latin typeface="Berlin Sans FB" pitchFamily="34" charset="0"/>
            </a:endParaRPr>
          </a:p>
          <a:p>
            <a:pPr algn="ctr"/>
            <a:r>
              <a:rPr lang="en-US" sz="3200" kern="0" dirty="0" err="1" smtClean="0">
                <a:latin typeface="Berlin Sans FB" pitchFamily="34" charset="0"/>
              </a:rPr>
              <a:t>Kategori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Individu</a:t>
            </a:r>
            <a:r>
              <a:rPr lang="en-US" sz="3200" kern="0" dirty="0" smtClean="0">
                <a:latin typeface="Berlin Sans FB" pitchFamily="34" charset="0"/>
              </a:rPr>
              <a:t> (</a:t>
            </a:r>
            <a:r>
              <a:rPr lang="en-US" sz="3200" kern="0" dirty="0" err="1" smtClean="0">
                <a:latin typeface="Berlin Sans FB" pitchFamily="34" charset="0"/>
              </a:rPr>
              <a:t>Tempat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Pertama</a:t>
            </a:r>
            <a:r>
              <a:rPr lang="en-US" sz="3200" kern="0" dirty="0" smtClean="0">
                <a:latin typeface="Berlin Sans FB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13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9218760" cy="1184094"/>
            <a:chOff x="105768" y="228682"/>
            <a:chExt cx="9218760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5616" y="509191"/>
              <a:ext cx="8208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Anugerah</a:t>
              </a:r>
              <a:r>
                <a:rPr lang="en-US" sz="3400" kern="0" dirty="0" smtClean="0">
                  <a:solidFill>
                    <a:schemeClr val="bg1"/>
                  </a:solidFill>
                  <a:latin typeface="Berlin Sans FB" pitchFamily="34" charset="0"/>
                </a:rPr>
                <a:t> PSAS 2014</a:t>
              </a:r>
              <a:endParaRPr lang="en-MY" sz="34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31" y="1412776"/>
            <a:ext cx="4840537" cy="324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90078" y="4797152"/>
            <a:ext cx="8147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Anugerah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Inovasi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Perkhidmatan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</a:p>
          <a:p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smtClean="0">
                <a:latin typeface="Berlin Sans FB" pitchFamily="34" charset="0"/>
              </a:rPr>
              <a:t>   </a:t>
            </a:r>
            <a:r>
              <a:rPr lang="en-US" sz="3200" kern="0" dirty="0" err="1" smtClean="0">
                <a:latin typeface="Berlin Sans FB" pitchFamily="34" charset="0"/>
              </a:rPr>
              <a:t>Kategori</a:t>
            </a:r>
            <a:r>
              <a:rPr lang="en-US" sz="3200" kern="0" dirty="0" smtClean="0">
                <a:latin typeface="Berlin Sans FB" pitchFamily="34" charset="0"/>
              </a:rPr>
              <a:t> Kumpulan (</a:t>
            </a:r>
            <a:r>
              <a:rPr lang="en-US" sz="3200" kern="0" dirty="0" err="1" smtClean="0">
                <a:latin typeface="Berlin Sans FB" pitchFamily="34" charset="0"/>
              </a:rPr>
              <a:t>Tempat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Pertama</a:t>
            </a:r>
            <a:r>
              <a:rPr lang="en-US" sz="3200" kern="0" dirty="0" smtClean="0">
                <a:latin typeface="Berlin Sans FB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Anugerah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Kumpulan KIK</a:t>
            </a:r>
          </a:p>
        </p:txBody>
      </p:sp>
      <p:sp>
        <p:nvSpPr>
          <p:cNvPr id="9" name="Rectangle 8"/>
          <p:cNvSpPr/>
          <p:nvPr/>
        </p:nvSpPr>
        <p:spPr>
          <a:xfrm>
            <a:off x="-2124744" y="2132856"/>
            <a:ext cx="8147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kern="0" dirty="0" smtClean="0">
                <a:latin typeface="Berlin Sans FB" pitchFamily="34" charset="0"/>
              </a:rPr>
              <a:t>Kumpulan KIK</a:t>
            </a:r>
            <a:br>
              <a:rPr lang="en-US" sz="3400" kern="0" dirty="0" smtClean="0">
                <a:latin typeface="Berlin Sans FB" pitchFamily="34" charset="0"/>
              </a:rPr>
            </a:br>
            <a:r>
              <a:rPr lang="en-US" sz="3400" kern="0" dirty="0" smtClean="0">
                <a:latin typeface="Berlin Sans FB" pitchFamily="34" charset="0"/>
              </a:rPr>
              <a:t>Q-</a:t>
            </a:r>
            <a:r>
              <a:rPr lang="en-US" sz="3400" kern="0" dirty="0" err="1" smtClean="0">
                <a:latin typeface="Berlin Sans FB" pitchFamily="34" charset="0"/>
              </a:rPr>
              <a:t>Libri</a:t>
            </a:r>
            <a:endParaRPr lang="en-US" sz="3400" kern="0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9218760" cy="1184094"/>
            <a:chOff x="105768" y="228682"/>
            <a:chExt cx="9218760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5616" y="509191"/>
              <a:ext cx="8208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Anugerah</a:t>
              </a:r>
              <a:r>
                <a:rPr lang="en-US" sz="3400" kern="0" dirty="0" smtClean="0">
                  <a:solidFill>
                    <a:schemeClr val="bg1"/>
                  </a:solidFill>
                  <a:latin typeface="Berlin Sans FB" pitchFamily="34" charset="0"/>
                </a:rPr>
                <a:t> PSAS 2014</a:t>
              </a:r>
              <a:endParaRPr lang="en-MY" sz="34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9390" y="4967436"/>
            <a:ext cx="8885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Anugerah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Kumpulan KIK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Tempat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3200" kern="0" dirty="0" err="1" smtClean="0">
                <a:solidFill>
                  <a:srgbClr val="C00000"/>
                </a:solidFill>
                <a:latin typeface="Berlin Sans FB" pitchFamily="34" charset="0"/>
              </a:rPr>
              <a:t>Ketiga</a:t>
            </a:r>
            <a:r>
              <a:rPr lang="en-US" sz="3200" kern="0" dirty="0" smtClean="0">
                <a:solidFill>
                  <a:srgbClr val="C00000"/>
                </a:solidFill>
                <a:latin typeface="Berlin Sans FB" pitchFamily="34" charset="0"/>
              </a:rPr>
              <a:t>, </a:t>
            </a:r>
            <a:r>
              <a:rPr lang="en-US" sz="3200" kern="0" dirty="0" err="1" smtClean="0">
                <a:latin typeface="Berlin Sans FB" pitchFamily="34" charset="0"/>
              </a:rPr>
              <a:t>Konvensyen</a:t>
            </a:r>
            <a:r>
              <a:rPr lang="en-US" sz="3200" kern="0" dirty="0" smtClean="0">
                <a:latin typeface="Berlin Sans FB" pitchFamily="34" charset="0"/>
              </a:rPr>
              <a:t> KIK </a:t>
            </a:r>
            <a:r>
              <a:rPr lang="en-US" sz="3200" kern="0" dirty="0" err="1" smtClean="0">
                <a:latin typeface="Berlin Sans FB" pitchFamily="34" charset="0"/>
              </a:rPr>
              <a:t>Perpustakaan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SeMalaysia</a:t>
            </a:r>
            <a:r>
              <a:rPr lang="en-US" sz="3200" kern="0" dirty="0" smtClean="0">
                <a:latin typeface="Berlin Sans FB" pitchFamily="34" charset="0"/>
              </a:rPr>
              <a:t> 2014 (</a:t>
            </a:r>
            <a:r>
              <a:rPr lang="en-US" sz="3200" kern="0" dirty="0" err="1" smtClean="0">
                <a:latin typeface="Berlin Sans FB" pitchFamily="34" charset="0"/>
              </a:rPr>
              <a:t>Kategori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Pengurusan</a:t>
            </a:r>
            <a:r>
              <a:rPr lang="en-US" sz="3200" kern="0" dirty="0" smtClean="0">
                <a:latin typeface="Berlin Sans FB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2204864"/>
            <a:ext cx="49737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kern="0" dirty="0" smtClean="0">
                <a:latin typeface="Berlin Sans FB" pitchFamily="34" charset="0"/>
              </a:rPr>
              <a:t>Kumpulan KIK</a:t>
            </a:r>
            <a:br>
              <a:rPr lang="en-US" sz="3400" kern="0" dirty="0" smtClean="0">
                <a:latin typeface="Berlin Sans FB" pitchFamily="34" charset="0"/>
              </a:rPr>
            </a:br>
            <a:r>
              <a:rPr lang="en-US" sz="3400" kern="0" dirty="0" smtClean="0">
                <a:latin typeface="Berlin Sans FB" pitchFamily="34" charset="0"/>
              </a:rPr>
              <a:t>Smart </a:t>
            </a:r>
            <a:r>
              <a:rPr lang="en-US" sz="3400" kern="0" dirty="0" err="1" smtClean="0">
                <a:latin typeface="Berlin Sans FB" pitchFamily="34" charset="0"/>
              </a:rPr>
              <a:t>ACQLib</a:t>
            </a:r>
            <a:endParaRPr lang="en-US" sz="3400" kern="0" dirty="0" smtClean="0">
              <a:latin typeface="Berlin Sans FB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" y="1443609"/>
            <a:ext cx="5777264" cy="3353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0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6364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05768" y="2996952"/>
            <a:ext cx="891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dirty="0" err="1" smtClean="0">
                <a:solidFill>
                  <a:schemeClr val="bg1"/>
                </a:solidFill>
                <a:latin typeface="Berlin Sans FB" pitchFamily="34" charset="0"/>
              </a:rPr>
              <a:t>Sumber</a:t>
            </a:r>
            <a:r>
              <a:rPr lang="en-US" sz="4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kern="0" dirty="0" err="1" smtClean="0">
                <a:solidFill>
                  <a:schemeClr val="bg1"/>
                </a:solidFill>
                <a:latin typeface="Berlin Sans FB" pitchFamily="34" charset="0"/>
              </a:rPr>
              <a:t>Manusia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8471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8930728" cy="1184094"/>
            <a:chOff x="105768" y="228682"/>
            <a:chExt cx="8930728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21904" y="562223"/>
              <a:ext cx="76145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kern="0" dirty="0" err="1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Staf</a:t>
              </a:r>
              <a:r>
                <a:rPr lang="en-US" sz="3200" kern="0" dirty="0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Bersara</a:t>
              </a:r>
              <a:r>
                <a:rPr lang="en-US" sz="3200" kern="0" dirty="0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Wajib</a:t>
              </a:r>
              <a:r>
                <a:rPr lang="en-US" sz="3200" kern="0" dirty="0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 (2014-2015)</a:t>
              </a:r>
              <a:endParaRPr lang="en-MY" sz="3200" kern="0" dirty="0">
                <a:solidFill>
                  <a:schemeClr val="bg1"/>
                </a:solidFill>
                <a:latin typeface="Berlin Sans FB" pitchFamily="34" charset="0"/>
                <a:cs typeface="David" pitchFamily="34" charset="-79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135518" y="1598793"/>
            <a:ext cx="7540938" cy="4134463"/>
            <a:chOff x="1135518" y="1598793"/>
            <a:chExt cx="7540938" cy="41344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18" y="1598793"/>
              <a:ext cx="988210" cy="118213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339752" y="1959026"/>
              <a:ext cx="56166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err="1" smtClean="0">
                  <a:latin typeface="Berlin Sans FB" pitchFamily="34" charset="0"/>
                </a:rPr>
                <a:t>Puan</a:t>
              </a:r>
              <a:r>
                <a:rPr lang="en-US" sz="2400" kern="0" dirty="0" smtClean="0">
                  <a:latin typeface="Berlin Sans FB" pitchFamily="34" charset="0"/>
                </a:rPr>
                <a:t> </a:t>
              </a:r>
              <a:r>
                <a:rPr lang="en-US" sz="2400" kern="0" dirty="0" err="1" smtClean="0">
                  <a:latin typeface="Berlin Sans FB" pitchFamily="34" charset="0"/>
                </a:rPr>
                <a:t>Halimah</a:t>
              </a:r>
              <a:r>
                <a:rPr lang="en-US" sz="2400" kern="0" dirty="0" smtClean="0">
                  <a:latin typeface="Berlin Sans FB" pitchFamily="34" charset="0"/>
                </a:rPr>
                <a:t> Ahmad ( 21 </a:t>
              </a:r>
              <a:r>
                <a:rPr lang="en-US" sz="2400" kern="0" dirty="0" err="1" smtClean="0">
                  <a:latin typeface="Berlin Sans FB" pitchFamily="34" charset="0"/>
                </a:rPr>
                <a:t>Febuari</a:t>
              </a:r>
              <a:r>
                <a:rPr lang="en-US" sz="2400" kern="0" dirty="0" smtClean="0">
                  <a:latin typeface="Berlin Sans FB" pitchFamily="34" charset="0"/>
                </a:rPr>
                <a:t> 2014 )</a:t>
              </a:r>
              <a:endParaRPr lang="en-MY" sz="2400" kern="0" dirty="0">
                <a:latin typeface="Berlin Sans FB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04" y="3038953"/>
              <a:ext cx="986224" cy="118213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308940" y="3524391"/>
              <a:ext cx="63154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err="1" smtClean="0">
                  <a:latin typeface="Berlin Sans FB" pitchFamily="34" charset="0"/>
                </a:rPr>
                <a:t>Puan</a:t>
              </a:r>
              <a:r>
                <a:rPr lang="en-US" sz="2400" kern="0" dirty="0" smtClean="0">
                  <a:latin typeface="Berlin Sans FB" pitchFamily="34" charset="0"/>
                </a:rPr>
                <a:t> Wan </a:t>
              </a:r>
              <a:r>
                <a:rPr lang="en-US" sz="2400" kern="0" dirty="0" err="1" smtClean="0">
                  <a:latin typeface="Berlin Sans FB" pitchFamily="34" charset="0"/>
                </a:rPr>
                <a:t>Faridah</a:t>
              </a:r>
              <a:r>
                <a:rPr lang="en-US" sz="2400" kern="0" dirty="0" smtClean="0">
                  <a:latin typeface="Berlin Sans FB" pitchFamily="34" charset="0"/>
                </a:rPr>
                <a:t>  Wan </a:t>
              </a:r>
              <a:r>
                <a:rPr lang="en-US" sz="2400" kern="0" dirty="0" err="1" smtClean="0">
                  <a:latin typeface="Berlin Sans FB" pitchFamily="34" charset="0"/>
                </a:rPr>
                <a:t>Mansor</a:t>
              </a:r>
              <a:r>
                <a:rPr lang="en-US" sz="2400" kern="0" dirty="0" smtClean="0">
                  <a:latin typeface="Berlin Sans FB" pitchFamily="34" charset="0"/>
                </a:rPr>
                <a:t> ( 1 Mei 2014 )</a:t>
              </a:r>
              <a:endParaRPr lang="en-MY" sz="2400" kern="0" dirty="0">
                <a:latin typeface="Berlin Sans FB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04" y="4551121"/>
              <a:ext cx="986224" cy="118213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61046" y="5036559"/>
              <a:ext cx="63154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err="1" smtClean="0">
                  <a:latin typeface="Berlin Sans FB" pitchFamily="34" charset="0"/>
                </a:rPr>
                <a:t>Puan</a:t>
              </a:r>
              <a:r>
                <a:rPr lang="en-US" sz="2400" kern="0" dirty="0" smtClean="0">
                  <a:latin typeface="Berlin Sans FB" pitchFamily="34" charset="0"/>
                </a:rPr>
                <a:t> Fatimah </a:t>
              </a:r>
              <a:r>
                <a:rPr lang="en-US" sz="2400" kern="0" dirty="0" err="1" smtClean="0">
                  <a:latin typeface="Berlin Sans FB" pitchFamily="34" charset="0"/>
                </a:rPr>
                <a:t>Hj</a:t>
              </a:r>
              <a:r>
                <a:rPr lang="en-US" sz="2400" kern="0" dirty="0" smtClean="0">
                  <a:latin typeface="Berlin Sans FB" pitchFamily="34" charset="0"/>
                </a:rPr>
                <a:t>. </a:t>
              </a:r>
              <a:r>
                <a:rPr lang="en-US" sz="2400" kern="0" dirty="0" err="1" smtClean="0">
                  <a:latin typeface="Berlin Sans FB" pitchFamily="34" charset="0"/>
                </a:rPr>
                <a:t>Hashim</a:t>
              </a:r>
              <a:r>
                <a:rPr lang="en-US" sz="2400" kern="0" dirty="0" smtClean="0">
                  <a:latin typeface="Berlin Sans FB" pitchFamily="34" charset="0"/>
                </a:rPr>
                <a:t> ( 24 </a:t>
              </a:r>
              <a:r>
                <a:rPr lang="en-US" sz="2400" kern="0" dirty="0" err="1" smtClean="0">
                  <a:latin typeface="Berlin Sans FB" pitchFamily="34" charset="0"/>
                </a:rPr>
                <a:t>Julai</a:t>
              </a:r>
              <a:r>
                <a:rPr lang="en-US" sz="2400" kern="0" dirty="0" smtClean="0">
                  <a:latin typeface="Berlin Sans FB" pitchFamily="34" charset="0"/>
                </a:rPr>
                <a:t> 2014 )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3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1663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142976" y="2143116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  <a:t>KANDUNGAN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28662" y="3214686"/>
            <a:ext cx="7929618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cap="all" spc="0" dirty="0" err="1" smtClean="0">
                <a:ln w="0"/>
                <a:effectLst/>
              </a:rPr>
              <a:t>Mandat</a:t>
            </a:r>
            <a:r>
              <a:rPr lang="en-US" sz="3200" b="1" cap="all" spc="0" dirty="0" smtClean="0">
                <a:ln w="0"/>
                <a:effectLst/>
              </a:rPr>
              <a:t> NAIB </a:t>
            </a:r>
            <a:r>
              <a:rPr lang="en-US" sz="3200" b="1" cap="all" spc="0" smtClean="0">
                <a:ln w="0"/>
                <a:effectLst/>
              </a:rPr>
              <a:t>CANSELOR 2015</a:t>
            </a:r>
            <a:endParaRPr lang="en-US" sz="3200" b="1" cap="all" spc="0" dirty="0" smtClean="0">
              <a:ln w="0"/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cap="all" dirty="0" err="1" smtClean="0">
                <a:ln w="0"/>
              </a:rPr>
              <a:t>Mandat</a:t>
            </a:r>
            <a:r>
              <a:rPr lang="en-US" sz="3200" b="1" cap="all" dirty="0" smtClean="0">
                <a:ln w="0"/>
              </a:rPr>
              <a:t> KETUA </a:t>
            </a:r>
            <a:r>
              <a:rPr lang="en-US" sz="3200" b="1" cap="all" smtClean="0">
                <a:ln w="0"/>
              </a:rPr>
              <a:t>PUSTAKAWAN 2015</a:t>
            </a:r>
            <a:endParaRPr lang="en-US" sz="3200" b="1" cap="all" dirty="0" smtClean="0">
              <a:ln w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cap="all" dirty="0" err="1" smtClean="0">
                <a:ln w="0"/>
              </a:rPr>
              <a:t>Pencapaian</a:t>
            </a:r>
            <a:r>
              <a:rPr lang="en-US" sz="3200" b="1" cap="all" dirty="0" smtClean="0">
                <a:ln w="0"/>
              </a:rPr>
              <a:t> PSAS BAGI </a:t>
            </a:r>
            <a:r>
              <a:rPr lang="en-US" sz="3200" b="1" cap="all" smtClean="0">
                <a:ln w="0"/>
              </a:rPr>
              <a:t>TAHUN 2014</a:t>
            </a:r>
            <a:endParaRPr lang="en-US" sz="3200" b="1" cap="all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13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8930728" cy="1184094"/>
            <a:chOff x="105768" y="228682"/>
            <a:chExt cx="8930728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21904" y="562223"/>
              <a:ext cx="76145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kern="0" dirty="0" err="1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Staf</a:t>
              </a:r>
              <a:r>
                <a:rPr lang="en-US" sz="3200" kern="0" dirty="0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Bersara</a:t>
              </a:r>
              <a:r>
                <a:rPr lang="en-US" sz="3200" kern="0" dirty="0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 </a:t>
              </a:r>
              <a:r>
                <a:rPr lang="en-US" sz="3200" kern="0" dirty="0" err="1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Wajib</a:t>
              </a:r>
              <a:r>
                <a:rPr lang="en-US" sz="3200" kern="0" dirty="0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 (2014-2015)</a:t>
              </a:r>
              <a:endParaRPr lang="en-MY" sz="3200" kern="0" dirty="0">
                <a:solidFill>
                  <a:schemeClr val="bg1"/>
                </a:solidFill>
                <a:latin typeface="Berlin Sans FB" pitchFamily="34" charset="0"/>
                <a:cs typeface="David" pitchFamily="34" charset="-79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137504" y="1598793"/>
            <a:ext cx="7538952" cy="4134463"/>
            <a:chOff x="1137504" y="1598793"/>
            <a:chExt cx="7538952" cy="41344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04" y="1598793"/>
              <a:ext cx="986224" cy="118213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339752" y="1959026"/>
              <a:ext cx="5976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err="1" smtClean="0">
                  <a:latin typeface="Berlin Sans FB" pitchFamily="34" charset="0"/>
                </a:rPr>
                <a:t>Puan</a:t>
              </a:r>
              <a:r>
                <a:rPr lang="en-US" sz="2400" kern="0" dirty="0" smtClean="0">
                  <a:latin typeface="Berlin Sans FB" pitchFamily="34" charset="0"/>
                </a:rPr>
                <a:t> </a:t>
              </a:r>
              <a:r>
                <a:rPr lang="en-US" sz="2400" kern="0" dirty="0" err="1" smtClean="0">
                  <a:latin typeface="Berlin Sans FB" pitchFamily="34" charset="0"/>
                </a:rPr>
                <a:t>Fathiyah</a:t>
              </a:r>
              <a:r>
                <a:rPr lang="en-US" sz="2400" kern="0" dirty="0" smtClean="0">
                  <a:latin typeface="Berlin Sans FB" pitchFamily="34" charset="0"/>
                </a:rPr>
                <a:t> </a:t>
              </a:r>
              <a:r>
                <a:rPr lang="en-US" sz="2400" kern="0" dirty="0" err="1" smtClean="0">
                  <a:latin typeface="Berlin Sans FB" pitchFamily="34" charset="0"/>
                </a:rPr>
                <a:t>Hj</a:t>
              </a:r>
              <a:r>
                <a:rPr lang="en-US" sz="2400" kern="0" dirty="0" smtClean="0">
                  <a:latin typeface="Berlin Sans FB" pitchFamily="34" charset="0"/>
                </a:rPr>
                <a:t>. </a:t>
              </a:r>
              <a:r>
                <a:rPr lang="en-US" sz="2400" kern="0" dirty="0" err="1" smtClean="0">
                  <a:latin typeface="Berlin Sans FB" pitchFamily="34" charset="0"/>
                </a:rPr>
                <a:t>Salleh</a:t>
              </a:r>
              <a:r>
                <a:rPr lang="en-US" sz="2400" kern="0" dirty="0" smtClean="0">
                  <a:latin typeface="Berlin Sans FB" pitchFamily="34" charset="0"/>
                </a:rPr>
                <a:t> ( 23 </a:t>
              </a:r>
              <a:r>
                <a:rPr lang="en-US" sz="2400" kern="0" dirty="0" err="1" smtClean="0">
                  <a:latin typeface="Berlin Sans FB" pitchFamily="34" charset="0"/>
                </a:rPr>
                <a:t>Ogos</a:t>
              </a:r>
              <a:r>
                <a:rPr lang="en-US" sz="2400" kern="0" dirty="0" smtClean="0">
                  <a:latin typeface="Berlin Sans FB" pitchFamily="34" charset="0"/>
                </a:rPr>
                <a:t> 2014 )</a:t>
              </a:r>
              <a:endParaRPr lang="en-MY" sz="2400" kern="0" dirty="0">
                <a:latin typeface="Berlin Sans FB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05" y="3038953"/>
              <a:ext cx="986224" cy="125414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308940" y="3524391"/>
              <a:ext cx="63154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err="1" smtClean="0">
                  <a:latin typeface="Berlin Sans FB" pitchFamily="34" charset="0"/>
                </a:rPr>
                <a:t>Puan</a:t>
              </a:r>
              <a:r>
                <a:rPr lang="en-US" sz="2400" kern="0" dirty="0" smtClean="0">
                  <a:latin typeface="Berlin Sans FB" pitchFamily="34" charset="0"/>
                </a:rPr>
                <a:t> </a:t>
              </a:r>
              <a:r>
                <a:rPr lang="en-US" sz="2400" kern="0" dirty="0" err="1" smtClean="0">
                  <a:latin typeface="Berlin Sans FB" pitchFamily="34" charset="0"/>
                </a:rPr>
                <a:t>Rohana</a:t>
              </a:r>
              <a:r>
                <a:rPr lang="en-US" sz="2400" kern="0" dirty="0" smtClean="0">
                  <a:latin typeface="Berlin Sans FB" pitchFamily="34" charset="0"/>
                </a:rPr>
                <a:t> </a:t>
              </a:r>
              <a:r>
                <a:rPr lang="en-US" sz="2400" kern="0" dirty="0" err="1" smtClean="0">
                  <a:latin typeface="Berlin Sans FB" pitchFamily="34" charset="0"/>
                </a:rPr>
                <a:t>Hashim</a:t>
              </a:r>
              <a:r>
                <a:rPr lang="en-US" sz="2400" kern="0" dirty="0" smtClean="0">
                  <a:latin typeface="Berlin Sans FB" pitchFamily="34" charset="0"/>
                </a:rPr>
                <a:t> ( 22 </a:t>
              </a:r>
              <a:r>
                <a:rPr lang="en-US" sz="2400" kern="0" dirty="0" err="1" smtClean="0">
                  <a:latin typeface="Berlin Sans FB" pitchFamily="34" charset="0"/>
                </a:rPr>
                <a:t>Januari</a:t>
              </a:r>
              <a:r>
                <a:rPr lang="en-US" sz="2400" kern="0" dirty="0" smtClean="0">
                  <a:latin typeface="Berlin Sans FB" pitchFamily="34" charset="0"/>
                </a:rPr>
                <a:t>  2015 )</a:t>
              </a:r>
              <a:endParaRPr lang="en-MY" sz="2400" kern="0" dirty="0">
                <a:latin typeface="Berlin Sans FB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05" y="4551121"/>
              <a:ext cx="986223" cy="118213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61046" y="5036559"/>
              <a:ext cx="63154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err="1" smtClean="0">
                  <a:latin typeface="Berlin Sans FB" pitchFamily="34" charset="0"/>
                </a:rPr>
                <a:t>Puan</a:t>
              </a:r>
              <a:r>
                <a:rPr lang="en-US" sz="2400" kern="0" dirty="0" smtClean="0">
                  <a:latin typeface="Berlin Sans FB" pitchFamily="34" charset="0"/>
                </a:rPr>
                <a:t> </a:t>
              </a:r>
              <a:r>
                <a:rPr lang="en-US" sz="2400" kern="0" dirty="0" err="1" smtClean="0">
                  <a:latin typeface="Berlin Sans FB" pitchFamily="34" charset="0"/>
                </a:rPr>
                <a:t>Hawa</a:t>
              </a:r>
              <a:r>
                <a:rPr lang="en-US" sz="2400" kern="0" dirty="0" smtClean="0">
                  <a:latin typeface="Berlin Sans FB" pitchFamily="34" charset="0"/>
                </a:rPr>
                <a:t> Abdul Majid (2 </a:t>
              </a:r>
              <a:r>
                <a:rPr lang="en-US" sz="2400" kern="0" dirty="0" err="1" smtClean="0">
                  <a:latin typeface="Berlin Sans FB" pitchFamily="34" charset="0"/>
                </a:rPr>
                <a:t>Januari</a:t>
              </a:r>
              <a:r>
                <a:rPr lang="en-US" sz="2400" kern="0" dirty="0" smtClean="0">
                  <a:latin typeface="Berlin Sans FB" pitchFamily="34" charset="0"/>
                </a:rPr>
                <a:t> 2015 )</a:t>
              </a:r>
              <a:endParaRPr lang="en-MY" sz="2400" kern="0" dirty="0"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8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860" y="11663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15984" y="47943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dirty="0" err="1" smtClean="0">
                <a:solidFill>
                  <a:schemeClr val="bg1"/>
                </a:solidFill>
                <a:latin typeface="Berlin Sans FB" pitchFamily="34" charset="0"/>
              </a:rPr>
              <a:t>Staf</a:t>
            </a:r>
            <a:r>
              <a:rPr lang="en-US" sz="4400" kern="0" dirty="0" smtClean="0">
                <a:solidFill>
                  <a:schemeClr val="bg1"/>
                </a:solidFill>
                <a:latin typeface="Berlin Sans FB" pitchFamily="34" charset="0"/>
              </a:rPr>
              <a:t> Baharu PSAS 2014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17107" y="1916832"/>
            <a:ext cx="7807789" cy="1656184"/>
            <a:chOff x="2217107" y="2348880"/>
            <a:chExt cx="7807789" cy="16561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107" y="2348880"/>
              <a:ext cx="1354175" cy="16561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709486" y="2924944"/>
              <a:ext cx="63154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En</a:t>
              </a:r>
              <a:r>
                <a:rPr lang="en-US" sz="24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24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Azlan</a:t>
              </a:r>
              <a:r>
                <a:rPr lang="en-US" sz="2400" kern="0" dirty="0" smtClean="0">
                  <a:solidFill>
                    <a:schemeClr val="bg1"/>
                  </a:solidFill>
                  <a:latin typeface="Berlin Sans FB" pitchFamily="34" charset="0"/>
                </a:rPr>
                <a:t> Ibrahim</a:t>
              </a:r>
              <a:br>
                <a:rPr lang="en-US" sz="2400" kern="0" dirty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24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Penolong</a:t>
              </a:r>
              <a:r>
                <a:rPr lang="en-US" sz="24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24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Pendaftar</a:t>
              </a:r>
              <a:endParaRPr lang="en-MY" sz="24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07" y="3896562"/>
            <a:ext cx="1354175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700358" y="4472626"/>
            <a:ext cx="5120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err="1" smtClean="0">
                <a:solidFill>
                  <a:schemeClr val="bg1"/>
                </a:solidFill>
                <a:latin typeface="Berlin Sans FB" pitchFamily="34" charset="0"/>
              </a:rPr>
              <a:t>Pn</a:t>
            </a:r>
            <a:r>
              <a:rPr lang="en-US" sz="2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  <a:latin typeface="Berlin Sans FB" pitchFamily="34" charset="0"/>
              </a:rPr>
              <a:t>Raden</a:t>
            </a:r>
            <a:r>
              <a:rPr lang="en-US" sz="2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  <a:latin typeface="Berlin Sans FB" pitchFamily="34" charset="0"/>
              </a:rPr>
              <a:t>Ajen</a:t>
            </a:r>
            <a:r>
              <a:rPr lang="en-US" sz="2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  <a:latin typeface="Berlin Sans FB" pitchFamily="34" charset="0"/>
              </a:rPr>
              <a:t>Kartini</a:t>
            </a:r>
            <a:r>
              <a:rPr lang="en-US" sz="2400" kern="0" dirty="0" smtClean="0">
                <a:solidFill>
                  <a:schemeClr val="bg1"/>
                </a:solidFill>
                <a:latin typeface="Berlin Sans FB" pitchFamily="34" charset="0"/>
              </a:rPr>
              <a:t> Adam</a:t>
            </a:r>
            <a:br>
              <a:rPr lang="en-US" sz="2400" kern="0" dirty="0" smtClean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2400" kern="0" err="1" smtClean="0">
                <a:solidFill>
                  <a:schemeClr val="bg1"/>
                </a:solidFill>
                <a:latin typeface="Berlin Sans FB" pitchFamily="34" charset="0"/>
              </a:rPr>
              <a:t>Setiausaha</a:t>
            </a:r>
            <a:r>
              <a:rPr lang="en-US" sz="2400" kern="0" smtClean="0">
                <a:solidFill>
                  <a:schemeClr val="bg1"/>
                </a:solidFill>
                <a:latin typeface="Berlin Sans FB" pitchFamily="34" charset="0"/>
              </a:rPr>
              <a:t> Pejabat Ketua Pustakwan</a:t>
            </a:r>
            <a:endParaRPr lang="en-MY" sz="2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6364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-285784" y="3516815"/>
            <a:ext cx="10001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  <a:t>Mandat Ketua Pustakawan 2015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827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6364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1026" name="Picture 2" descr="http://www.gymnasticswa.asn.au/visageimages/83691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54" y="1916832"/>
            <a:ext cx="69627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84666"/>
            <a:ext cx="9468441" cy="1201194"/>
            <a:chOff x="105768" y="84666"/>
            <a:chExt cx="9468441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81730" y="408264"/>
              <a:ext cx="88924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itchFamily="34" charset="0"/>
                </a:rPr>
                <a:t>Cabaran</a:t>
              </a:r>
              <a:r>
                <a:rPr lang="en-US" sz="3200" b="1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itchFamily="34" charset="0"/>
                </a:rPr>
                <a:t> 2015</a:t>
              </a:r>
              <a:endParaRPr lang="en-MY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0297" y="2204864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Pengurang</a:t>
            </a:r>
            <a:r>
              <a:rPr lang="en-US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peruntukan</a:t>
            </a:r>
            <a:r>
              <a:rPr lang="en-US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kewangan</a:t>
            </a:r>
            <a:endParaRPr lang="en-US" sz="2400" b="1" dirty="0" smtClean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Kemerosotan</a:t>
            </a:r>
            <a:r>
              <a:rPr lang="en-US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matawang</a:t>
            </a:r>
            <a:r>
              <a:rPr lang="en-US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ringgit</a:t>
            </a: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Perlaksanaan</a:t>
            </a:r>
            <a:r>
              <a:rPr lang="en-US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GST</a:t>
            </a:r>
            <a:endParaRPr lang="en-US" sz="2400" b="1" dirty="0" smtClean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41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1663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14348" y="312545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kern="0" dirty="0" smtClean="0">
                <a:solidFill>
                  <a:schemeClr val="bg1"/>
                </a:solidFill>
                <a:latin typeface="Berlin Sans FB" pitchFamily="34" charset="0"/>
              </a:rPr>
              <a:t>Key Performance Indicator (KPI</a:t>
            </a:r>
            <a:r>
              <a:rPr lang="en-US" sz="4400" i="1" kern="0" smtClean="0">
                <a:solidFill>
                  <a:schemeClr val="bg1"/>
                </a:solidFill>
                <a:latin typeface="Berlin Sans FB" pitchFamily="34" charset="0"/>
              </a:rPr>
              <a:t>) </a:t>
            </a:r>
            <a: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  <a:t>Perkhidmatan </a:t>
            </a:r>
            <a:r>
              <a:rPr lang="en-US" sz="4400" kern="0" dirty="0" err="1" smtClean="0">
                <a:solidFill>
                  <a:schemeClr val="bg1"/>
                </a:solidFill>
                <a:latin typeface="Berlin Sans FB" pitchFamily="34" charset="0"/>
              </a:rPr>
              <a:t>Perpustakaan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62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9434784" cy="1184094"/>
            <a:chOff x="105768" y="188640"/>
            <a:chExt cx="9434784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260648"/>
              <a:ext cx="8915900" cy="10875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188640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8073" y="253097"/>
              <a:ext cx="88924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i="1" kern="0" dirty="0" smtClean="0">
                  <a:solidFill>
                    <a:schemeClr val="bg1"/>
                  </a:solidFill>
                  <a:latin typeface="Berlin Sans FB" pitchFamily="34" charset="0"/>
                </a:rPr>
                <a:t>Key Performance Indicator (KPI) 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/>
              </a:r>
              <a:b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3000" kern="0" err="1" smtClean="0">
                  <a:solidFill>
                    <a:schemeClr val="bg1"/>
                  </a:solidFill>
                  <a:latin typeface="Berlin Sans FB" pitchFamily="34" charset="0"/>
                </a:rPr>
                <a:t>Perkhidmatan</a:t>
              </a:r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 Perpustakaan 2014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55710"/>
              </p:ext>
            </p:extLst>
          </p:nvPr>
        </p:nvGraphicFramePr>
        <p:xfrm>
          <a:off x="290433" y="1373137"/>
          <a:ext cx="8606715" cy="477574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9586"/>
                <a:gridCol w="2129972"/>
                <a:gridCol w="810933"/>
                <a:gridCol w="864096"/>
                <a:gridCol w="999068"/>
                <a:gridCol w="801132"/>
                <a:gridCol w="1071076"/>
                <a:gridCol w="1660852"/>
              </a:tblGrid>
              <a:tr h="5344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KPI</a:t>
                      </a:r>
                      <a:endParaRPr lang="en-MY" sz="14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Target </a:t>
                      </a:r>
                      <a:r>
                        <a:rPr lang="en-US" sz="1400" b="1" smtClean="0">
                          <a:solidFill>
                            <a:schemeClr val="bg1"/>
                          </a:solidFill>
                          <a:latin typeface="+mn-lt"/>
                        </a:rPr>
                        <a:t>2014</a:t>
                      </a:r>
                      <a:endParaRPr lang="en-MY" sz="14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Achievement </a:t>
                      </a:r>
                      <a:r>
                        <a:rPr lang="en-US" sz="1400" b="1" smtClean="0">
                          <a:solidFill>
                            <a:schemeClr val="bg1"/>
                          </a:solidFill>
                          <a:latin typeface="+mn-lt"/>
                        </a:rPr>
                        <a:t>2014 </a:t>
                      </a:r>
                      <a:endParaRPr lang="en-MY" sz="14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bg1"/>
                          </a:solidFill>
                          <a:latin typeface="+mn-lt"/>
                        </a:rPr>
                        <a:t>Remarks</a:t>
                      </a:r>
                      <a:endParaRPr lang="en-MY" sz="1400" b="1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</a:tr>
              <a:tr h="3154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120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b="1">
                        <a:solidFill>
                          <a:schemeClr val="tx1"/>
                        </a:solidFill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Q1</a:t>
                      </a:r>
                      <a:endParaRPr lang="en-MY" sz="14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Q2</a:t>
                      </a:r>
                      <a:endParaRPr lang="en-MY" sz="14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Q3</a:t>
                      </a:r>
                      <a:endParaRPr lang="en-MY" sz="14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Q4</a:t>
                      </a:r>
                      <a:endParaRPr lang="en-MY" sz="14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14300" indent="-1143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0" kern="120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en-MY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mtClean="0">
                          <a:solidFill>
                            <a:schemeClr val="tx1"/>
                          </a:solidFill>
                          <a:latin typeface="+mn-lt"/>
                        </a:rPr>
                        <a:t>Percentage of required titles in the collection (to assess to what extent reading list titles are owned by the library)</a:t>
                      </a:r>
                      <a:endParaRPr lang="en-MY" sz="1400" kern="120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0" smtClean="0">
                          <a:latin typeface="+mn-lt"/>
                        </a:rPr>
                        <a:t>85%</a:t>
                      </a:r>
                      <a:endParaRPr lang="en-MY" sz="1400" b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>
                        <a:solidFill>
                          <a:srgbClr val="FF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>
                        <a:solidFill>
                          <a:srgbClr val="FF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83.61%</a:t>
                      </a: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en-MY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mtClean="0">
                          <a:solidFill>
                            <a:schemeClr val="tx1"/>
                          </a:solidFill>
                          <a:latin typeface="+mn-lt"/>
                        </a:rPr>
                        <a:t>Increase of digital content in UPMIR portal</a:t>
                      </a:r>
                      <a:endParaRPr lang="en-MY" sz="1400" i="0" kern="120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0" smtClean="0">
                          <a:latin typeface="+mn-lt"/>
                        </a:rPr>
                        <a:t>2,000</a:t>
                      </a:r>
                      <a:r>
                        <a:rPr lang="en-MY" sz="1400" b="0" baseline="0" smtClean="0">
                          <a:latin typeface="+mn-lt"/>
                        </a:rPr>
                        <a:t> </a:t>
                      </a:r>
                      <a:r>
                        <a:rPr lang="en-MY" sz="1400" b="0" baseline="0" dirty="0" smtClean="0">
                          <a:latin typeface="+mn-lt"/>
                        </a:rPr>
                        <a:t>records</a:t>
                      </a:r>
                      <a:endParaRPr lang="en-MY" sz="14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0" smtClean="0">
                          <a:latin typeface="+mn-lt"/>
                        </a:rPr>
                        <a:t>1,628 (9.1%)</a:t>
                      </a:r>
                      <a:endParaRPr lang="en-MY" sz="1400" b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+mn-lt"/>
                          <a:cs typeface="Arial" pitchFamily="34" charset="0"/>
                        </a:rPr>
                        <a:t>2,889</a:t>
                      </a:r>
                    </a:p>
                    <a:p>
                      <a:pPr algn="ctr"/>
                      <a:r>
                        <a:rPr lang="en-US" sz="1400" b="0" smtClean="0">
                          <a:latin typeface="+mn-lt"/>
                          <a:cs typeface="Arial" pitchFamily="34" charset="0"/>
                        </a:rPr>
                        <a:t>(16.2%)</a:t>
                      </a:r>
                      <a:endParaRPr lang="en-US" sz="1400" b="0">
                        <a:latin typeface="+mn-lt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smtClean="0">
                          <a:effectLst/>
                          <a:latin typeface="+mn-lt"/>
                          <a:ea typeface="Times New Roman"/>
                        </a:rPr>
                        <a:t>3,982</a:t>
                      </a:r>
                      <a:endParaRPr lang="en-MY" sz="1400" b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ms-MY" sz="1400" b="0" smtClean="0">
                          <a:effectLst/>
                          <a:latin typeface="+mn-lt"/>
                          <a:ea typeface="Times New Roman"/>
                        </a:rPr>
                        <a:t>22.3%</a:t>
                      </a:r>
                      <a:r>
                        <a:rPr lang="en-US" sz="1400" b="0" smtClean="0"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MY" sz="1400" b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5,312 (29.8%)</a:t>
                      </a: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Effective</a:t>
                      </a:r>
                      <a:r>
                        <a:rPr lang="en-US" sz="1400" b="0" kern="12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from April 2014 the target is increased to 4,000 records</a:t>
                      </a:r>
                      <a:endParaRPr lang="en-US" sz="1400" b="0" kern="120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9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en-MY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Increase of Malaysian agricultural</a:t>
                      </a:r>
                      <a:r>
                        <a:rPr lang="en-US" sz="14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records in AGRIS data base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AU" sz="140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0" smtClean="0">
                          <a:latin typeface="+mn-lt"/>
                        </a:rPr>
                        <a:t>5%</a:t>
                      </a:r>
                      <a:endParaRPr lang="en-MY" sz="1400" b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latin typeface="+mn-lt"/>
                          <a:cs typeface="Arial" pitchFamily="34" charset="0"/>
                        </a:rPr>
                        <a:t>4.11%</a:t>
                      </a:r>
                      <a:r>
                        <a:rPr lang="en-US" sz="1400" b="0" baseline="0" smtClean="0"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smtClean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400" b="0" smtClean="0">
                          <a:latin typeface="+mn-lt"/>
                          <a:cs typeface="Arial" pitchFamily="34" charset="0"/>
                        </a:rPr>
                        <a:t>254 rekod)</a:t>
                      </a:r>
                      <a:endParaRPr lang="en-US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8.58%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(530 </a:t>
                      </a:r>
                      <a:r>
                        <a:rPr lang="en-MY" sz="1400" b="0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rekod</a:t>
                      </a:r>
                      <a:r>
                        <a:rPr lang="en-MY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0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en-MY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smtClean="0">
                          <a:solidFill>
                            <a:schemeClr val="tx1"/>
                          </a:solidFill>
                          <a:latin typeface="+mn-lt"/>
                        </a:rPr>
                        <a:t>Percentage of students achieving ≥ 80% scores in  information literacy program post test</a:t>
                      </a:r>
                      <a:endParaRPr lang="en-AU" sz="140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0" smtClean="0">
                          <a:latin typeface="+mn-lt"/>
                        </a:rPr>
                        <a:t>70%</a:t>
                      </a:r>
                      <a:endParaRPr lang="en-MY" sz="1400" b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b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98.36% (539/548)</a:t>
                      </a:r>
                      <a:endParaRPr lang="en-US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>
                        <a:latin typeface="+mn-lt"/>
                        <a:cs typeface="Arial" pitchFamily="34" charset="0"/>
                      </a:endParaRPr>
                    </a:p>
                  </a:txBody>
                  <a:tcPr marL="55418" marR="55418" marT="0" marB="0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95.76%</a:t>
                      </a:r>
                      <a:r>
                        <a:rPr lang="en-MY" sz="1400" b="0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MY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(3572/3730)</a:t>
                      </a: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4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9434784" cy="1184094"/>
            <a:chOff x="105768" y="188640"/>
            <a:chExt cx="9434784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260648"/>
              <a:ext cx="8915900" cy="10875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188640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8073" y="253097"/>
              <a:ext cx="88924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i="1" kern="0" dirty="0" smtClean="0">
                  <a:solidFill>
                    <a:schemeClr val="bg1"/>
                  </a:solidFill>
                  <a:latin typeface="Berlin Sans FB" pitchFamily="34" charset="0"/>
                </a:rPr>
                <a:t>Key Performance Indicator (KPI) 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/>
              </a:r>
              <a:b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Perkhidmatan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Perpustakaan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53641"/>
              </p:ext>
            </p:extLst>
          </p:nvPr>
        </p:nvGraphicFramePr>
        <p:xfrm>
          <a:off x="657191" y="1628800"/>
          <a:ext cx="8208912" cy="4104456"/>
        </p:xfrm>
        <a:graphic>
          <a:graphicData uri="http://schemas.openxmlformats.org/drawingml/2006/table">
            <a:tbl>
              <a:tblPr/>
              <a:tblGrid>
                <a:gridCol w="687225"/>
                <a:gridCol w="7521687"/>
              </a:tblGrid>
              <a:tr h="474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WITHDRAWN KPI 2014</a:t>
                      </a:r>
                      <a:endParaRPr lang="en-MY" sz="20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1118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en-MY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required titles in the collection (to assess to what extent reading list titles are owned by the library)</a:t>
                      </a:r>
                      <a:endParaRPr lang="en-MY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en-MY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of digital content in UPMIR portal</a:t>
                      </a:r>
                      <a:endParaRPr lang="en-MY" sz="160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of Malaysian agricultural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records in AGRIS data base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6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9434784" cy="1184094"/>
            <a:chOff x="105768" y="188640"/>
            <a:chExt cx="9434784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260648"/>
              <a:ext cx="8915900" cy="10875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188640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8073" y="253097"/>
              <a:ext cx="88924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i="1" kern="0" dirty="0" smtClean="0">
                  <a:solidFill>
                    <a:schemeClr val="bg1"/>
                  </a:solidFill>
                  <a:latin typeface="Berlin Sans FB" pitchFamily="34" charset="0"/>
                </a:rPr>
                <a:t>Key Performance Indicator (KPI) 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/>
              </a:r>
              <a:b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3000" kern="0" err="1" smtClean="0">
                  <a:solidFill>
                    <a:schemeClr val="bg1"/>
                  </a:solidFill>
                  <a:latin typeface="Berlin Sans FB" pitchFamily="34" charset="0"/>
                </a:rPr>
                <a:t>Perkhidmatan</a:t>
              </a:r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 Perpustakaan Baharu (2015)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22" y="1405813"/>
            <a:ext cx="8748546" cy="47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1663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42910" y="312545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  <a:t>Penstrukturan &amp; Penempatan Semula Staf PSAS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603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6364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-285784" y="3516815"/>
            <a:ext cx="10001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dirty="0" err="1" smtClean="0">
                <a:solidFill>
                  <a:schemeClr val="bg1"/>
                </a:solidFill>
                <a:latin typeface="Berlin Sans FB" pitchFamily="34" charset="0"/>
              </a:rPr>
              <a:t>Mandat</a:t>
            </a:r>
            <a:r>
              <a:rPr lang="en-US" sz="4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kern="0" dirty="0" err="1" smtClean="0">
                <a:solidFill>
                  <a:schemeClr val="bg1"/>
                </a:solidFill>
                <a:latin typeface="Berlin Sans FB" pitchFamily="34" charset="0"/>
              </a:rPr>
              <a:t>Naib</a:t>
            </a:r>
            <a:r>
              <a:rPr lang="en-US" sz="4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kern="0" dirty="0" err="1" smtClean="0">
                <a:solidFill>
                  <a:schemeClr val="bg1"/>
                </a:solidFill>
                <a:latin typeface="Berlin Sans FB" pitchFamily="34" charset="0"/>
              </a:rPr>
              <a:t>Cancelor</a:t>
            </a:r>
            <a:r>
              <a:rPr lang="en-US" sz="4400" kern="0" dirty="0" smtClean="0">
                <a:solidFill>
                  <a:schemeClr val="bg1"/>
                </a:solidFill>
                <a:latin typeface="Berlin Sans FB" pitchFamily="34" charset="0"/>
              </a:rPr>
              <a:t> UPM 2015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3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/>
          <p:nvPr/>
        </p:nvGrpSpPr>
        <p:grpSpPr>
          <a:xfrm>
            <a:off x="152400" y="1214422"/>
            <a:ext cx="8991600" cy="5429288"/>
            <a:chOff x="152400" y="116632"/>
            <a:chExt cx="8991600" cy="4152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4238625" y="1514475"/>
              <a:ext cx="0" cy="83916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117"/>
            <p:cNvSpPr txBox="1"/>
            <p:nvPr/>
          </p:nvSpPr>
          <p:spPr>
            <a:xfrm>
              <a:off x="5580112" y="116632"/>
              <a:ext cx="1926557" cy="4448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Ketua 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Pustakawan</a:t>
              </a:r>
            </a:p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VU7</a:t>
              </a:r>
              <a:endParaRPr lang="en-MY" sz="700" b="1">
                <a:effectLst/>
                <a:ea typeface="Times New Roman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33446" y="1512555"/>
              <a:ext cx="661055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46906" y="561475"/>
              <a:ext cx="0" cy="9510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0368" y="716332"/>
              <a:ext cx="82336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26230" y="1518162"/>
              <a:ext cx="0" cy="83916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116"/>
            <p:cNvSpPr txBox="1"/>
            <p:nvPr/>
          </p:nvSpPr>
          <p:spPr>
            <a:xfrm>
              <a:off x="5367742" y="882998"/>
              <a:ext cx="2423513" cy="4985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Perancangan dan Pembangunan Perpustakaan</a:t>
              </a:r>
            </a:p>
            <a:p>
              <a:pPr algn="ctr"/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Timbalan Ketua Pustakawan</a:t>
              </a:r>
            </a:p>
            <a:p>
              <a:pPr algn="ctr"/>
              <a:r>
                <a:rPr lang="en-MY" sz="700" b="1">
                  <a:solidFill>
                    <a:srgbClr val="000000"/>
                  </a:solidFill>
                  <a:ea typeface="Times New Roman"/>
                  <a:cs typeface="Times New Roman"/>
                </a:rPr>
                <a:t>Rosmala Abdul Rahim 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(S54)</a:t>
              </a:r>
              <a:endParaRPr lang="en-MY" sz="700" b="1">
                <a:effectLst/>
                <a:ea typeface="Times New Roman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910368" y="718465"/>
              <a:ext cx="0" cy="16603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26"/>
            <p:cNvGrpSpPr/>
            <p:nvPr/>
          </p:nvGrpSpPr>
          <p:grpSpPr>
            <a:xfrm>
              <a:off x="519263" y="2377178"/>
              <a:ext cx="784948" cy="112048"/>
              <a:chOff x="1320022" y="3014786"/>
              <a:chExt cx="822430" cy="171924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1320022" y="3014786"/>
                <a:ext cx="813353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142452" y="3023813"/>
                <a:ext cx="0" cy="16289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320022" y="3021014"/>
                <a:ext cx="0" cy="16289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TextBox 220"/>
            <p:cNvSpPr txBox="1"/>
            <p:nvPr/>
          </p:nvSpPr>
          <p:spPr>
            <a:xfrm>
              <a:off x="152400" y="2488834"/>
              <a:ext cx="724042" cy="2628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>
                  <a:solidFill>
                    <a:srgbClr val="000000"/>
                  </a:solidFill>
                  <a:ea typeface="Times New Roman"/>
                  <a:cs typeface="Times New Roman"/>
                </a:rPr>
                <a:t>Penolong </a:t>
              </a: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Pendaftar</a:t>
              </a:r>
              <a:endParaRPr lang="en-MY" sz="700" b="1">
                <a:solidFill>
                  <a:srgbClr val="0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55" name="TextBox 220"/>
            <p:cNvSpPr txBox="1"/>
            <p:nvPr/>
          </p:nvSpPr>
          <p:spPr>
            <a:xfrm>
              <a:off x="152400" y="2746319"/>
              <a:ext cx="724042" cy="265675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Azlan Ibrahim</a:t>
              </a:r>
              <a:endParaRPr lang="en-MY" sz="700" b="1">
                <a:solidFill>
                  <a:srgbClr val="0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57" name="TextBox 220"/>
            <p:cNvSpPr txBox="1"/>
            <p:nvPr/>
          </p:nvSpPr>
          <p:spPr>
            <a:xfrm>
              <a:off x="937664" y="2486291"/>
              <a:ext cx="724042" cy="2643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fontAlgn="ctr"/>
              <a:r>
                <a:rPr lang="en-MY" sz="700" b="1"/>
                <a:t>Pembantu Tadbir (P/O</a:t>
              </a:r>
              <a:r>
                <a:rPr lang="en-MY" sz="700" b="1" smtClean="0"/>
                <a:t>)</a:t>
              </a:r>
              <a:endParaRPr lang="en-MY" sz="700" b="1"/>
            </a:p>
          </p:txBody>
        </p:sp>
        <p:sp>
          <p:nvSpPr>
            <p:cNvPr id="158" name="TextBox 220"/>
            <p:cNvSpPr txBox="1"/>
            <p:nvPr/>
          </p:nvSpPr>
          <p:spPr>
            <a:xfrm>
              <a:off x="937664" y="2745207"/>
              <a:ext cx="724042" cy="266787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smtClean="0">
                  <a:ea typeface="Times New Roman"/>
                </a:rPr>
                <a:t>Raden Ajen Kartini</a:t>
              </a:r>
              <a:endParaRPr lang="en-MY" sz="700" b="1">
                <a:ea typeface="Times New Roman"/>
              </a:endParaRPr>
            </a:p>
          </p:txBody>
        </p:sp>
        <p:sp>
          <p:nvSpPr>
            <p:cNvPr id="160" name="TextBox 220"/>
            <p:cNvSpPr txBox="1"/>
            <p:nvPr/>
          </p:nvSpPr>
          <p:spPr>
            <a:xfrm>
              <a:off x="197112" y="1601502"/>
              <a:ext cx="1422114" cy="3664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Pejabat Ketua Pustakawan</a:t>
              </a:r>
              <a:endParaRPr lang="en-MY" sz="700" b="1">
                <a:ea typeface="Times New Roman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2094053" y="2357327"/>
              <a:ext cx="87878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972839" y="2360509"/>
              <a:ext cx="0" cy="10616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94053" y="2361386"/>
              <a:ext cx="0" cy="10616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220"/>
            <p:cNvSpPr txBox="1"/>
            <p:nvPr/>
          </p:nvSpPr>
          <p:spPr>
            <a:xfrm>
              <a:off x="2586860" y="2474444"/>
              <a:ext cx="746890" cy="5457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kern="120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Seksyen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en-MY" sz="700" b="1" kern="120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Latihan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en-MY" sz="700" b="1" kern="120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dan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Promosi</a:t>
              </a:r>
              <a:endParaRPr lang="en-MY" sz="700" b="1">
                <a:solidFill>
                  <a:srgbClr val="0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86" name="TextBox 220"/>
            <p:cNvSpPr txBox="1"/>
            <p:nvPr/>
          </p:nvSpPr>
          <p:spPr>
            <a:xfrm>
              <a:off x="2587652" y="3020415"/>
              <a:ext cx="746098" cy="55641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 </a:t>
              </a:r>
              <a:r>
                <a:rPr lang="en-MY" sz="700" b="1" smtClean="0"/>
                <a:t>M. Dasuki </a:t>
              </a:r>
            </a:p>
            <a:p>
              <a:pPr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 </a:t>
              </a:r>
              <a:r>
                <a:rPr lang="en-MY" sz="700"/>
                <a:t>Norita</a:t>
              </a:r>
            </a:p>
            <a:p>
              <a:pPr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 Norlela</a:t>
              </a:r>
            </a:p>
            <a:p>
              <a:pPr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 Suzaini</a:t>
              </a:r>
            </a:p>
          </p:txBody>
        </p:sp>
        <p:sp>
          <p:nvSpPr>
            <p:cNvPr id="121" name="TextBox 220"/>
            <p:cNvSpPr txBox="1"/>
            <p:nvPr/>
          </p:nvSpPr>
          <p:spPr>
            <a:xfrm>
              <a:off x="1752601" y="2475307"/>
              <a:ext cx="730866" cy="54469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kern="1200" dirty="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Seksyen</a:t>
              </a:r>
              <a:endParaRPr lang="en-MY" sz="7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endParaRPr>
            </a:p>
            <a:p>
              <a:pPr algn="ctr"/>
              <a:r>
                <a:rPr lang="en-MY" sz="7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en-MY" sz="700" b="1" kern="1200" dirty="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Kualiti</a:t>
              </a:r>
              <a:endParaRPr lang="en-MY" sz="700" b="1" dirty="0">
                <a:solidFill>
                  <a:srgbClr val="0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92" name="TextBox 220"/>
            <p:cNvSpPr txBox="1"/>
            <p:nvPr/>
          </p:nvSpPr>
          <p:spPr>
            <a:xfrm>
              <a:off x="1752600" y="3015852"/>
              <a:ext cx="735529" cy="55641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MY" sz="700" smtClean="0"/>
                <a:t> </a:t>
              </a:r>
              <a:r>
                <a:rPr lang="en-MY" sz="700" b="1" smtClean="0">
                  <a:solidFill>
                    <a:srgbClr val="C00000"/>
                  </a:solidFill>
                </a:rPr>
                <a:t>SAMSIDA</a:t>
              </a:r>
            </a:p>
            <a:p>
              <a:pPr marL="57150" indent="-57150">
                <a:buFont typeface="Arial" panose="020B0604020202020204" pitchFamily="34" charset="0"/>
                <a:buChar char="•"/>
              </a:pPr>
              <a:r>
                <a:rPr lang="en-MY" sz="700" smtClean="0"/>
                <a:t>Wan </a:t>
              </a:r>
              <a:r>
                <a:rPr lang="en-MY" sz="700" baseline="0" smtClean="0"/>
                <a:t>Mustaqimah</a:t>
              </a:r>
              <a:endParaRPr lang="en-MY" sz="700"/>
            </a:p>
          </p:txBody>
        </p:sp>
        <p:cxnSp>
          <p:nvCxnSpPr>
            <p:cNvPr id="173" name="Straight Connector 172"/>
            <p:cNvCxnSpPr/>
            <p:nvPr/>
          </p:nvCxnSpPr>
          <p:spPr>
            <a:xfrm>
              <a:off x="6280004" y="2357762"/>
              <a:ext cx="2340289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7836709" y="2360944"/>
              <a:ext cx="0" cy="1061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7055923" y="2361822"/>
              <a:ext cx="0" cy="1061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6280004" y="2364629"/>
              <a:ext cx="0" cy="1061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8620125" y="2367837"/>
              <a:ext cx="0" cy="1061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451690" y="1512555"/>
              <a:ext cx="0" cy="85207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1"/>
            <p:cNvGrpSpPr/>
            <p:nvPr/>
          </p:nvGrpSpPr>
          <p:grpSpPr>
            <a:xfrm>
              <a:off x="6886332" y="1600422"/>
              <a:ext cx="1122073" cy="683747"/>
              <a:chOff x="6495883" y="1600422"/>
              <a:chExt cx="1441338" cy="683747"/>
            </a:xfrm>
          </p:grpSpPr>
          <p:sp>
            <p:nvSpPr>
              <p:cNvPr id="136" name="TextBox 220"/>
              <p:cNvSpPr txBox="1"/>
              <p:nvPr/>
            </p:nvSpPr>
            <p:spPr>
              <a:xfrm>
                <a:off x="6495883" y="1600422"/>
                <a:ext cx="1441337" cy="3659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Bhg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. </a:t>
                </a: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Sistem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dan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Teknologi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MY" sz="700" b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Maklumat</a:t>
                </a:r>
                <a:endParaRPr lang="en-MY" sz="700" b="1">
                  <a:ea typeface="Times New Roman"/>
                </a:endParaRPr>
              </a:p>
            </p:txBody>
          </p:sp>
          <p:sp>
            <p:nvSpPr>
              <p:cNvPr id="137" name="TextBox 220"/>
              <p:cNvSpPr txBox="1"/>
              <p:nvPr/>
            </p:nvSpPr>
            <p:spPr>
              <a:xfrm>
                <a:off x="6495884" y="1960651"/>
                <a:ext cx="1441337" cy="323518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Shaifol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Yazam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Mat </a:t>
                </a:r>
                <a:endPara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endParaRPr>
              </a:p>
              <a:p>
                <a:pPr algn="ctr"/>
                <a:r>
                  <a:rPr lang="en-MY" sz="700" b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(S48)</a:t>
                </a:r>
                <a:endParaRPr lang="en-MY" sz="700" b="1">
                  <a:effectLst/>
                  <a:ea typeface="Times New Roman"/>
                </a:endParaRPr>
              </a:p>
            </p:txBody>
          </p:sp>
        </p:grpSp>
        <p:sp>
          <p:nvSpPr>
            <p:cNvPr id="192" name="TextBox 220"/>
            <p:cNvSpPr txBox="1"/>
            <p:nvPr/>
          </p:nvSpPr>
          <p:spPr>
            <a:xfrm>
              <a:off x="6691500" y="2475307"/>
              <a:ext cx="736131" cy="5507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Seksyen Rangkaian &amp; Sistem Aplikasi</a:t>
              </a:r>
              <a:endParaRPr lang="en-MY" sz="700" b="1">
                <a:effectLst/>
                <a:ea typeface="Times New Roman"/>
              </a:endParaRPr>
            </a:p>
          </p:txBody>
        </p:sp>
        <p:sp>
          <p:nvSpPr>
            <p:cNvPr id="195" name="TextBox 220"/>
            <p:cNvSpPr txBox="1"/>
            <p:nvPr/>
          </p:nvSpPr>
          <p:spPr>
            <a:xfrm>
              <a:off x="7468667" y="2475304"/>
              <a:ext cx="740744" cy="5495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Seksyen</a:t>
              </a: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  Perkakasan, Perisian &amp; Sistem Perpustakaan</a:t>
              </a:r>
              <a:endParaRPr lang="en-MY" sz="700" b="1">
                <a:effectLst/>
                <a:ea typeface="Times New Roman"/>
              </a:endParaRPr>
            </a:p>
          </p:txBody>
        </p:sp>
        <p:sp>
          <p:nvSpPr>
            <p:cNvPr id="198" name="TextBox 220"/>
            <p:cNvSpPr txBox="1"/>
            <p:nvPr/>
          </p:nvSpPr>
          <p:spPr>
            <a:xfrm>
              <a:off x="8250855" y="2472736"/>
              <a:ext cx="740745" cy="5523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kern="120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Seksyen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en-MY" sz="700" b="1" kern="120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Laman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Web, </a:t>
              </a:r>
              <a:r>
                <a:rPr lang="en-MY" sz="700" b="1" kern="120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EzProxy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&amp;  Keselamatan</a:t>
              </a:r>
              <a:endParaRPr lang="en-MY" sz="700" b="1">
                <a:effectLst/>
                <a:ea typeface="Times New Roman"/>
              </a:endParaRPr>
            </a:p>
          </p:txBody>
        </p:sp>
        <p:sp>
          <p:nvSpPr>
            <p:cNvPr id="183" name="TextBox 220"/>
            <p:cNvSpPr txBox="1"/>
            <p:nvPr/>
          </p:nvSpPr>
          <p:spPr>
            <a:xfrm>
              <a:off x="5924665" y="2475307"/>
              <a:ext cx="730866" cy="539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>
                  <a:solidFill>
                    <a:srgbClr val="000000"/>
                  </a:solidFill>
                  <a:ea typeface="Times New Roman"/>
                  <a:cs typeface="Times New Roman"/>
                </a:rPr>
                <a:t>Seksyen Pengurusan Sumber </a:t>
              </a: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Digital</a:t>
              </a:r>
              <a:endParaRPr lang="en-MY" sz="700" b="1">
                <a:ea typeface="Times New Roman"/>
              </a:endParaRPr>
            </a:p>
          </p:txBody>
        </p:sp>
        <p:sp>
          <p:nvSpPr>
            <p:cNvPr id="103" name="TextBox 220"/>
            <p:cNvSpPr txBox="1"/>
            <p:nvPr/>
          </p:nvSpPr>
          <p:spPr>
            <a:xfrm>
              <a:off x="6691500" y="3023708"/>
              <a:ext cx="740745" cy="63176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Muizzudin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Norhaliza</a:t>
              </a:r>
            </a:p>
          </p:txBody>
        </p:sp>
        <p:sp>
          <p:nvSpPr>
            <p:cNvPr id="109" name="TextBox 220"/>
            <p:cNvSpPr txBox="1"/>
            <p:nvPr/>
          </p:nvSpPr>
          <p:spPr>
            <a:xfrm>
              <a:off x="7467828" y="3030890"/>
              <a:ext cx="740745" cy="6267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Najah 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Kalthom</a:t>
              </a:r>
            </a:p>
          </p:txBody>
        </p:sp>
        <p:sp>
          <p:nvSpPr>
            <p:cNvPr id="110" name="TextBox 220"/>
            <p:cNvSpPr txBox="1"/>
            <p:nvPr/>
          </p:nvSpPr>
          <p:spPr>
            <a:xfrm>
              <a:off x="8249921" y="3015108"/>
              <a:ext cx="740745" cy="6378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Noor Syafini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Rozaini</a:t>
              </a:r>
            </a:p>
          </p:txBody>
        </p:sp>
        <p:sp>
          <p:nvSpPr>
            <p:cNvPr id="111" name="TextBox 220"/>
            <p:cNvSpPr txBox="1"/>
            <p:nvPr/>
          </p:nvSpPr>
          <p:spPr>
            <a:xfrm>
              <a:off x="5923581" y="3015108"/>
              <a:ext cx="730866" cy="6378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 smtClean="0">
                  <a:solidFill>
                    <a:srgbClr val="C00000"/>
                  </a:solidFill>
                </a:rPr>
                <a:t>UMI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 smtClean="0">
                  <a:solidFill>
                    <a:srgbClr val="C00000"/>
                  </a:solidFill>
                </a:rPr>
                <a:t>NURUL </a:t>
              </a:r>
              <a:r>
                <a:rPr lang="en-MY" sz="700" b="1">
                  <a:solidFill>
                    <a:srgbClr val="C00000"/>
                  </a:solidFill>
                </a:rPr>
                <a:t>AINIE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>
                  <a:solidFill>
                    <a:srgbClr val="C00000"/>
                  </a:solidFill>
                </a:rPr>
                <a:t>AZHAR A. R.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>
                  <a:solidFill>
                    <a:srgbClr val="C00000"/>
                  </a:solidFill>
                </a:rPr>
                <a:t>HAFIZ C. M</a:t>
              </a:r>
              <a:r>
                <a:rPr lang="en-MY" sz="700" b="1" smtClean="0">
                  <a:solidFill>
                    <a:srgbClr val="C00000"/>
                  </a:solidFill>
                </a:rPr>
                <a:t>.</a:t>
              </a:r>
              <a:endParaRPr lang="en-MY" sz="700" b="1">
                <a:solidFill>
                  <a:srgbClr val="C00000"/>
                </a:solidFill>
              </a:endParaRPr>
            </a:p>
          </p:txBody>
        </p:sp>
        <p:cxnSp>
          <p:nvCxnSpPr>
            <p:cNvPr id="84" name="Straight Connector 83"/>
            <p:cNvCxnSpPr>
              <a:endCxn id="112" idx="0"/>
            </p:cNvCxnSpPr>
            <p:nvPr/>
          </p:nvCxnSpPr>
          <p:spPr>
            <a:xfrm>
              <a:off x="5472234" y="1518162"/>
              <a:ext cx="0" cy="95471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8"/>
            <p:cNvGrpSpPr/>
            <p:nvPr/>
          </p:nvGrpSpPr>
          <p:grpSpPr>
            <a:xfrm>
              <a:off x="4951426" y="1600200"/>
              <a:ext cx="1058849" cy="683747"/>
              <a:chOff x="1683013" y="2220010"/>
              <a:chExt cx="1354757" cy="690406"/>
            </a:xfrm>
          </p:grpSpPr>
          <p:sp>
            <p:nvSpPr>
              <p:cNvPr id="80" name="TextBox 220"/>
              <p:cNvSpPr txBox="1"/>
              <p:nvPr/>
            </p:nvSpPr>
            <p:spPr>
              <a:xfrm>
                <a:off x="1683013" y="2220010"/>
                <a:ext cx="1354757" cy="3694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MY" sz="700" b="1" kern="1200" err="1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Bhg</a:t>
                </a:r>
                <a:r>
                  <a:rPr lang="en-MY" sz="700" b="1" kern="120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. Terbitan Bersiri</a:t>
                </a:r>
                <a:endParaRPr lang="en-MY" sz="700" b="1">
                  <a:effectLst/>
                  <a:ea typeface="Times New Roman"/>
                </a:endParaRPr>
              </a:p>
            </p:txBody>
          </p:sp>
          <p:sp>
            <p:nvSpPr>
              <p:cNvPr id="81" name="TextBox 220"/>
              <p:cNvSpPr txBox="1"/>
              <p:nvPr/>
            </p:nvSpPr>
            <p:spPr>
              <a:xfrm>
                <a:off x="1683013" y="2583747"/>
                <a:ext cx="1354757" cy="326669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MY" sz="700" b="1" kern="120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Azizah Zainal Abidin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MY" sz="700" b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(S48)</a:t>
                </a:r>
                <a:endParaRPr lang="en-MY" sz="700" b="1">
                  <a:effectLst/>
                  <a:ea typeface="Times New Roman"/>
                </a:endParaRPr>
              </a:p>
            </p:txBody>
          </p:sp>
        </p:grpSp>
        <p:sp>
          <p:nvSpPr>
            <p:cNvPr id="112" name="TextBox 220"/>
            <p:cNvSpPr txBox="1"/>
            <p:nvPr/>
          </p:nvSpPr>
          <p:spPr>
            <a:xfrm>
              <a:off x="5106801" y="2472877"/>
              <a:ext cx="730866" cy="110395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88900" indent="-88900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>
                  <a:solidFill>
                    <a:srgbClr val="C00000"/>
                  </a:solidFill>
                </a:rPr>
                <a:t>ROZIANA</a:t>
              </a:r>
            </a:p>
            <a:p>
              <a:pPr marL="88900" indent="-88900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>
                  <a:solidFill>
                    <a:srgbClr val="C00000"/>
                  </a:solidFill>
                </a:rPr>
                <a:t>SITI KHAIRIAH</a:t>
              </a:r>
              <a:endParaRPr lang="en-MY" sz="700"/>
            </a:p>
            <a:p>
              <a:pPr marL="88900" indent="-88900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>
                  <a:solidFill>
                    <a:srgbClr val="C00000"/>
                  </a:solidFill>
                </a:rPr>
                <a:t>MAZALAN</a:t>
              </a:r>
            </a:p>
            <a:p>
              <a:pPr marL="88900" indent="-88900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Sazali M.</a:t>
              </a:r>
            </a:p>
            <a:p>
              <a:pPr marL="88900" indent="-88900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Zaimah</a:t>
              </a:r>
            </a:p>
            <a:p>
              <a:pPr marL="88900" indent="-88900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Nordeena</a:t>
              </a:r>
            </a:p>
            <a:p>
              <a:pPr marL="88900" indent="-88900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Khamisah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3770453" y="2361471"/>
              <a:ext cx="87878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649239" y="2364653"/>
              <a:ext cx="0" cy="10616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770453" y="2365530"/>
              <a:ext cx="0" cy="10616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220"/>
            <p:cNvSpPr txBox="1"/>
            <p:nvPr/>
          </p:nvSpPr>
          <p:spPr>
            <a:xfrm>
              <a:off x="3429000" y="2479451"/>
              <a:ext cx="768096" cy="5393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kern="120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Seksyen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Perolehan</a:t>
              </a:r>
              <a:endParaRPr lang="en-MY" sz="700" b="1">
                <a:solidFill>
                  <a:srgbClr val="0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17" name="TextBox 220"/>
            <p:cNvSpPr txBox="1"/>
            <p:nvPr/>
          </p:nvSpPr>
          <p:spPr>
            <a:xfrm>
              <a:off x="4282311" y="2478587"/>
              <a:ext cx="768096" cy="5365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Seksyen Pengkatalogan</a:t>
              </a:r>
              <a:endParaRPr lang="en-MY" sz="700" b="1">
                <a:solidFill>
                  <a:srgbClr val="0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18" name="TextBox 220"/>
            <p:cNvSpPr txBox="1"/>
            <p:nvPr/>
          </p:nvSpPr>
          <p:spPr>
            <a:xfrm>
              <a:off x="4283103" y="3015166"/>
              <a:ext cx="768096" cy="125203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 Zuhaini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Hazlindah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Samsul Farid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>
                  <a:solidFill>
                    <a:srgbClr val="C00000"/>
                  </a:solidFill>
                </a:rPr>
                <a:t>NORHAZURA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Mastura</a:t>
              </a:r>
              <a:endParaRPr lang="en-MY" sz="700"/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Siti </a:t>
              </a:r>
              <a:r>
                <a:rPr lang="en-MY" sz="700"/>
                <a:t>Radziah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Noraini D</a:t>
              </a:r>
              <a:r>
                <a:rPr lang="en-MY" sz="700" smtClean="0"/>
                <a:t>.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b="1">
                  <a:solidFill>
                    <a:srgbClr val="C00000"/>
                  </a:solidFill>
                </a:rPr>
                <a:t>RAFIDAH R.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Mohd </a:t>
              </a:r>
              <a:r>
                <a:rPr lang="en-MY" sz="700"/>
                <a:t>Marzuki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Mohd Rashidi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endParaRPr lang="en-MY" sz="700"/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endParaRPr lang="en-MY" sz="700"/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endParaRPr lang="en-MY" sz="700"/>
            </a:p>
          </p:txBody>
        </p:sp>
        <p:sp>
          <p:nvSpPr>
            <p:cNvPr id="119" name="TextBox 220"/>
            <p:cNvSpPr txBox="1"/>
            <p:nvPr/>
          </p:nvSpPr>
          <p:spPr>
            <a:xfrm>
              <a:off x="3429000" y="3019998"/>
              <a:ext cx="768096" cy="124943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Nur </a:t>
              </a:r>
              <a:r>
                <a:rPr lang="en-MY" sz="700"/>
                <a:t>Azleen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Nuraida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Norhafizah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Hadizah</a:t>
              </a:r>
              <a:endParaRPr lang="en-MY" sz="700"/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Mas </a:t>
              </a:r>
              <a:r>
                <a:rPr lang="en-MY" sz="700" smtClean="0"/>
                <a:t>Norain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Shamila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Rohana </a:t>
              </a:r>
              <a:r>
                <a:rPr lang="en-MY" sz="700"/>
                <a:t>A.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 smtClean="0"/>
                <a:t>Hamdan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Mohamad </a:t>
              </a:r>
              <a:r>
                <a:rPr lang="en-MY" sz="700" smtClean="0"/>
                <a:t>Noor</a:t>
              </a:r>
              <a:endParaRPr lang="en-MY" sz="700"/>
            </a:p>
          </p:txBody>
        </p:sp>
        <p:grpSp>
          <p:nvGrpSpPr>
            <p:cNvPr id="8" name="Group 137"/>
            <p:cNvGrpSpPr/>
            <p:nvPr/>
          </p:nvGrpSpPr>
          <p:grpSpPr>
            <a:xfrm>
              <a:off x="1999602" y="1602006"/>
              <a:ext cx="1086498" cy="683747"/>
              <a:chOff x="1844079" y="2209377"/>
              <a:chExt cx="1490020" cy="690406"/>
            </a:xfrm>
          </p:grpSpPr>
          <p:sp>
            <p:nvSpPr>
              <p:cNvPr id="139" name="TextBox 220"/>
              <p:cNvSpPr txBox="1"/>
              <p:nvPr/>
            </p:nvSpPr>
            <p:spPr>
              <a:xfrm>
                <a:off x="1844079" y="2209377"/>
                <a:ext cx="1490020" cy="3694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Bhg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. </a:t>
                </a: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Kualiti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, </a:t>
                </a: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Latihan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endPara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MY" sz="700" b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dan Promosi</a:t>
                </a:r>
                <a:endParaRPr lang="en-MY" sz="700" b="1">
                  <a:ea typeface="Times New Roman"/>
                </a:endParaRPr>
              </a:p>
            </p:txBody>
          </p:sp>
          <p:sp>
            <p:nvSpPr>
              <p:cNvPr id="140" name="TextBox 220"/>
              <p:cNvSpPr txBox="1"/>
              <p:nvPr/>
            </p:nvSpPr>
            <p:spPr>
              <a:xfrm>
                <a:off x="1844079" y="2573114"/>
                <a:ext cx="1490019" cy="326669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Siti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Razimah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MY" sz="700" b="1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Mohd</a:t>
                </a:r>
                <a:r>
                  <a:rPr lang="en-MY" sz="700" b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. </a:t>
                </a:r>
                <a:r>
                  <a:rPr lang="en-MY" sz="700" b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Nor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MY" sz="700" b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(S48)</a:t>
                </a:r>
                <a:endParaRPr lang="en-MY" sz="700" b="1">
                  <a:ea typeface="Times New Roman"/>
                </a:endParaRPr>
              </a:p>
            </p:txBody>
          </p:sp>
        </p:grpSp>
        <p:sp>
          <p:nvSpPr>
            <p:cNvPr id="77" name="TextBox 220"/>
            <p:cNvSpPr txBox="1"/>
            <p:nvPr/>
          </p:nvSpPr>
          <p:spPr>
            <a:xfrm>
              <a:off x="3713176" y="1600200"/>
              <a:ext cx="1058849" cy="365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kern="120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Bhg</a:t>
              </a: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. Pembangunan Koleksi</a:t>
              </a:r>
              <a:endParaRPr lang="en-MY" sz="700" b="1">
                <a:effectLst/>
                <a:ea typeface="Times New Roman"/>
              </a:endParaRPr>
            </a:p>
          </p:txBody>
        </p:sp>
        <p:sp>
          <p:nvSpPr>
            <p:cNvPr id="78" name="TextBox 220"/>
            <p:cNvSpPr txBox="1"/>
            <p:nvPr/>
          </p:nvSpPr>
          <p:spPr>
            <a:xfrm>
              <a:off x="3713176" y="1960429"/>
              <a:ext cx="1058849" cy="32351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kern="120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Zarenah Wagino</a:t>
              </a:r>
            </a:p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(S48)</a:t>
              </a:r>
              <a:endParaRPr lang="en-MY" sz="700" b="1">
                <a:effectLst/>
                <a:ea typeface="Times New Roman"/>
              </a:endParaRPr>
            </a:p>
          </p:txBody>
        </p:sp>
        <p:sp>
          <p:nvSpPr>
            <p:cNvPr id="133" name="TextBox 220"/>
            <p:cNvSpPr txBox="1"/>
            <p:nvPr/>
          </p:nvSpPr>
          <p:spPr>
            <a:xfrm>
              <a:off x="152400" y="3011994"/>
              <a:ext cx="724042" cy="102660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lstStyle/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Hasmah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Nor’aini K.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Asfalani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Razak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Shahrul Hilmi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Nik Azarudi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Othman</a:t>
              </a:r>
            </a:p>
            <a:p>
              <a:pPr marL="85725" indent="-85725" fontAlgn="ctr">
                <a:buFont typeface="Arial" panose="020B0604020202020204" pitchFamily="34" charset="0"/>
                <a:buChar char="•"/>
                <a:defRPr/>
              </a:pPr>
              <a:r>
                <a:rPr lang="en-MY" sz="700"/>
                <a:t>Zaamri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5768" y="84666"/>
            <a:ext cx="9434784" cy="986880"/>
            <a:chOff x="105768" y="188640"/>
            <a:chExt cx="9434784" cy="1276497"/>
          </a:xfrm>
        </p:grpSpPr>
        <p:sp>
          <p:nvSpPr>
            <p:cNvPr id="63" name="Rectangle 62"/>
            <p:cNvSpPr/>
            <p:nvPr/>
          </p:nvSpPr>
          <p:spPr>
            <a:xfrm>
              <a:off x="105768" y="260648"/>
              <a:ext cx="8915900" cy="10875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3122" y="188640"/>
              <a:ext cx="1012730" cy="1276497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8073" y="449125"/>
              <a:ext cx="889247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Struktur Organisasi PSAS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2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/>
          <p:nvPr/>
        </p:nvCxnSpPr>
        <p:spPr>
          <a:xfrm rot="5400000">
            <a:off x="5153028" y="1974646"/>
            <a:ext cx="1522035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3820368" y="2088328"/>
            <a:ext cx="173073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06902" y="1996398"/>
            <a:ext cx="4342747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16"/>
          <p:cNvSpPr txBox="1"/>
          <p:nvPr/>
        </p:nvSpPr>
        <p:spPr>
          <a:xfrm>
            <a:off x="4694843" y="1381726"/>
            <a:ext cx="2423513" cy="507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MY" sz="700" b="1" smtClean="0">
                <a:solidFill>
                  <a:srgbClr val="000000"/>
                </a:solidFill>
                <a:ea typeface="Times New Roman"/>
                <a:cs typeface="Times New Roman"/>
              </a:rPr>
              <a:t>Perkhidmatan Perpustakaan</a:t>
            </a:r>
          </a:p>
          <a:p>
            <a:pPr algn="ctr"/>
            <a:r>
              <a:rPr lang="en-MY" sz="700" b="1" smtClean="0">
                <a:solidFill>
                  <a:srgbClr val="000000"/>
                </a:solidFill>
                <a:ea typeface="Times New Roman"/>
                <a:cs typeface="Times New Roman"/>
              </a:rPr>
              <a:t>Timbalan Ketua Pustakawan</a:t>
            </a:r>
          </a:p>
          <a:p>
            <a:pPr algn="ctr"/>
            <a:r>
              <a:rPr lang="en-MY" sz="700" b="1" smtClean="0">
                <a:solidFill>
                  <a:srgbClr val="000000"/>
                </a:solidFill>
                <a:ea typeface="Times New Roman"/>
                <a:cs typeface="Times New Roman"/>
              </a:rPr>
              <a:t>Muzaffar Shah Kassim </a:t>
            </a:r>
            <a:r>
              <a:rPr lang="en-MY" sz="700" b="1" kern="120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(S52)</a:t>
            </a:r>
            <a:endParaRPr lang="en-MY" sz="700" b="1">
              <a:effectLst/>
              <a:ea typeface="Times New Roman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rot="5400000">
            <a:off x="4148961" y="2763688"/>
            <a:ext cx="153458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801791" y="2879534"/>
            <a:ext cx="85725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6394241" y="2472296"/>
            <a:ext cx="951796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7744847" y="2943786"/>
            <a:ext cx="113893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8602097" y="2940538"/>
            <a:ext cx="113893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458391" y="2098470"/>
            <a:ext cx="914034" cy="679425"/>
            <a:chOff x="3429000" y="1599706"/>
            <a:chExt cx="914034" cy="667277"/>
          </a:xfrm>
        </p:grpSpPr>
        <p:sp>
          <p:nvSpPr>
            <p:cNvPr id="139" name="TextBox 220"/>
            <p:cNvSpPr txBox="1"/>
            <p:nvPr/>
          </p:nvSpPr>
          <p:spPr>
            <a:xfrm>
              <a:off x="3429000" y="1599706"/>
              <a:ext cx="914034" cy="357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Bhg. Koleksi Pertanian Malaysia </a:t>
              </a:r>
            </a:p>
          </p:txBody>
        </p:sp>
        <p:sp>
          <p:nvSpPr>
            <p:cNvPr id="140" name="TextBox 220"/>
            <p:cNvSpPr txBox="1"/>
            <p:nvPr/>
          </p:nvSpPr>
          <p:spPr>
            <a:xfrm>
              <a:off x="3429001" y="1951309"/>
              <a:ext cx="914033" cy="315674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Morni Yati Ibrahim</a:t>
              </a:r>
            </a:p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(S48)</a:t>
              </a:r>
              <a:endParaRPr lang="en-MY" sz="700" b="1">
                <a:ea typeface="Times New Roman"/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29391" y="1284558"/>
            <a:ext cx="588465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220"/>
          <p:cNvSpPr txBox="1"/>
          <p:nvPr/>
        </p:nvSpPr>
        <p:spPr>
          <a:xfrm>
            <a:off x="7427090" y="2985117"/>
            <a:ext cx="791866" cy="4660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MY" sz="700" b="1" smtClean="0">
                <a:solidFill>
                  <a:srgbClr val="000000"/>
                </a:solidFill>
                <a:ea typeface="Times New Roman"/>
                <a:cs typeface="Times New Roman"/>
              </a:rPr>
              <a:t>Seksyen Media dan Arkib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62791" y="2863299"/>
            <a:ext cx="241935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102167" y="2927522"/>
            <a:ext cx="121648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302067" y="2928459"/>
            <a:ext cx="121648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699656" y="2807662"/>
            <a:ext cx="121648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01967" y="2921510"/>
            <a:ext cx="121648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921317" y="2922932"/>
            <a:ext cx="121648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727044" y="2097853"/>
            <a:ext cx="173073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20"/>
          <p:cNvSpPr txBox="1"/>
          <p:nvPr/>
        </p:nvSpPr>
        <p:spPr>
          <a:xfrm>
            <a:off x="1127175" y="2099728"/>
            <a:ext cx="1302515" cy="372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MY" sz="700" b="1" kern="1200" err="1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Perpustakaan</a:t>
            </a:r>
            <a:r>
              <a:rPr lang="en-MY" sz="700" b="1" kern="120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Cawangan</a:t>
            </a:r>
          </a:p>
        </p:txBody>
      </p:sp>
      <p:sp>
        <p:nvSpPr>
          <p:cNvPr id="39" name="TextBox 220"/>
          <p:cNvSpPr txBox="1"/>
          <p:nvPr/>
        </p:nvSpPr>
        <p:spPr>
          <a:xfrm>
            <a:off x="1127176" y="2459854"/>
            <a:ext cx="1302515" cy="32940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MY" sz="700" b="1" kern="1200" err="1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Haslina</a:t>
            </a:r>
            <a:r>
              <a:rPr lang="en-MY" sz="700" b="1" kern="120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Abu Seman </a:t>
            </a:r>
          </a:p>
          <a:p>
            <a:pPr algn="ctr">
              <a:spcAft>
                <a:spcPts val="0"/>
              </a:spcAft>
            </a:pPr>
            <a:r>
              <a:rPr lang="en-MY" sz="700" b="1" kern="120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(S48)</a:t>
            </a:r>
            <a:endParaRPr lang="en-MY" sz="700" b="1">
              <a:effectLst/>
              <a:ea typeface="Times New Roman"/>
            </a:endParaRPr>
          </a:p>
        </p:txBody>
      </p:sp>
      <p:sp>
        <p:nvSpPr>
          <p:cNvPr id="43" name="TextBox 220"/>
          <p:cNvSpPr txBox="1"/>
          <p:nvPr/>
        </p:nvSpPr>
        <p:spPr>
          <a:xfrm>
            <a:off x="2614799" y="2981027"/>
            <a:ext cx="747389" cy="450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MY" sz="700" b="1" kern="120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PKBS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28009"/>
              </p:ext>
            </p:extLst>
          </p:nvPr>
        </p:nvGraphicFramePr>
        <p:xfrm>
          <a:off x="2426003" y="4830766"/>
          <a:ext cx="724217" cy="1471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4217"/>
              </a:tblGrid>
              <a:tr h="147121">
                <a:tc>
                  <a:txBody>
                    <a:bodyPr/>
                    <a:lstStyle/>
                    <a:p>
                      <a:pPr marL="85725" marR="0" indent="-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sz="600" b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29391" y="2011319"/>
            <a:ext cx="1784187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20"/>
          <p:cNvSpPr txBox="1"/>
          <p:nvPr/>
        </p:nvSpPr>
        <p:spPr>
          <a:xfrm>
            <a:off x="181791" y="2981028"/>
            <a:ext cx="747389" cy="450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MY" sz="700" b="1" kern="120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PPSK</a:t>
            </a:r>
          </a:p>
        </p:txBody>
      </p:sp>
      <p:sp>
        <p:nvSpPr>
          <p:cNvPr id="41" name="TextBox 220"/>
          <p:cNvSpPr txBox="1"/>
          <p:nvPr/>
        </p:nvSpPr>
        <p:spPr>
          <a:xfrm>
            <a:off x="991913" y="2981027"/>
            <a:ext cx="747389" cy="450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MY" sz="700" b="1" kern="120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PPV</a:t>
            </a:r>
          </a:p>
        </p:txBody>
      </p:sp>
      <p:sp>
        <p:nvSpPr>
          <p:cNvPr id="42" name="TextBox 220"/>
          <p:cNvSpPr txBox="1"/>
          <p:nvPr/>
        </p:nvSpPr>
        <p:spPr>
          <a:xfrm>
            <a:off x="1796602" y="2981027"/>
            <a:ext cx="747389" cy="450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MY" sz="700" b="1" kern="120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PKSB</a:t>
            </a:r>
          </a:p>
        </p:txBody>
      </p:sp>
      <p:sp>
        <p:nvSpPr>
          <p:cNvPr id="48" name="TextBox 220"/>
          <p:cNvSpPr txBox="1"/>
          <p:nvPr/>
        </p:nvSpPr>
        <p:spPr>
          <a:xfrm>
            <a:off x="181792" y="3423703"/>
            <a:ext cx="747388" cy="19873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AZIZAN 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NORAZIRA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Raja Azlinda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ROHANA </a:t>
            </a:r>
            <a:r>
              <a:rPr lang="en-MY" sz="700" b="1" smtClean="0">
                <a:solidFill>
                  <a:srgbClr val="C00000"/>
                </a:solidFill>
              </a:rPr>
              <a:t>H.</a:t>
            </a:r>
            <a:endParaRPr lang="en-MY" sz="700" b="1">
              <a:solidFill>
                <a:srgbClr val="C00000"/>
              </a:solidFill>
            </a:endParaRP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Haslina K.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Idris 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Mohd. Zulkifly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Halijah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Azariah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Zakaria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Mustaffa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Mohd. Salim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Azman Shah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Sazali </a:t>
            </a:r>
            <a:r>
              <a:rPr lang="en-MY" sz="700" smtClean="0"/>
              <a:t>I.</a:t>
            </a:r>
            <a:endParaRPr lang="en-MY" sz="700"/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Mohd. Qadri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Hafizzudin </a:t>
            </a:r>
            <a:r>
              <a:rPr lang="en-MY" sz="700" smtClean="0"/>
              <a:t>H</a:t>
            </a:r>
            <a:endParaRPr lang="en-MY" sz="700" b="1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49" name="TextBox 220"/>
          <p:cNvSpPr txBox="1"/>
          <p:nvPr/>
        </p:nvSpPr>
        <p:spPr>
          <a:xfrm>
            <a:off x="991423" y="3423704"/>
            <a:ext cx="747879" cy="19873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 dirty="0">
                <a:solidFill>
                  <a:srgbClr val="C00000"/>
                </a:solidFill>
              </a:rPr>
              <a:t>FATIMAH </a:t>
            </a:r>
            <a:r>
              <a:rPr lang="en-MY" sz="700" b="1" dirty="0" smtClean="0">
                <a:solidFill>
                  <a:srgbClr val="C00000"/>
                </a:solidFill>
              </a:rPr>
              <a:t>A.L</a:t>
            </a:r>
            <a:r>
              <a:rPr lang="en-MY" sz="700" b="1" dirty="0">
                <a:solidFill>
                  <a:srgbClr val="C00000"/>
                </a:solidFill>
              </a:rPr>
              <a:t>.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dirty="0" err="1"/>
              <a:t>Nazar</a:t>
            </a:r>
            <a:endParaRPr lang="en-MY" sz="700" dirty="0"/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dirty="0"/>
              <a:t>Abu Hassan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dirty="0" err="1"/>
              <a:t>Harina</a:t>
            </a:r>
            <a:endParaRPr lang="en-MY" sz="700" dirty="0"/>
          </a:p>
        </p:txBody>
      </p:sp>
      <p:sp>
        <p:nvSpPr>
          <p:cNvPr id="50" name="TextBox 220"/>
          <p:cNvSpPr txBox="1"/>
          <p:nvPr/>
        </p:nvSpPr>
        <p:spPr>
          <a:xfrm>
            <a:off x="1796601" y="3423704"/>
            <a:ext cx="747389" cy="19873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fontAlgn="ctr">
              <a:buFont typeface="Arial" panose="020B0604020202020204" pitchFamily="34" charset="0"/>
              <a:buChar char="•"/>
              <a:defRPr/>
            </a:pPr>
            <a:r>
              <a:rPr lang="en-MY" sz="700" b="1" dirty="0" smtClean="0">
                <a:solidFill>
                  <a:srgbClr val="C00000"/>
                </a:solidFill>
              </a:rPr>
              <a:t> HASLAWATI </a:t>
            </a:r>
            <a:endParaRPr lang="en-MY" sz="700" b="1" dirty="0">
              <a:solidFill>
                <a:srgbClr val="C00000"/>
              </a:solidFill>
            </a:endParaRPr>
          </a:p>
          <a:p>
            <a:pPr fontAlgn="ctr">
              <a:buFont typeface="Arial" panose="020B0604020202020204" pitchFamily="34" charset="0"/>
              <a:buChar char="•"/>
              <a:defRPr/>
            </a:pPr>
            <a:r>
              <a:rPr lang="en-MY" sz="700" b="1" dirty="0">
                <a:solidFill>
                  <a:srgbClr val="C00000"/>
                </a:solidFill>
              </a:rPr>
              <a:t> AKIZA</a:t>
            </a:r>
          </a:p>
          <a:p>
            <a:pPr fontAlgn="ctr">
              <a:buFont typeface="Arial" panose="020B0604020202020204" pitchFamily="34" charset="0"/>
              <a:buChar char="•"/>
              <a:defRPr/>
            </a:pPr>
            <a:r>
              <a:rPr lang="en-MY" sz="700" dirty="0"/>
              <a:t> </a:t>
            </a:r>
            <a:r>
              <a:rPr lang="en-MY" sz="700" dirty="0" err="1"/>
              <a:t>Rohani</a:t>
            </a:r>
            <a:r>
              <a:rPr lang="en-MY" sz="700" dirty="0"/>
              <a:t> </a:t>
            </a:r>
          </a:p>
          <a:p>
            <a:pPr fontAlgn="ctr">
              <a:buFont typeface="Arial" panose="020B0604020202020204" pitchFamily="34" charset="0"/>
              <a:buChar char="•"/>
              <a:defRPr/>
            </a:pPr>
            <a:r>
              <a:rPr lang="en-MY" sz="700" dirty="0"/>
              <a:t> </a:t>
            </a:r>
            <a:r>
              <a:rPr lang="en-MY" sz="700" dirty="0" err="1"/>
              <a:t>Noraini</a:t>
            </a:r>
            <a:r>
              <a:rPr lang="en-MY" sz="700" dirty="0"/>
              <a:t> </a:t>
            </a:r>
            <a:r>
              <a:rPr lang="en-MY" sz="700" dirty="0" smtClean="0"/>
              <a:t>MY.</a:t>
            </a:r>
            <a:endParaRPr lang="en-MY" sz="700" dirty="0"/>
          </a:p>
          <a:p>
            <a:pPr fontAlgn="ctr">
              <a:buFont typeface="Arial" panose="020B0604020202020204" pitchFamily="34" charset="0"/>
              <a:buChar char="•"/>
              <a:defRPr/>
            </a:pPr>
            <a:r>
              <a:rPr lang="en-MY" sz="700" dirty="0"/>
              <a:t> </a:t>
            </a:r>
            <a:r>
              <a:rPr lang="en-MY" sz="700" b="1" dirty="0">
                <a:solidFill>
                  <a:srgbClr val="C00000"/>
                </a:solidFill>
              </a:rPr>
              <a:t>NOR </a:t>
            </a:r>
            <a:endParaRPr lang="en-MY" sz="700" b="1" dirty="0" smtClean="0">
              <a:solidFill>
                <a:srgbClr val="C00000"/>
              </a:solidFill>
            </a:endParaRPr>
          </a:p>
          <a:p>
            <a:pPr fontAlgn="ctr">
              <a:defRPr/>
            </a:pPr>
            <a:r>
              <a:rPr lang="en-MY" sz="700" b="1" dirty="0" smtClean="0">
                <a:solidFill>
                  <a:srgbClr val="C00000"/>
                </a:solidFill>
              </a:rPr>
              <a:t>  RAFIDAH S.</a:t>
            </a:r>
          </a:p>
          <a:p>
            <a:pPr fontAlgn="ctr">
              <a:buFont typeface="Arial" panose="020B0604020202020204" pitchFamily="34" charset="0"/>
              <a:buChar char="•"/>
              <a:defRPr/>
            </a:pPr>
            <a:r>
              <a:rPr lang="en-MY" sz="700" dirty="0" smtClean="0"/>
              <a:t> </a:t>
            </a:r>
            <a:r>
              <a:rPr lang="en-MY" sz="700" b="1" dirty="0" err="1">
                <a:solidFill>
                  <a:srgbClr val="C00000"/>
                </a:solidFill>
              </a:rPr>
              <a:t>Mohd</a:t>
            </a:r>
            <a:r>
              <a:rPr lang="en-MY" sz="700" b="1" dirty="0">
                <a:solidFill>
                  <a:srgbClr val="C00000"/>
                </a:solidFill>
              </a:rPr>
              <a:t>. </a:t>
            </a:r>
            <a:r>
              <a:rPr lang="en-MY" sz="700" b="1" dirty="0" err="1">
                <a:solidFill>
                  <a:srgbClr val="C00000"/>
                </a:solidFill>
              </a:rPr>
              <a:t>Adib</a:t>
            </a:r>
            <a:endParaRPr lang="en-MY" sz="700" b="1" dirty="0">
              <a:solidFill>
                <a:srgbClr val="C00000"/>
              </a:solidFill>
            </a:endParaRPr>
          </a:p>
        </p:txBody>
      </p:sp>
      <p:sp>
        <p:nvSpPr>
          <p:cNvPr id="53" name="TextBox 220"/>
          <p:cNvSpPr txBox="1"/>
          <p:nvPr/>
        </p:nvSpPr>
        <p:spPr>
          <a:xfrm>
            <a:off x="2614799" y="3426823"/>
            <a:ext cx="748342" cy="19873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Daisy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Nathuain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Awang Mohd. Faizi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Surimah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Mohammad Faizal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Hazma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Noraini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Siti Sunarti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Helena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Lemina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Flora (K)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Dayang Yuselmiza (K)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Azman (K)</a:t>
            </a:r>
          </a:p>
        </p:txBody>
      </p:sp>
      <p:sp>
        <p:nvSpPr>
          <p:cNvPr id="58" name="TextBox 220"/>
          <p:cNvSpPr txBox="1"/>
          <p:nvPr/>
        </p:nvSpPr>
        <p:spPr>
          <a:xfrm>
            <a:off x="3458391" y="2767513"/>
            <a:ext cx="914034" cy="11914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 smtClean="0">
                <a:solidFill>
                  <a:srgbClr val="C00000"/>
                </a:solidFill>
              </a:rPr>
              <a:t>AZIAN</a:t>
            </a:r>
            <a:endParaRPr lang="en-MY" sz="700" b="1">
              <a:solidFill>
                <a:srgbClr val="C00000"/>
              </a:solidFill>
            </a:endParaRP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Erni Suraya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Haridan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HASIMAH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Ismail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smtClean="0"/>
              <a:t>Solehah</a:t>
            </a:r>
            <a:endParaRPr lang="en-MY" sz="700"/>
          </a:p>
        </p:txBody>
      </p:sp>
      <p:sp>
        <p:nvSpPr>
          <p:cNvPr id="59" name="TextBox 220"/>
          <p:cNvSpPr txBox="1"/>
          <p:nvPr/>
        </p:nvSpPr>
        <p:spPr>
          <a:xfrm>
            <a:off x="4448991" y="2758887"/>
            <a:ext cx="914400" cy="12002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smtClean="0"/>
              <a:t>Azana</a:t>
            </a:r>
            <a:endParaRPr lang="en-MY" sz="700"/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Nida Hidayati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Emelda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Najwani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AZNIZULTINA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SUZILA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SALINA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JUNAINI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Norafizah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smtClean="0"/>
              <a:t>Zaidi</a:t>
            </a:r>
            <a:endParaRPr lang="en-MY" sz="700"/>
          </a:p>
        </p:txBody>
      </p:sp>
      <p:sp>
        <p:nvSpPr>
          <p:cNvPr id="60" name="TextBox 220"/>
          <p:cNvSpPr txBox="1"/>
          <p:nvPr/>
        </p:nvSpPr>
        <p:spPr>
          <a:xfrm>
            <a:off x="5439591" y="2758887"/>
            <a:ext cx="914400" cy="12002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 smtClean="0">
                <a:solidFill>
                  <a:srgbClr val="C00000"/>
                </a:solidFill>
              </a:rPr>
              <a:t>RUSNIAH</a:t>
            </a:r>
            <a:endParaRPr lang="en-MY" sz="700" b="1">
              <a:solidFill>
                <a:srgbClr val="C00000"/>
              </a:solidFill>
            </a:endParaRP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 smtClean="0">
                <a:solidFill>
                  <a:srgbClr val="C00000"/>
                </a:solidFill>
              </a:rPr>
              <a:t>KHAIRIL R.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 smtClean="0">
                <a:solidFill>
                  <a:srgbClr val="C00000"/>
                </a:solidFill>
              </a:rPr>
              <a:t>ZUBAIDAH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 smtClean="0">
                <a:solidFill>
                  <a:srgbClr val="C00000"/>
                </a:solidFill>
              </a:rPr>
              <a:t>NURHAZNITA</a:t>
            </a:r>
            <a:endParaRPr lang="en-MY" sz="700" b="1">
              <a:solidFill>
                <a:srgbClr val="C00000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449357" y="2090338"/>
            <a:ext cx="914034" cy="679425"/>
            <a:chOff x="4419966" y="1591574"/>
            <a:chExt cx="914034" cy="667277"/>
          </a:xfrm>
        </p:grpSpPr>
        <p:sp>
          <p:nvSpPr>
            <p:cNvPr id="62" name="TextBox 220"/>
            <p:cNvSpPr txBox="1"/>
            <p:nvPr/>
          </p:nvSpPr>
          <p:spPr>
            <a:xfrm>
              <a:off x="4419966" y="1591574"/>
              <a:ext cx="914034" cy="357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Bhg. Perkhidmatan Maklumat</a:t>
              </a:r>
            </a:p>
          </p:txBody>
        </p:sp>
        <p:sp>
          <p:nvSpPr>
            <p:cNvPr id="63" name="TextBox 220"/>
            <p:cNvSpPr txBox="1"/>
            <p:nvPr/>
          </p:nvSpPr>
          <p:spPr>
            <a:xfrm>
              <a:off x="4419967" y="1943177"/>
              <a:ext cx="914033" cy="315674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Azwana Ab. Rahman (S48)</a:t>
              </a:r>
              <a:endParaRPr lang="en-MY" sz="700" b="1">
                <a:ea typeface="Times New Roman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439957" y="2090338"/>
            <a:ext cx="914034" cy="679425"/>
            <a:chOff x="5410566" y="1591574"/>
            <a:chExt cx="914034" cy="667277"/>
          </a:xfrm>
        </p:grpSpPr>
        <p:sp>
          <p:nvSpPr>
            <p:cNvPr id="65" name="TextBox 220"/>
            <p:cNvSpPr txBox="1"/>
            <p:nvPr/>
          </p:nvSpPr>
          <p:spPr>
            <a:xfrm>
              <a:off x="5410566" y="1591574"/>
              <a:ext cx="914034" cy="357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Bhg.  Sokongan Penyelidikan</a:t>
              </a:r>
            </a:p>
          </p:txBody>
        </p:sp>
        <p:sp>
          <p:nvSpPr>
            <p:cNvPr id="66" name="TextBox 220"/>
            <p:cNvSpPr txBox="1"/>
            <p:nvPr/>
          </p:nvSpPr>
          <p:spPr>
            <a:xfrm>
              <a:off x="5410567" y="1943177"/>
              <a:ext cx="914033" cy="315674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Salmah Abdullah</a:t>
              </a:r>
            </a:p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(S48)</a:t>
              </a:r>
              <a:endParaRPr lang="en-MY" sz="700" b="1">
                <a:ea typeface="Times New Roman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430191" y="2090338"/>
            <a:ext cx="914034" cy="679425"/>
            <a:chOff x="6400800" y="1591574"/>
            <a:chExt cx="914034" cy="667277"/>
          </a:xfrm>
        </p:grpSpPr>
        <p:sp>
          <p:nvSpPr>
            <p:cNvPr id="68" name="TextBox 220"/>
            <p:cNvSpPr txBox="1"/>
            <p:nvPr/>
          </p:nvSpPr>
          <p:spPr>
            <a:xfrm>
              <a:off x="6400800" y="1591574"/>
              <a:ext cx="914034" cy="357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Bhg. Sirkulasi</a:t>
              </a:r>
            </a:p>
          </p:txBody>
        </p:sp>
        <p:sp>
          <p:nvSpPr>
            <p:cNvPr id="69" name="TextBox 220"/>
            <p:cNvSpPr txBox="1"/>
            <p:nvPr/>
          </p:nvSpPr>
          <p:spPr>
            <a:xfrm>
              <a:off x="6400801" y="1943177"/>
              <a:ext cx="914033" cy="315674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Roslan Ariffin</a:t>
              </a:r>
            </a:p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(S48)</a:t>
              </a:r>
              <a:endParaRPr lang="en-MY" sz="700" b="1">
                <a:ea typeface="Times New Roman"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>
            <a:off x="7773568" y="2474110"/>
            <a:ext cx="951796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7792632" y="2090338"/>
            <a:ext cx="914034" cy="679425"/>
            <a:chOff x="7763241" y="1591574"/>
            <a:chExt cx="914034" cy="667277"/>
          </a:xfrm>
        </p:grpSpPr>
        <p:sp>
          <p:nvSpPr>
            <p:cNvPr id="71" name="TextBox 220"/>
            <p:cNvSpPr txBox="1"/>
            <p:nvPr/>
          </p:nvSpPr>
          <p:spPr>
            <a:xfrm>
              <a:off x="7763241" y="1591574"/>
              <a:ext cx="914034" cy="357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Bhg. Media, Arkib dan Pemuliharaan</a:t>
              </a:r>
            </a:p>
          </p:txBody>
        </p:sp>
        <p:sp>
          <p:nvSpPr>
            <p:cNvPr id="72" name="TextBox 220"/>
            <p:cNvSpPr txBox="1"/>
            <p:nvPr/>
          </p:nvSpPr>
          <p:spPr>
            <a:xfrm>
              <a:off x="7763242" y="1943177"/>
              <a:ext cx="914033" cy="315674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MY" sz="700" b="1" smtClean="0">
                  <a:solidFill>
                    <a:srgbClr val="000000"/>
                  </a:solidFill>
                  <a:ea typeface="Times New Roman"/>
                  <a:cs typeface="Times New Roman"/>
                </a:rPr>
                <a:t>Fatimah Zahran@Aishah Amran (S48)</a:t>
              </a:r>
              <a:endParaRPr lang="en-MY" sz="700" b="1">
                <a:ea typeface="Times New Roman"/>
              </a:endParaRPr>
            </a:p>
          </p:txBody>
        </p:sp>
      </p:grpSp>
      <p:sp>
        <p:nvSpPr>
          <p:cNvPr id="85" name="TextBox 220"/>
          <p:cNvSpPr txBox="1"/>
          <p:nvPr/>
        </p:nvSpPr>
        <p:spPr>
          <a:xfrm>
            <a:off x="6429825" y="2746838"/>
            <a:ext cx="914400" cy="39955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Nazibah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Fazlin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Abdul Haris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Aida Maslia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Azhar A.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Azuarizal Ezzzraq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Hashim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Holek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Kasmani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Khadijah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Khoirul Asrimi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smtClean="0"/>
              <a:t>Mohammad Nazawawi</a:t>
            </a:r>
            <a:endParaRPr lang="en-MY" sz="700"/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Mohd. Ali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Mohd. Idris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Mohd. Izarudin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Mohd. </a:t>
            </a:r>
            <a:r>
              <a:rPr lang="en-MY" sz="700" smtClean="0"/>
              <a:t>Kasim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 Nazri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Nasruddin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Nor Hasnita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Nor Safa’aton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Roni Iskandar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Sahari Ali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Sahari Kasim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Saiful Mizam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Sati Mulini@Siti Muliyani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Siti Mariam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Siti Raziah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Sohaini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Syed Mohd. Razal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Yusof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Zahari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Zulkifli A. J.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>
                <a:solidFill>
                  <a:srgbClr val="C00000"/>
                </a:solidFill>
              </a:rPr>
              <a:t>CHE WA </a:t>
            </a:r>
            <a:r>
              <a:rPr lang="en-MY" sz="700" b="1" smtClean="0">
                <a:solidFill>
                  <a:srgbClr val="C00000"/>
                </a:solidFill>
              </a:rPr>
              <a:t>(Sementara)</a:t>
            </a:r>
            <a:endParaRPr lang="en-MY" sz="700" b="1">
              <a:solidFill>
                <a:srgbClr val="C00000"/>
              </a:solidFill>
            </a:endParaRPr>
          </a:p>
        </p:txBody>
      </p:sp>
      <p:sp>
        <p:nvSpPr>
          <p:cNvPr id="91" name="TextBox 220"/>
          <p:cNvSpPr txBox="1"/>
          <p:nvPr/>
        </p:nvSpPr>
        <p:spPr>
          <a:xfrm>
            <a:off x="7429520" y="3427698"/>
            <a:ext cx="791866" cy="134799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 smtClean="0">
                <a:solidFill>
                  <a:srgbClr val="C00000"/>
                </a:solidFill>
              </a:rPr>
              <a:t>LIZA AB LLAH</a:t>
            </a:r>
            <a:endParaRPr lang="en-MY" sz="700" b="1">
              <a:solidFill>
                <a:srgbClr val="C00000"/>
              </a:solidFill>
            </a:endParaRP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Asliah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Mohamad Jefri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b="1" smtClean="0">
                <a:solidFill>
                  <a:srgbClr val="C00000"/>
                </a:solidFill>
              </a:rPr>
              <a:t>SULAIMAN</a:t>
            </a:r>
            <a:endParaRPr lang="en-MY" sz="700"/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Zaharuddin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Syarifah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Azlina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Amir Hafizan</a:t>
            </a:r>
          </a:p>
        </p:txBody>
      </p:sp>
      <p:sp>
        <p:nvSpPr>
          <p:cNvPr id="92" name="TextBox 220"/>
          <p:cNvSpPr txBox="1"/>
          <p:nvPr/>
        </p:nvSpPr>
        <p:spPr>
          <a:xfrm>
            <a:off x="8280728" y="2984789"/>
            <a:ext cx="791866" cy="466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MY" sz="700" b="1" smtClean="0">
                <a:solidFill>
                  <a:srgbClr val="000000"/>
                </a:solidFill>
                <a:ea typeface="Times New Roman"/>
                <a:cs typeface="Times New Roman"/>
              </a:rPr>
              <a:t>Seksyen Pemuliharaan</a:t>
            </a:r>
          </a:p>
        </p:txBody>
      </p:sp>
      <p:sp>
        <p:nvSpPr>
          <p:cNvPr id="93" name="TextBox 220"/>
          <p:cNvSpPr txBox="1"/>
          <p:nvPr/>
        </p:nvSpPr>
        <p:spPr>
          <a:xfrm>
            <a:off x="8280728" y="3442795"/>
            <a:ext cx="791500" cy="1347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smtClean="0"/>
              <a:t>Anas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 smtClean="0"/>
              <a:t>Azila</a:t>
            </a:r>
            <a:endParaRPr lang="en-MY" sz="700"/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Hanafiah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Mohd. Fahmi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Muhamad Hafizan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Muhamad Marwan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Nashuhada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Nor Izatee</a:t>
            </a:r>
          </a:p>
          <a:p>
            <a:pPr marL="85725" indent="-85725" fontAlgn="ctr">
              <a:buFont typeface="Arial" panose="020B0604020202020204" pitchFamily="34" charset="0"/>
              <a:buChar char="•"/>
              <a:defRPr/>
            </a:pPr>
            <a:r>
              <a:rPr lang="en-MY" sz="700"/>
              <a:t>Norhumairah 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105768" y="84666"/>
            <a:ext cx="9434784" cy="986880"/>
            <a:chOff x="105768" y="188640"/>
            <a:chExt cx="9434784" cy="1276497"/>
          </a:xfrm>
        </p:grpSpPr>
        <p:sp>
          <p:nvSpPr>
            <p:cNvPr id="99" name="Rectangle 98"/>
            <p:cNvSpPr/>
            <p:nvPr/>
          </p:nvSpPr>
          <p:spPr>
            <a:xfrm>
              <a:off x="105768" y="260648"/>
              <a:ext cx="8915900" cy="10875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188640"/>
              <a:ext cx="1012730" cy="1276497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449125"/>
              <a:ext cx="889247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Struktur Organisasi PSAS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9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05768" y="84666"/>
            <a:ext cx="9434784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198759"/>
              <a:ext cx="88924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Pertukaran Nama / Penggabungan /</a:t>
              </a:r>
              <a:b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Penubuhan Bahagian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68566"/>
              </p:ext>
            </p:extLst>
          </p:nvPr>
        </p:nvGraphicFramePr>
        <p:xfrm>
          <a:off x="285720" y="1643051"/>
          <a:ext cx="8643997" cy="4857783"/>
        </p:xfrm>
        <a:graphic>
          <a:graphicData uri="http://schemas.openxmlformats.org/drawingml/2006/table">
            <a:tbl>
              <a:tblPr/>
              <a:tblGrid>
                <a:gridCol w="495161"/>
                <a:gridCol w="3285313"/>
                <a:gridCol w="4863523"/>
              </a:tblGrid>
              <a:tr h="747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 dirty="0">
                          <a:latin typeface="Calibri"/>
                          <a:ea typeface="Calibri"/>
                          <a:cs typeface="Times New Roman"/>
                        </a:rPr>
                        <a:t>BIL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 dirty="0">
                          <a:latin typeface="Calibri"/>
                          <a:ea typeface="Calibri"/>
                          <a:cs typeface="Times New Roman"/>
                        </a:rPr>
                        <a:t>NAMA BAHAGIAN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 dirty="0">
                          <a:latin typeface="Calibri"/>
                          <a:ea typeface="Calibri"/>
                          <a:cs typeface="Times New Roman"/>
                        </a:rPr>
                        <a:t>PENUKARAN NAMA /PENGGABUNGAN / PENUBUHAN BAHAGIAN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47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>
                          <a:latin typeface="Calibri"/>
                          <a:ea typeface="Calibri"/>
                          <a:cs typeface="Times New Roman"/>
                        </a:rPr>
                        <a:t>Bahagian Koleksi Khas (BKK)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>
                          <a:latin typeface="Calibri"/>
                          <a:ea typeface="Calibri"/>
                          <a:cs typeface="Times New Roman"/>
                        </a:rPr>
                        <a:t>BAHAGIAN KOLEKSI PERTANIAN MALAYSIA (BKPM)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dirty="0" err="1">
                          <a:latin typeface="Calibri"/>
                          <a:ea typeface="Calibri"/>
                          <a:cs typeface="Times New Roman"/>
                        </a:rPr>
                        <a:t>Bahagian</a:t>
                      </a:r>
                      <a:r>
                        <a:rPr lang="en-MY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800" dirty="0" err="1" smtClean="0">
                          <a:latin typeface="Calibri"/>
                          <a:ea typeface="Calibri"/>
                          <a:cs typeface="Times New Roman"/>
                        </a:rPr>
                        <a:t>Pengurusan</a:t>
                      </a:r>
                      <a:r>
                        <a:rPr lang="en-MY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800" dirty="0" err="1" smtClean="0">
                          <a:latin typeface="Calibri"/>
                          <a:ea typeface="Calibri"/>
                          <a:cs typeface="Times New Roman"/>
                        </a:rPr>
                        <a:t>Maklumat</a:t>
                      </a:r>
                      <a:r>
                        <a:rPr lang="en-MY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800" dirty="0">
                          <a:latin typeface="Calibri"/>
                          <a:ea typeface="Calibri"/>
                          <a:cs typeface="Times New Roman"/>
                        </a:rPr>
                        <a:t>(BPM)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 dirty="0">
                          <a:latin typeface="Calibri"/>
                          <a:ea typeface="Calibri"/>
                          <a:cs typeface="Times New Roman"/>
                        </a:rPr>
                        <a:t>BAHAGIAN </a:t>
                      </a:r>
                      <a:r>
                        <a:rPr lang="en-MY" sz="1800" b="1" dirty="0" smtClean="0">
                          <a:latin typeface="Calibri"/>
                          <a:ea typeface="Calibri"/>
                          <a:cs typeface="Times New Roman"/>
                        </a:rPr>
                        <a:t>PERKHIDMATAN MAKLUMAT </a:t>
                      </a:r>
                      <a:r>
                        <a:rPr lang="en-MY" sz="1800" b="1" dirty="0">
                          <a:latin typeface="Calibri"/>
                          <a:ea typeface="Calibri"/>
                          <a:cs typeface="Times New Roman"/>
                        </a:rPr>
                        <a:t>(BPM)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dirty="0" err="1" smtClean="0">
                          <a:latin typeface="Calibri"/>
                          <a:ea typeface="Calibri"/>
                          <a:cs typeface="Times New Roman"/>
                        </a:rPr>
                        <a:t>Bahagian</a:t>
                      </a:r>
                      <a:r>
                        <a:rPr lang="en-MY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800" dirty="0" err="1" smtClean="0">
                          <a:latin typeface="Calibri"/>
                          <a:ea typeface="Calibri"/>
                          <a:cs typeface="Times New Roman"/>
                        </a:rPr>
                        <a:t>Rujukan</a:t>
                      </a:r>
                      <a:r>
                        <a:rPr lang="en-MY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800" dirty="0">
                          <a:latin typeface="Calibri"/>
                          <a:ea typeface="Calibri"/>
                          <a:cs typeface="Times New Roman"/>
                        </a:rPr>
                        <a:t>(BR)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747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>
                          <a:latin typeface="Calibri"/>
                          <a:ea typeface="Calibri"/>
                          <a:cs typeface="Times New Roman"/>
                        </a:rPr>
                        <a:t>Bahagian Media Dan Arkib (BMA)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>
                          <a:latin typeface="Calibri"/>
                          <a:ea typeface="Calibri"/>
                          <a:cs typeface="Times New Roman"/>
                        </a:rPr>
                        <a:t>BAHAGIAN MEDIA, ARKIB DAN PEMULIHARAAN (BMAP)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dirty="0" err="1" smtClean="0">
                          <a:latin typeface="Calibri"/>
                          <a:ea typeface="Calibri"/>
                          <a:cs typeface="Times New Roman"/>
                        </a:rPr>
                        <a:t>Bahagian</a:t>
                      </a:r>
                      <a:r>
                        <a:rPr lang="en-MY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800" dirty="0" err="1" smtClean="0">
                          <a:latin typeface="Calibri"/>
                          <a:ea typeface="Calibri"/>
                          <a:cs typeface="Times New Roman"/>
                        </a:rPr>
                        <a:t>Latihan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>
                          <a:latin typeface="Calibri"/>
                          <a:ea typeface="Calibri"/>
                          <a:cs typeface="Times New Roman"/>
                        </a:rPr>
                        <a:t>BAHAGIAN KUALITI, LATIHAN DAN PROMOSI (BKLP)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dirty="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dirty="0" err="1" smtClean="0">
                          <a:latin typeface="Calibri"/>
                          <a:ea typeface="Calibri"/>
                          <a:cs typeface="Times New Roman"/>
                        </a:rPr>
                        <a:t>Penubuhan</a:t>
                      </a:r>
                      <a:r>
                        <a:rPr lang="en-MY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Baharu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>
                          <a:latin typeface="Calibri"/>
                          <a:ea typeface="Calibri"/>
                          <a:cs typeface="Times New Roman"/>
                        </a:rPr>
                        <a:t>BAHAGIAN </a:t>
                      </a:r>
                      <a:r>
                        <a:rPr lang="en-MY" sz="1800" b="1" smtClean="0">
                          <a:latin typeface="Calibri"/>
                          <a:ea typeface="Calibri"/>
                          <a:cs typeface="Times New Roman"/>
                        </a:rPr>
                        <a:t>SOKONGAN PENYELIDIKAN </a:t>
                      </a:r>
                      <a:r>
                        <a:rPr lang="en-MY" sz="1800" b="1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MY" sz="1800" b="1" smtClean="0">
                          <a:latin typeface="Calibri"/>
                          <a:ea typeface="Calibri"/>
                          <a:cs typeface="Times New Roman"/>
                        </a:rPr>
                        <a:t>BSP</a:t>
                      </a:r>
                      <a:r>
                        <a:rPr lang="en-MY" sz="1800" b="1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ms-MY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dirty="0" err="1" smtClean="0">
                          <a:latin typeface="+mn-lt"/>
                          <a:ea typeface="Calibri"/>
                          <a:cs typeface="Times New Roman"/>
                        </a:rPr>
                        <a:t>Penubuhan</a:t>
                      </a:r>
                      <a:r>
                        <a:rPr lang="en-MY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Baharu</a:t>
                      </a:r>
                      <a:endParaRPr lang="ms-MY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800" b="1" dirty="0">
                          <a:latin typeface="Calibri"/>
                          <a:ea typeface="Calibri"/>
                          <a:cs typeface="Times New Roman"/>
                        </a:rPr>
                        <a:t>SEKSYEN PENGURUSAN SUMBER DIGITAL (SPSD)</a:t>
                      </a:r>
                      <a:endParaRPr lang="ms-MY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9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84666"/>
            <a:ext cx="9434784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198759"/>
              <a:ext cx="88924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Fungsi Bahagian Sokongan </a:t>
              </a:r>
              <a:b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Penyelidikan (BSP)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2844" y="1412776"/>
            <a:ext cx="8786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laporan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prestasi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Bil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Bil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Sitasi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H-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Indeks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 UPM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keperluan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pengurusan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Universiti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Fakulti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Institut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Jabatan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Memberi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perkhidmatan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verifikasi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permohonan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harta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intelek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di UPM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program /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kelas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bimbingan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kemahiran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perpustakaan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keperluan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Universiti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Menyedia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mengemaskini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portal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maklumat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penyelidikan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Menjalankan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penyelidikan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penambahbaikan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perkhidmatan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perpustakaan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3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84666"/>
            <a:ext cx="9038232" cy="1201194"/>
            <a:chOff x="105768" y="84666"/>
            <a:chExt cx="9038232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198759"/>
              <a:ext cx="84959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Seksyen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Pengurusan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b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Sumber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Digital (SPSD)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7646" y="1425023"/>
            <a:ext cx="87868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Ditubuhkan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pengumpulan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maklumat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saintifik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penyelidikan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format digital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talian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di PSAS.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diindeks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UPMIR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artikel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bab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buku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keratan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akhbar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kertas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persidangan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laporan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projek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(Master),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Laporan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Tahunan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Paten,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Syarahan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Inaugural,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Tesis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Berita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UPM.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84666"/>
            <a:ext cx="9434784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198759"/>
              <a:ext cx="88924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Fungsi Seksyen Pengurusan </a:t>
              </a:r>
              <a:b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Sumber Digital (SPSD)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7646" y="1425023"/>
            <a:ext cx="87868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Merancang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menyelaras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membantu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kandungan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UPMIR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mengikut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kriteria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piawaian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ditetapkan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Mengesan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mengumpul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menyimpan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ilmiah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komuniti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UPM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kerja-kerja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imbasan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kandungan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indeks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pangkalan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data UPMIR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Melakasanakan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kerja-kerja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mengindeks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san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memproses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data digital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UPMIR.</a:t>
            </a:r>
          </a:p>
        </p:txBody>
      </p:sp>
    </p:spTree>
    <p:extLst>
      <p:ext uri="{BB962C8B-B14F-4D97-AF65-F5344CB8AC3E}">
        <p14:creationId xmlns:p14="http://schemas.microsoft.com/office/powerpoint/2010/main" val="7927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1663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3568" y="299695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0" dirty="0" err="1" smtClean="0">
                <a:solidFill>
                  <a:schemeClr val="bg1"/>
                </a:solidFill>
                <a:latin typeface="Berlin Sans FB" pitchFamily="34" charset="0"/>
              </a:rPr>
              <a:t>Cadangan</a:t>
            </a:r>
            <a:r>
              <a:rPr lang="en-US" sz="5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5400" kern="0" dirty="0" err="1" smtClean="0">
                <a:solidFill>
                  <a:schemeClr val="bg1"/>
                </a:solidFill>
                <a:latin typeface="Berlin Sans FB" pitchFamily="34" charset="0"/>
              </a:rPr>
              <a:t>Penjimatan</a:t>
            </a:r>
            <a:r>
              <a:rPr lang="en-US" sz="5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5400" kern="0" dirty="0" err="1" smtClean="0">
                <a:solidFill>
                  <a:schemeClr val="bg1"/>
                </a:solidFill>
                <a:latin typeface="Berlin Sans FB" pitchFamily="34" charset="0"/>
              </a:rPr>
              <a:t>Belanja</a:t>
            </a:r>
            <a:r>
              <a:rPr lang="en-US" sz="5400" kern="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5400" kern="0" dirty="0" err="1" smtClean="0">
                <a:solidFill>
                  <a:schemeClr val="bg1"/>
                </a:solidFill>
                <a:latin typeface="Berlin Sans FB" pitchFamily="34" charset="0"/>
              </a:rPr>
              <a:t>Mengurus</a:t>
            </a:r>
            <a:r>
              <a:rPr lang="en-US" sz="5400" kern="0" dirty="0" smtClean="0">
                <a:solidFill>
                  <a:schemeClr val="bg1"/>
                </a:solidFill>
                <a:latin typeface="Berlin Sans FB" pitchFamily="34" charset="0"/>
              </a:rPr>
              <a:t> 2015 </a:t>
            </a:r>
            <a:endParaRPr lang="en-MY" sz="5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7569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8930728" cy="1184094"/>
            <a:chOff x="105768" y="228682"/>
            <a:chExt cx="8930728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21904" y="562223"/>
              <a:ext cx="76145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kern="0" dirty="0" err="1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Peruntukan</a:t>
              </a:r>
              <a:r>
                <a:rPr lang="en-US" sz="3200" kern="0" dirty="0" smtClean="0">
                  <a:solidFill>
                    <a:schemeClr val="bg1"/>
                  </a:solidFill>
                  <a:latin typeface="Berlin Sans FB" pitchFamily="34" charset="0"/>
                  <a:cs typeface="David" pitchFamily="34" charset="-79"/>
                </a:rPr>
                <a:t> UPM / PSAS 2015</a:t>
              </a:r>
              <a:endParaRPr lang="en-MY" sz="3200" kern="0" dirty="0">
                <a:solidFill>
                  <a:schemeClr val="bg1"/>
                </a:solidFill>
                <a:latin typeface="Berlin Sans FB" pitchFamily="34" charset="0"/>
                <a:cs typeface="David" pitchFamily="34" charset="-79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59245"/>
              </p:ext>
            </p:extLst>
          </p:nvPr>
        </p:nvGraphicFramePr>
        <p:xfrm>
          <a:off x="1115616" y="1412776"/>
          <a:ext cx="7215238" cy="4800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819588"/>
                <a:gridCol w="2395650"/>
              </a:tblGrid>
              <a:tr h="437132">
                <a:tc>
                  <a:txBody>
                    <a:bodyPr/>
                    <a:lstStyle/>
                    <a:p>
                      <a:r>
                        <a:rPr lang="ms-MY" dirty="0" smtClean="0">
                          <a:solidFill>
                            <a:schemeClr val="tx1"/>
                          </a:solidFill>
                        </a:rPr>
                        <a:t>Bajet UPM 2015</a:t>
                      </a:r>
                      <a:endParaRPr lang="ms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/>
                </a:tc>
              </a:tr>
              <a:tr h="4371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Mengurus</a:t>
                      </a:r>
                      <a:r>
                        <a:rPr lang="en-US" dirty="0" smtClean="0"/>
                        <a:t> (&lt;20%)</a:t>
                      </a:r>
                      <a:endParaRPr lang="ms-MY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RM495.83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juta</a:t>
                      </a:r>
                      <a:endParaRPr lang="ms-MY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132">
                <a:tc>
                  <a:txBody>
                    <a:bodyPr/>
                    <a:lstStyle/>
                    <a:p>
                      <a:r>
                        <a:rPr lang="ms-MY" dirty="0" smtClean="0"/>
                        <a:t>Penjanaan Pendapatan</a:t>
                      </a:r>
                      <a:r>
                        <a:rPr lang="ms-MY" baseline="0" dirty="0" smtClean="0"/>
                        <a:t> UPM</a:t>
                      </a:r>
                      <a:endParaRPr lang="ms-MY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dirty="0" smtClean="0"/>
                        <a:t>RM100 .00 juta</a:t>
                      </a:r>
                      <a:endParaRPr lang="ms-MY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132">
                <a:tc>
                  <a:txBody>
                    <a:bodyPr/>
                    <a:lstStyle/>
                    <a:p>
                      <a:r>
                        <a:rPr lang="ms-MY" dirty="0" smtClean="0"/>
                        <a:t>Jumlah</a:t>
                      </a:r>
                      <a:endParaRPr lang="ms-MY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dirty="0" smtClean="0"/>
                        <a:t>RM595.83</a:t>
                      </a:r>
                      <a:r>
                        <a:rPr lang="ms-MY" baseline="0" dirty="0" smtClean="0"/>
                        <a:t> juta</a:t>
                      </a:r>
                      <a:endParaRPr lang="ms-MY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132">
                <a:tc>
                  <a:txBody>
                    <a:bodyPr/>
                    <a:lstStyle/>
                    <a:p>
                      <a:r>
                        <a:rPr lang="ms-MY" b="1" dirty="0" smtClean="0"/>
                        <a:t>Tanggungan UPM 2015</a:t>
                      </a:r>
                      <a:endParaRPr lang="ms-MY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9466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Gaji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Utiliti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Perubatan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Insurans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Latihan</a:t>
                      </a:r>
                      <a:r>
                        <a:rPr lang="en-US" baseline="0" dirty="0" smtClean="0"/>
                        <a:t>,  Seminar, </a:t>
                      </a:r>
                      <a:r>
                        <a:rPr lang="en-US" baseline="0" dirty="0" err="1" smtClean="0"/>
                        <a:t>dll</a:t>
                      </a:r>
                      <a:r>
                        <a:rPr lang="en-US" baseline="0" dirty="0" smtClean="0"/>
                        <a:t>.</a:t>
                      </a:r>
                      <a:endParaRPr lang="ms-MY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dirty="0" smtClean="0"/>
                        <a:t>RM563.50 juta</a:t>
                      </a:r>
                      <a:endParaRPr lang="ms-MY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1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Agihan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Mengurus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semua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PTJ di UPM                        </a:t>
                      </a:r>
                      <a:endParaRPr lang="ms-MY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dirty="0" smtClean="0"/>
                        <a:t>RM32.33 juta</a:t>
                      </a:r>
                      <a:endParaRPr lang="ms-MY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713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Belanja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Mengurus</a:t>
                      </a:r>
                      <a:r>
                        <a:rPr lang="en-US" b="1" baseline="0" dirty="0" smtClean="0"/>
                        <a:t> PSAS 2015</a:t>
                      </a:r>
                      <a:endParaRPr lang="ms-MY" b="1" dirty="0"/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RM700,000.00 </a:t>
                      </a:r>
                      <a:br>
                        <a:rPr lang="en-US" dirty="0" smtClean="0"/>
                      </a:b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(     50%)</a:t>
                      </a:r>
                      <a:endParaRPr lang="ms-MY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</a:tr>
              <a:tr h="437132">
                <a:tc>
                  <a:txBody>
                    <a:bodyPr/>
                    <a:lstStyle/>
                    <a:p>
                      <a:r>
                        <a:rPr lang="ms-MY" dirty="0" smtClean="0"/>
                        <a:t>Tanggungan Penyelenggaraan / Perkhidmatan Berkontrak</a:t>
                      </a:r>
                      <a:endParaRPr lang="ms-MY" dirty="0"/>
                    </a:p>
                  </a:txBody>
                  <a:tcPr>
                    <a:solidFill>
                      <a:srgbClr val="FFFF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dirty="0" smtClean="0"/>
                        <a:t>RM</a:t>
                      </a:r>
                      <a:r>
                        <a:rPr lang="ms-MY" baseline="0" dirty="0" smtClean="0"/>
                        <a:t> 1,400,000.00</a:t>
                      </a:r>
                    </a:p>
                    <a:p>
                      <a:r>
                        <a:rPr lang="ms-MY" b="1" baseline="0" dirty="0" smtClean="0">
                          <a:solidFill>
                            <a:srgbClr val="FF0000"/>
                          </a:solidFill>
                        </a:rPr>
                        <a:t>(- 50%)</a:t>
                      </a:r>
                      <a:endParaRPr lang="ms-MY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>
            <a:off x="6121821" y="5410075"/>
            <a:ext cx="213520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1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124066"/>
            <a:ext cx="9074744" cy="1000678"/>
            <a:chOff x="105768" y="347524"/>
            <a:chExt cx="9074744" cy="1000678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347524"/>
              <a:ext cx="986510" cy="1000678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71600" y="570746"/>
              <a:ext cx="82089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Cadangan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Penjimatan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Belanja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Mengurus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2015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5768" y="1006271"/>
            <a:ext cx="89159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dirty="0"/>
              <a:t> </a:t>
            </a:r>
            <a:endParaRPr lang="en-AU" dirty="0"/>
          </a:p>
          <a:p>
            <a:r>
              <a:rPr lang="ms-MY" sz="1600" dirty="0"/>
              <a:t>Antara langkah penyesuaian yang dicadangkan adalah</a:t>
            </a:r>
            <a:r>
              <a:rPr lang="ms-MY" sz="1600" dirty="0" smtClean="0"/>
              <a:t>:</a:t>
            </a:r>
            <a:br>
              <a:rPr lang="ms-MY" sz="1600" dirty="0" smtClean="0"/>
            </a:br>
            <a:endParaRPr lang="en-AU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s-MY" sz="1600" dirty="0"/>
              <a:t>Menyemak semula waktu operasi khususnya sebelah malam dan hujung minggu</a:t>
            </a:r>
            <a:endParaRPr lang="en-AU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s-MY" sz="1600" dirty="0"/>
              <a:t>Menyemak semula kesesuaian penggunaan ruang oleh pengguna khususnya di sebelah malam dan hujung minggu</a:t>
            </a:r>
            <a:endParaRPr lang="en-AU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s-MY" sz="1600" dirty="0"/>
              <a:t>Menyemak semula kontrak-kontrak sedia ada, sama ada perlu diteruskan, ditamatkan, atau diteruskan dengan pengurangan aspek perkhidmatan</a:t>
            </a:r>
            <a:endParaRPr lang="en-AU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s-MY" sz="1600" dirty="0"/>
              <a:t>Menggalakkan sumbangan kakitangan untuk keraian pejabat bagi menampung kos makanan aktiviti seperti mesyuarat, majlis dan sebagainya</a:t>
            </a:r>
            <a:endParaRPr lang="en-AU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s-MY" sz="1600" dirty="0"/>
              <a:t>Mengadakan kursus dalaman bagi mematuhi dasar 7 hari latihan bagi setiap staf</a:t>
            </a:r>
            <a:endParaRPr lang="en-AU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s-MY" sz="1600" dirty="0" smtClean="0"/>
              <a:t>Tiada pembelian </a:t>
            </a:r>
            <a:r>
              <a:rPr lang="ms-MY" sz="1600" dirty="0"/>
              <a:t>dan </a:t>
            </a:r>
            <a:r>
              <a:rPr lang="ms-MY" sz="1600" dirty="0" smtClean="0"/>
              <a:t>perolehan baharu</a:t>
            </a:r>
            <a:endParaRPr lang="en-AU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s-MY" sz="1600" dirty="0"/>
              <a:t>Menggiatkan program yang berpotensi menjana pendapatan</a:t>
            </a:r>
            <a:endParaRPr lang="en-AU" sz="16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s-MY" sz="1600" dirty="0"/>
              <a:t>Memurnikan semula akaun amanah AIBA (62004 – berbaki RM 99K) dan akaun amanah Pembangunan Perpustakaan (65273 – berbaki RM 177,430.01)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3777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1663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14282" y="3125458"/>
            <a:ext cx="86375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  <a:t>Organisasi Kejat </a:t>
            </a:r>
            <a:b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  <a:t>(</a:t>
            </a:r>
            <a:r>
              <a:rPr lang="en-US" sz="4400" i="1" kern="0" smtClean="0">
                <a:solidFill>
                  <a:schemeClr val="bg1"/>
                </a:solidFill>
                <a:latin typeface="Berlin Sans FB" pitchFamily="34" charset="0"/>
              </a:rPr>
              <a:t>Lean Management </a:t>
            </a:r>
            <a: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3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568952" cy="642671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7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84666"/>
            <a:ext cx="9434784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374672"/>
              <a:ext cx="889247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Perkembangan Organisasi Kejat di PSAS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314" y="1628800"/>
            <a:ext cx="935834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David" pitchFamily="34" charset="-79"/>
                <a:cs typeface="David" pitchFamily="34" charset="-79"/>
              </a:rPr>
              <a:t>4 Kumpulan </a:t>
            </a:r>
            <a:r>
              <a:rPr lang="en-US" sz="2300" i="1" dirty="0" smtClean="0">
                <a:latin typeface="David" pitchFamily="34" charset="-79"/>
                <a:cs typeface="David" pitchFamily="34" charset="-79"/>
              </a:rPr>
              <a:t>Lean Management</a:t>
            </a:r>
          </a:p>
          <a:p>
            <a:pPr marL="342900" indent="-342900"/>
            <a:r>
              <a:rPr lang="en-US" sz="2300" i="1" dirty="0" smtClean="0">
                <a:latin typeface="David" pitchFamily="34" charset="-79"/>
                <a:cs typeface="David" pitchFamily="34" charset="-79"/>
              </a:rPr>
              <a:t>	- 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Kumpulan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Penyelenggaraan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(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Bahagian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Sirkulasi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)</a:t>
            </a:r>
          </a:p>
          <a:p>
            <a:pPr marL="342900" indent="-342900"/>
            <a:r>
              <a:rPr lang="en-US" sz="2300" i="1" dirty="0" smtClean="0">
                <a:latin typeface="David" pitchFamily="34" charset="-79"/>
                <a:cs typeface="David" pitchFamily="34" charset="-79"/>
              </a:rPr>
              <a:t>	- 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Kumpulan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Daftar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&amp;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Perbaharui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Keahlian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(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Bahagian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Sirkulasi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)</a:t>
            </a:r>
          </a:p>
          <a:p>
            <a:pPr marL="342900" indent="-342900"/>
            <a:r>
              <a:rPr lang="en-US" sz="2300" i="1" dirty="0" smtClean="0">
                <a:latin typeface="David" pitchFamily="34" charset="-79"/>
                <a:cs typeface="David" pitchFamily="34" charset="-79"/>
              </a:rPr>
              <a:t>	- 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Kumpulan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Penerimaan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(PPSK)</a:t>
            </a:r>
          </a:p>
          <a:p>
            <a:pPr marL="342900" indent="-342900"/>
            <a:r>
              <a:rPr lang="en-US" sz="2300" i="1" dirty="0" smtClean="0">
                <a:latin typeface="David" pitchFamily="34" charset="-79"/>
                <a:cs typeface="David" pitchFamily="34" charset="-79"/>
              </a:rPr>
              <a:t>	- 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Kumpulan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Penjilidan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Bahan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(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Bahagian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Latihan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&amp;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Khidmat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300" dirty="0" err="1" smtClean="0">
                <a:latin typeface="David" pitchFamily="34" charset="-79"/>
                <a:cs typeface="David" pitchFamily="34" charset="-79"/>
              </a:rPr>
              <a:t>Sokongan</a:t>
            </a:r>
            <a:r>
              <a:rPr lang="en-US" sz="2300" dirty="0" smtClean="0">
                <a:latin typeface="David" pitchFamily="34" charset="-79"/>
                <a:cs typeface="David" pitchFamily="34" charset="-79"/>
              </a:rPr>
              <a:t>)</a:t>
            </a:r>
          </a:p>
          <a:p>
            <a:pPr marL="342900" indent="-342900"/>
            <a:endParaRPr lang="en-US" sz="2300" i="1" dirty="0" smtClean="0">
              <a:latin typeface="David" pitchFamily="34" charset="-79"/>
              <a:cs typeface="David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Implikasi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Organisasi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Kejat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627063" indent="-274638">
              <a:buFont typeface="Wingdings" pitchFamily="2" charset="2"/>
              <a:buChar char="§"/>
            </a:pP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Mengoptimumkan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tenaga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kerja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sedia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ada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(right sizing).</a:t>
            </a:r>
          </a:p>
          <a:p>
            <a:pPr marL="627063" indent="-274638">
              <a:buFont typeface="Wingdings" pitchFamily="2" charset="2"/>
              <a:buChar char="§"/>
            </a:pP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Penstrukturan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organisasi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dan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penempatan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semula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tenaga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kerja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627063" indent="-274638">
              <a:buFont typeface="Wingdings" pitchFamily="2" charset="2"/>
              <a:buChar char="§"/>
            </a:pPr>
            <a:r>
              <a:rPr lang="en-AU" sz="2300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Multi tasking</a:t>
            </a:r>
          </a:p>
          <a:p>
            <a:pPr marL="627063" indent="-274638">
              <a:buFont typeface="Wingdings" pitchFamily="2" charset="2"/>
              <a:buChar char="§"/>
            </a:pP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Pengurangan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Kerja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AU" sz="23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Lebih</a:t>
            </a:r>
            <a:r>
              <a:rPr lang="en-AU" sz="2300" dirty="0" smtClean="0">
                <a:latin typeface="David" panose="020E0502060401010101" pitchFamily="34" charset="-79"/>
                <a:cs typeface="David" panose="020E0502060401010101" pitchFamily="34" charset="-79"/>
              </a:rPr>
              <a:t> Masa (OT)</a:t>
            </a:r>
            <a:endParaRPr lang="en-MY" sz="23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51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84666"/>
            <a:ext cx="9398271" cy="1201194"/>
            <a:chOff x="105768" y="84666"/>
            <a:chExt cx="9398271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560" y="181089"/>
              <a:ext cx="88924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Kejayaan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Pengurangan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Staf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/ </a:t>
              </a:r>
              <a:b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</a:b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Kerja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Lebih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Masa (OT)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60849"/>
              </p:ext>
            </p:extLst>
          </p:nvPr>
        </p:nvGraphicFramePr>
        <p:xfrm>
          <a:off x="971600" y="1628800"/>
          <a:ext cx="7632849" cy="36081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120"/>
                <a:gridCol w="1224136"/>
                <a:gridCol w="1296144"/>
                <a:gridCol w="1368152"/>
                <a:gridCol w="2664297"/>
              </a:tblGrid>
              <a:tr h="350890">
                <a:tc>
                  <a:txBody>
                    <a:bodyPr/>
                    <a:lstStyle/>
                    <a:p>
                      <a:pPr algn="ctr"/>
                      <a:r>
                        <a:rPr lang="en-MY" dirty="0" err="1" smtClean="0"/>
                        <a:t>Bahagian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2011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2012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2013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2014</a:t>
                      </a:r>
                      <a:endParaRPr lang="en-MY" dirty="0"/>
                    </a:p>
                  </a:txBody>
                  <a:tcPr/>
                </a:tc>
              </a:tr>
              <a:tr h="355763">
                <a:tc>
                  <a:txBody>
                    <a:bodyPr/>
                    <a:lstStyle/>
                    <a:p>
                      <a:r>
                        <a:rPr lang="en-MY" dirty="0" smtClean="0"/>
                        <a:t>PPV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-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999.03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1,711.74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1,330.02</a:t>
                      </a:r>
                      <a:endParaRPr lang="en-MY" dirty="0"/>
                    </a:p>
                  </a:txBody>
                  <a:tcPr/>
                </a:tc>
              </a:tr>
              <a:tr h="355763">
                <a:tc>
                  <a:txBody>
                    <a:bodyPr/>
                    <a:lstStyle/>
                    <a:p>
                      <a:r>
                        <a:rPr lang="en-MY" dirty="0" smtClean="0"/>
                        <a:t>PKSB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-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684.57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3,531.95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b="1" dirty="0" smtClean="0">
                          <a:solidFill>
                            <a:srgbClr val="FF0000"/>
                          </a:solidFill>
                        </a:rPr>
                        <a:t>9,624.90</a:t>
                      </a:r>
                      <a:endParaRPr lang="en-MY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890">
                <a:tc>
                  <a:txBody>
                    <a:bodyPr/>
                    <a:lstStyle/>
                    <a:p>
                      <a:r>
                        <a:rPr lang="en-MY" dirty="0" smtClean="0"/>
                        <a:t>PPSK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30,811.90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34,176.71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38,601.38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b="1" dirty="0" smtClean="0">
                          <a:solidFill>
                            <a:srgbClr val="FF0000"/>
                          </a:solidFill>
                        </a:rPr>
                        <a:t>50,983.33</a:t>
                      </a:r>
                      <a:endParaRPr lang="en-MY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5763">
                <a:tc>
                  <a:txBody>
                    <a:bodyPr/>
                    <a:lstStyle/>
                    <a:p>
                      <a:r>
                        <a:rPr lang="en-MY" dirty="0" smtClean="0"/>
                        <a:t>PKP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8,961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7,301.83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7,436.06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2,435.74</a:t>
                      </a:r>
                      <a:endParaRPr lang="en-MY" dirty="0"/>
                    </a:p>
                  </a:txBody>
                  <a:tcPr/>
                </a:tc>
              </a:tr>
              <a:tr h="355763">
                <a:tc>
                  <a:txBody>
                    <a:bodyPr/>
                    <a:lstStyle/>
                    <a:p>
                      <a:r>
                        <a:rPr lang="en-MY" dirty="0" smtClean="0"/>
                        <a:t>BRE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17,773.12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18,924.12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21,980.27</a:t>
                      </a:r>
                      <a:endParaRPr lang="en-MY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MY" dirty="0" smtClean="0"/>
                    </a:p>
                    <a:p>
                      <a:r>
                        <a:rPr lang="en-MY" b="1" dirty="0" smtClean="0">
                          <a:solidFill>
                            <a:schemeClr val="accent1"/>
                          </a:solidFill>
                        </a:rPr>
                        <a:t>146,813.86</a:t>
                      </a:r>
                    </a:p>
                    <a:p>
                      <a:endParaRPr lang="en-MY" dirty="0" smtClean="0"/>
                    </a:p>
                    <a:p>
                      <a:r>
                        <a:rPr lang="en-MY" dirty="0" smtClean="0"/>
                        <a:t>9 </a:t>
                      </a:r>
                      <a:r>
                        <a:rPr lang="en-MY" dirty="0" err="1" smtClean="0"/>
                        <a:t>staf</a:t>
                      </a:r>
                      <a:r>
                        <a:rPr lang="en-MY" dirty="0" smtClean="0"/>
                        <a:t> / </a:t>
                      </a:r>
                      <a:r>
                        <a:rPr lang="en-MY" dirty="0" err="1" smtClean="0"/>
                        <a:t>kumpulan</a:t>
                      </a:r>
                      <a:r>
                        <a:rPr lang="en-MY" dirty="0" smtClean="0"/>
                        <a:t> </a:t>
                      </a:r>
                    </a:p>
                    <a:p>
                      <a:r>
                        <a:rPr lang="en-MY" dirty="0" err="1" smtClean="0"/>
                        <a:t>ambil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baseline="0" dirty="0" err="1" smtClean="0"/>
                        <a:t>alih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baseline="0" dirty="0" err="1" smtClean="0"/>
                        <a:t>Kaunter</a:t>
                      </a:r>
                      <a:r>
                        <a:rPr lang="en-MY" baseline="0" dirty="0" smtClean="0"/>
                        <a:t> BRE</a:t>
                      </a:r>
                    </a:p>
                  </a:txBody>
                  <a:tcPr/>
                </a:tc>
              </a:tr>
              <a:tr h="355763">
                <a:tc>
                  <a:txBody>
                    <a:bodyPr/>
                    <a:lstStyle/>
                    <a:p>
                      <a:r>
                        <a:rPr lang="en-MY" dirty="0" smtClean="0"/>
                        <a:t>BS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69,255.18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134,192.22</a:t>
                      </a:r>
                      <a:endParaRPr lang="en-MY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MY" dirty="0" smtClean="0"/>
                        <a:t>159,524.85</a:t>
                      </a:r>
                      <a:endParaRPr lang="en-MY" dirty="0"/>
                    </a:p>
                    <a:p>
                      <a:endParaRPr lang="en-MY" dirty="0" smtClean="0"/>
                    </a:p>
                    <a:p>
                      <a:r>
                        <a:rPr lang="en-MY" dirty="0" smtClean="0"/>
                        <a:t>11 </a:t>
                      </a:r>
                      <a:r>
                        <a:rPr lang="en-MY" dirty="0" err="1" smtClean="0"/>
                        <a:t>staf</a:t>
                      </a:r>
                      <a:r>
                        <a:rPr lang="en-MY" dirty="0" smtClean="0"/>
                        <a:t> / </a:t>
                      </a:r>
                      <a:r>
                        <a:rPr lang="en-MY" dirty="0" err="1" smtClean="0"/>
                        <a:t>kumpulan</a:t>
                      </a:r>
                      <a:r>
                        <a:rPr lang="en-MY" dirty="0" smtClean="0"/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1047796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1663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5720" y="3445377"/>
            <a:ext cx="8637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0" smtClean="0">
                <a:solidFill>
                  <a:schemeClr val="bg1"/>
                </a:solidFill>
                <a:latin typeface="Berlin Sans FB" pitchFamily="34" charset="0"/>
              </a:rPr>
              <a:t>Perkembangan Terbaharu 2015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44624"/>
            <a:ext cx="9434784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374672"/>
              <a:ext cx="889247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Perkembangan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Terbaharu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2015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28728" y="1556792"/>
            <a:ext cx="74926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Manusia</a:t>
            </a:r>
            <a:endParaRPr lang="en-US" sz="21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Perlantikan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Staf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Baharu 2015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Pustakawan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S41 (2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kekosongan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Pembantu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Perpustakaan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S17 (1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kekosongan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Pembantu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N17 (1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kekosongan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lnSpc>
                <a:spcPct val="150000"/>
              </a:lnSpc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Perlaksanaan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Skim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Fexi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P&amp;P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S41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S44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S48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S52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44624"/>
            <a:ext cx="9434784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374672"/>
              <a:ext cx="889247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Perkembangan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Terbaharu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2015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28728" y="1556792"/>
            <a:ext cx="7492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Penilaian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Staf</a:t>
            </a:r>
            <a:endParaRPr lang="en-US" sz="21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dirty="0">
                <a:latin typeface="Arial" pitchFamily="34" charset="0"/>
                <a:cs typeface="Arial" pitchFamily="34" charset="0"/>
              </a:rPr>
              <a:t>e-LPPT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Pelaksana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Akan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mulai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2015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Membangunkan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KPI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44624"/>
            <a:ext cx="9434784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374672"/>
              <a:ext cx="889247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Perkembangan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000" kern="0" dirty="0" err="1" smtClean="0">
                  <a:solidFill>
                    <a:schemeClr val="bg1"/>
                  </a:solidFill>
                  <a:latin typeface="Berlin Sans FB" pitchFamily="34" charset="0"/>
                </a:rPr>
                <a:t>Terbaharu</a:t>
              </a:r>
              <a:r>
                <a:rPr lang="en-US" sz="3000" kern="0" dirty="0" smtClean="0">
                  <a:solidFill>
                    <a:schemeClr val="bg1"/>
                  </a:solidFill>
                  <a:latin typeface="Berlin Sans FB" pitchFamily="34" charset="0"/>
                </a:rPr>
                <a:t> 2015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9632" y="1556792"/>
            <a:ext cx="776203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Infrastruktur</a:t>
            </a:r>
            <a:endParaRPr lang="en-US" sz="21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Cafeteria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Baharu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Mula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beroperasi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Februari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2015</a:t>
            </a:r>
          </a:p>
          <a:p>
            <a:pPr lvl="1" algn="just"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i="1" dirty="0" err="1" smtClean="0">
                <a:latin typeface="Arial" pitchFamily="34" charset="0"/>
                <a:cs typeface="Arial" pitchFamily="34" charset="0"/>
              </a:rPr>
              <a:t>Penyenggaraan</a:t>
            </a:r>
            <a:r>
              <a:rPr lang="en-US" sz="21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latin typeface="Arial" pitchFamily="34" charset="0"/>
                <a:cs typeface="Arial" pitchFamily="34" charset="0"/>
              </a:rPr>
              <a:t>Hawa</a:t>
            </a:r>
            <a:r>
              <a:rPr lang="en-US" sz="21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latin typeface="Arial" pitchFamily="34" charset="0"/>
                <a:cs typeface="Arial" pitchFamily="34" charset="0"/>
              </a:rPr>
              <a:t>Dingin</a:t>
            </a:r>
            <a:r>
              <a:rPr lang="en-US" sz="21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latin typeface="Arial" pitchFamily="34" charset="0"/>
                <a:cs typeface="Arial" pitchFamily="34" charset="0"/>
              </a:rPr>
              <a:t>Berpusat</a:t>
            </a:r>
            <a:endParaRPr lang="en-US" sz="2100" b="1" i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Penyelengaraan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diambil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alih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Pejabat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Pembangunan 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Pengurusan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Aset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(PPPA)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Febuari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2015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84666"/>
            <a:ext cx="9434784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374672"/>
              <a:ext cx="889247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0" smtClean="0">
                  <a:solidFill>
                    <a:schemeClr val="bg1"/>
                  </a:solidFill>
                  <a:latin typeface="Berlin Sans FB" pitchFamily="34" charset="0"/>
                </a:rPr>
                <a:t>Perkembangan Terbaharu 2015</a:t>
              </a:r>
              <a:endParaRPr lang="en-MY" sz="30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31640" y="1556792"/>
            <a:ext cx="759804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Wireless Access Point </a:t>
            </a:r>
            <a:r>
              <a:rPr lang="en-US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(WAP)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berdaftar</a:t>
            </a:r>
            <a:endParaRPr lang="en-US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44500" algn="l"/>
              </a:tabLst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Impak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prestasi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WAP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berdaftar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stabil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perlahan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capaian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internet.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Pemasangan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bersalahan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polisi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iDEC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UPM.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44500" algn="l"/>
              </a:tabLst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Tindakan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WAP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berdaftar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dikembalikan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terlibat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0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105768" y="44624"/>
            <a:ext cx="9362776" cy="1201194"/>
            <a:chOff x="105768" y="84666"/>
            <a:chExt cx="9434784" cy="1201194"/>
          </a:xfrm>
        </p:grpSpPr>
        <p:sp>
          <p:nvSpPr>
            <p:cNvPr id="99" name="Rectangle 98"/>
            <p:cNvSpPr/>
            <p:nvPr/>
          </p:nvSpPr>
          <p:spPr>
            <a:xfrm>
              <a:off x="105768" y="140337"/>
              <a:ext cx="8915900" cy="11455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3122" y="84666"/>
              <a:ext cx="1155606" cy="12011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8073" y="374672"/>
              <a:ext cx="88924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Rumusan</a:t>
              </a:r>
              <a:endParaRPr lang="en-MY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9632" y="1556792"/>
            <a:ext cx="776203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2015,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mencabar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Langkah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belanja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berhemah</a:t>
            </a:r>
            <a:endParaRPr lang="en-US" sz="21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penilian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kumpulan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pelaksana</a:t>
            </a:r>
            <a:endParaRPr lang="en-US" sz="21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Carta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baharu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mengambarkan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PSAS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Kejat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Keperluan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kaedah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berkerja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berkesan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100" b="1" smtClean="0">
                <a:latin typeface="Arial" pitchFamily="34" charset="0"/>
                <a:cs typeface="Arial" pitchFamily="34" charset="0"/>
              </a:rPr>
              <a:t> yang minima</a:t>
            </a:r>
            <a:endParaRPr lang="en-US" sz="21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08"/>
            <a:ext cx="9172826" cy="68725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3068960"/>
            <a:ext cx="9172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Terima</a:t>
            </a:r>
            <a:r>
              <a:rPr lang="en-US" sz="6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66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kasih</a:t>
            </a:r>
            <a:endParaRPr lang="en-MY" sz="6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8169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768" y="84666"/>
            <a:ext cx="8930728" cy="1184094"/>
            <a:chOff x="105768" y="228682"/>
            <a:chExt cx="8930728" cy="1184094"/>
          </a:xfrm>
        </p:grpSpPr>
        <p:sp>
          <p:nvSpPr>
            <p:cNvPr id="4" name="Rectangle 3"/>
            <p:cNvSpPr/>
            <p:nvPr/>
          </p:nvSpPr>
          <p:spPr>
            <a:xfrm>
              <a:off x="105768" y="412098"/>
              <a:ext cx="8915900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21904" y="562223"/>
              <a:ext cx="76145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kern="0" dirty="0" err="1">
                  <a:solidFill>
                    <a:schemeClr val="bg1"/>
                  </a:solidFill>
                  <a:latin typeface="Berlin Sans FB" pitchFamily="34" charset="0"/>
                </a:rPr>
                <a:t>Mandat</a:t>
              </a:r>
              <a:r>
                <a:rPr lang="en-US" sz="3200" kern="0" dirty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200" kern="0" dirty="0" err="1">
                  <a:solidFill>
                    <a:schemeClr val="bg1"/>
                  </a:solidFill>
                  <a:latin typeface="Berlin Sans FB" pitchFamily="34" charset="0"/>
                </a:rPr>
                <a:t>Naib</a:t>
              </a:r>
              <a:r>
                <a:rPr lang="en-US" sz="3200" kern="0" dirty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3200" kern="0" dirty="0" err="1">
                  <a:solidFill>
                    <a:schemeClr val="bg1"/>
                  </a:solidFill>
                  <a:latin typeface="Berlin Sans FB" pitchFamily="34" charset="0"/>
                </a:rPr>
                <a:t>Cancelor</a:t>
              </a:r>
              <a:r>
                <a:rPr lang="en-US" sz="3200" kern="0" dirty="0">
                  <a:solidFill>
                    <a:schemeClr val="bg1"/>
                  </a:solidFill>
                  <a:latin typeface="Berlin Sans FB" pitchFamily="34" charset="0"/>
                </a:rPr>
                <a:t> UPM 2015</a:t>
              </a:r>
              <a:endParaRPr lang="en-MY" sz="3200" kern="0" dirty="0">
                <a:solidFill>
                  <a:schemeClr val="bg1"/>
                </a:solidFill>
                <a:latin typeface="Berlin Sans FB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8144" y="1700808"/>
            <a:ext cx="8253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Memacu</a:t>
            </a:r>
            <a:r>
              <a:rPr lang="en-US" sz="2400" dirty="0" smtClean="0"/>
              <a:t> </a:t>
            </a:r>
            <a:r>
              <a:rPr lang="en-US" sz="2400" dirty="0" err="1" smtClean="0"/>
              <a:t>Kecemerlangan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Reputasi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Antarabangsa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Menjuari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Pertanian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Penyelidikan</a:t>
            </a:r>
            <a:r>
              <a:rPr lang="en-US" sz="2400" dirty="0" smtClean="0"/>
              <a:t> </a:t>
            </a:r>
            <a:r>
              <a:rPr lang="en-US" sz="2400" dirty="0" err="1" smtClean="0"/>
              <a:t>Pelaburan</a:t>
            </a:r>
            <a:r>
              <a:rPr lang="en-US" sz="2400" dirty="0" smtClean="0"/>
              <a:t> Negara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Mengarusperdanakan</a:t>
            </a:r>
            <a:r>
              <a:rPr lang="en-US" sz="2400" dirty="0" smtClean="0"/>
              <a:t> </a:t>
            </a:r>
            <a:r>
              <a:rPr lang="en-US" sz="2400" dirty="0" err="1" smtClean="0"/>
              <a:t>Invovasi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Modal </a:t>
            </a:r>
            <a:r>
              <a:rPr lang="en-US" sz="2400" dirty="0" err="1" smtClean="0"/>
              <a:t>Insan</a:t>
            </a:r>
            <a:r>
              <a:rPr lang="en-US" sz="2400" dirty="0" smtClean="0"/>
              <a:t> Global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Berdaya</a:t>
            </a:r>
            <a:r>
              <a:rPr lang="en-US" sz="2400" dirty="0" smtClean="0"/>
              <a:t> </a:t>
            </a:r>
            <a:r>
              <a:rPr lang="en-US" sz="2400" dirty="0" err="1" smtClean="0"/>
              <a:t>Keusahawanan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Berinovatif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Kampus</a:t>
            </a:r>
            <a:r>
              <a:rPr lang="en-US" sz="2400" dirty="0" smtClean="0"/>
              <a:t> </a:t>
            </a:r>
            <a:r>
              <a:rPr lang="en-US" sz="2400" dirty="0" err="1" smtClean="0"/>
              <a:t>Peduli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Pengurusan</a:t>
            </a:r>
            <a:r>
              <a:rPr lang="en-US" sz="2400" dirty="0" smtClean="0"/>
              <a:t> </a:t>
            </a:r>
            <a:r>
              <a:rPr lang="en-US" sz="2400" dirty="0" err="1" smtClean="0"/>
              <a:t>Kewangan</a:t>
            </a:r>
            <a:r>
              <a:rPr lang="en-US" sz="2400" dirty="0" smtClean="0"/>
              <a:t> </a:t>
            </a:r>
            <a:r>
              <a:rPr lang="en-US" sz="2400" dirty="0" err="1" smtClean="0"/>
              <a:t>Mapan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Memperaga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Universiti</a:t>
            </a:r>
            <a:r>
              <a:rPr lang="en-US" sz="2400" dirty="0" smtClean="0"/>
              <a:t>: </a:t>
            </a:r>
            <a:r>
              <a:rPr lang="en-US" sz="2400" dirty="0" err="1" smtClean="0"/>
              <a:t>Dedikasi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Solidariti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66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68" y="163642"/>
            <a:ext cx="8915900" cy="662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" y="5951072"/>
            <a:ext cx="1559040" cy="718288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-285784" y="2996952"/>
            <a:ext cx="100013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0" dirty="0">
                <a:latin typeface="Berlin Sans FB" pitchFamily="34" charset="0"/>
              </a:rPr>
              <a:t>IMBASAN 2014</a:t>
            </a:r>
            <a:r>
              <a:rPr lang="en-US" sz="4400" kern="0" dirty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en-US" sz="4400" kern="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4400" kern="0" dirty="0" err="1">
                <a:solidFill>
                  <a:schemeClr val="bg1"/>
                </a:solidFill>
                <a:latin typeface="Berlin Sans FB" pitchFamily="34" charset="0"/>
              </a:rPr>
              <a:t>Aktiviti</a:t>
            </a:r>
            <a:r>
              <a:rPr lang="en-US" sz="4400" kern="0" dirty="0">
                <a:solidFill>
                  <a:schemeClr val="bg1"/>
                </a:solidFill>
                <a:latin typeface="Berlin Sans FB" pitchFamily="34" charset="0"/>
              </a:rPr>
              <a:t> / Program </a:t>
            </a:r>
            <a:r>
              <a:rPr lang="en-US" sz="4400" kern="0" dirty="0" smtClean="0">
                <a:solidFill>
                  <a:schemeClr val="bg1"/>
                </a:solidFill>
                <a:latin typeface="Berlin Sans FB" pitchFamily="34" charset="0"/>
              </a:rPr>
              <a:t>PSAS</a:t>
            </a:r>
            <a:endParaRPr lang="en-MY" sz="4400" kern="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60648"/>
            <a:ext cx="2491733" cy="2480238"/>
            <a:chOff x="273122" y="228682"/>
            <a:chExt cx="2491733" cy="2480238"/>
          </a:xfrm>
        </p:grpSpPr>
        <p:sp>
          <p:nvSpPr>
            <p:cNvPr id="6" name="Rectangle 5"/>
            <p:cNvSpPr/>
            <p:nvPr/>
          </p:nvSpPr>
          <p:spPr>
            <a:xfrm>
              <a:off x="276656" y="1524826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321" y="24014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122" y="228682"/>
              <a:ext cx="1202534" cy="1184094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bevelT w="165100" prst="coolSlant"/>
              <a:contourClr>
                <a:srgbClr val="CC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1747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4" y="260648"/>
            <a:ext cx="523030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292080" y="911622"/>
            <a:ext cx="4058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atin typeface="Berlin Sans FB" pitchFamily="34" charset="0"/>
              </a:rPr>
              <a:t>Seminar on </a:t>
            </a:r>
            <a:br>
              <a:rPr lang="en-US" sz="3200" kern="0" dirty="0" smtClean="0">
                <a:latin typeface="Berlin Sans FB" pitchFamily="34" charset="0"/>
              </a:rPr>
            </a:br>
            <a:r>
              <a:rPr lang="en-US" sz="3200" kern="0" dirty="0" smtClean="0">
                <a:latin typeface="Berlin Sans FB" pitchFamily="34" charset="0"/>
              </a:rPr>
              <a:t>Intellectual Property</a:t>
            </a:r>
            <a:endParaRPr lang="en-MY" sz="3200" kern="0" dirty="0"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04008"/>
            <a:ext cx="5014278" cy="2816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-62794" y="3933056"/>
            <a:ext cx="4058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atin typeface="Berlin Sans FB" pitchFamily="34" charset="0"/>
              </a:rPr>
              <a:t>Seminar </a:t>
            </a:r>
            <a:r>
              <a:rPr lang="en-US" sz="3200" kern="0" dirty="0" err="1" smtClean="0">
                <a:latin typeface="Berlin Sans FB" pitchFamily="34" charset="0"/>
              </a:rPr>
              <a:t>Pemantapan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Professionalisme</a:t>
            </a:r>
            <a:endParaRPr lang="en-MY" sz="3200" kern="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896543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220072" y="911622"/>
            <a:ext cx="40587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kern="0" dirty="0" err="1" smtClean="0">
                <a:latin typeface="Berlin Sans FB" pitchFamily="34" charset="0"/>
              </a:rPr>
              <a:t>Kursus</a:t>
            </a:r>
            <a:r>
              <a:rPr lang="en-US" sz="3400" kern="0" dirty="0" smtClean="0">
                <a:latin typeface="Berlin Sans FB" pitchFamily="34" charset="0"/>
              </a:rPr>
              <a:t> </a:t>
            </a:r>
            <a:r>
              <a:rPr lang="en-US" sz="3400" kern="0" dirty="0" err="1" smtClean="0">
                <a:latin typeface="Berlin Sans FB" pitchFamily="34" charset="0"/>
              </a:rPr>
              <a:t>Kenali</a:t>
            </a:r>
            <a:r>
              <a:rPr lang="en-US" sz="3400" kern="0" dirty="0" smtClean="0">
                <a:latin typeface="Berlin Sans FB" pitchFamily="34" charset="0"/>
              </a:rPr>
              <a:t> </a:t>
            </a:r>
            <a:br>
              <a:rPr lang="en-US" sz="3400" kern="0" dirty="0" smtClean="0">
                <a:latin typeface="Berlin Sans FB" pitchFamily="34" charset="0"/>
              </a:rPr>
            </a:br>
            <a:r>
              <a:rPr lang="en-US" sz="3400" kern="0" dirty="0" err="1" smtClean="0">
                <a:latin typeface="Berlin Sans FB" pitchFamily="34" charset="0"/>
              </a:rPr>
              <a:t>Potensi</a:t>
            </a:r>
            <a:r>
              <a:rPr lang="en-US" sz="3400" kern="0" dirty="0" smtClean="0">
                <a:latin typeface="Berlin Sans FB" pitchFamily="34" charset="0"/>
              </a:rPr>
              <a:t> </a:t>
            </a:r>
            <a:r>
              <a:rPr lang="en-US" sz="3400" kern="0" dirty="0" err="1" smtClean="0">
                <a:latin typeface="Berlin Sans FB" pitchFamily="34" charset="0"/>
              </a:rPr>
              <a:t>Diri</a:t>
            </a:r>
            <a:endParaRPr lang="en-MY" sz="3400" kern="0" dirty="0"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17" y="3404008"/>
            <a:ext cx="4207116" cy="2816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7244" y="3933056"/>
            <a:ext cx="4058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smtClean="0">
                <a:latin typeface="Berlin Sans FB" pitchFamily="34" charset="0"/>
              </a:rPr>
              <a:t>Workshop on Customer Satisfaction Index</a:t>
            </a:r>
            <a:endParaRPr lang="en-MY" sz="3200" kern="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617845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" y="6220342"/>
            <a:ext cx="1126992" cy="519233"/>
          </a:xfrm>
          <a:prstGeom prst="rect">
            <a:avLst/>
          </a:prstGeom>
          <a:ln w="15875" cmpd="sng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108219" y="692696"/>
            <a:ext cx="40587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kern="0" dirty="0" smtClean="0">
                <a:latin typeface="Berlin Sans FB" pitchFamily="34" charset="0"/>
              </a:rPr>
              <a:t>Program </a:t>
            </a:r>
            <a:br>
              <a:rPr lang="en-US" sz="3400" kern="0" dirty="0" smtClean="0">
                <a:latin typeface="Berlin Sans FB" pitchFamily="34" charset="0"/>
              </a:rPr>
            </a:br>
            <a:r>
              <a:rPr lang="en-US" sz="3400" kern="0" dirty="0" smtClean="0">
                <a:latin typeface="Berlin Sans FB" pitchFamily="34" charset="0"/>
              </a:rPr>
              <a:t>Library For You (</a:t>
            </a:r>
            <a:r>
              <a:rPr lang="en-US" sz="3400" kern="0" dirty="0" err="1" smtClean="0">
                <a:latin typeface="Berlin Sans FB" pitchFamily="34" charset="0"/>
              </a:rPr>
              <a:t>Fakulti</a:t>
            </a:r>
            <a:r>
              <a:rPr lang="en-US" sz="3400" kern="0" dirty="0" smtClean="0">
                <a:latin typeface="Berlin Sans FB" pitchFamily="34" charset="0"/>
              </a:rPr>
              <a:t> </a:t>
            </a:r>
            <a:r>
              <a:rPr lang="en-US" sz="3400" kern="0" dirty="0" err="1" smtClean="0">
                <a:latin typeface="Berlin Sans FB" pitchFamily="34" charset="0"/>
              </a:rPr>
              <a:t>Pertanian</a:t>
            </a:r>
            <a:r>
              <a:rPr lang="en-US" sz="3400" kern="0" dirty="0" smtClean="0">
                <a:latin typeface="Berlin Sans FB" pitchFamily="34" charset="0"/>
              </a:rPr>
              <a:t>)</a:t>
            </a:r>
            <a:endParaRPr lang="en-MY" sz="3400" kern="0" dirty="0"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17" y="3404008"/>
            <a:ext cx="4207116" cy="281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7244" y="3933056"/>
            <a:ext cx="4058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 err="1" smtClean="0">
                <a:latin typeface="Berlin Sans FB" pitchFamily="34" charset="0"/>
              </a:rPr>
              <a:t>Pameran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Kanser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dan</a:t>
            </a:r>
            <a:r>
              <a:rPr lang="en-US" sz="3200" kern="0" dirty="0" smtClean="0">
                <a:latin typeface="Berlin Sans FB" pitchFamily="34" charset="0"/>
              </a:rPr>
              <a:t> Gaya </a:t>
            </a:r>
            <a:r>
              <a:rPr lang="en-US" sz="3200" kern="0" dirty="0" err="1" smtClean="0">
                <a:latin typeface="Berlin Sans FB" pitchFamily="34" charset="0"/>
              </a:rPr>
              <a:t>Hidup</a:t>
            </a:r>
            <a:r>
              <a:rPr lang="en-US" sz="3200" kern="0" dirty="0" smtClean="0">
                <a:latin typeface="Berlin Sans FB" pitchFamily="34" charset="0"/>
              </a:rPr>
              <a:t> </a:t>
            </a:r>
            <a:r>
              <a:rPr lang="en-US" sz="3200" kern="0" dirty="0" err="1" smtClean="0">
                <a:latin typeface="Berlin Sans FB" pitchFamily="34" charset="0"/>
              </a:rPr>
              <a:t>Sihat</a:t>
            </a:r>
            <a:endParaRPr lang="en-MY" sz="3200" kern="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1640</Words>
  <Application>Microsoft Office PowerPoint</Application>
  <PresentationFormat>On-screen Show (4:3)</PresentationFormat>
  <Paragraphs>553</Paragraphs>
  <Slides>48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UPM2013</dc:creator>
  <cp:lastModifiedBy>upm</cp:lastModifiedBy>
  <cp:revision>21</cp:revision>
  <dcterms:created xsi:type="dcterms:W3CDTF">2015-02-09T07:12:06Z</dcterms:created>
  <dcterms:modified xsi:type="dcterms:W3CDTF">2015-02-10T01:53:46Z</dcterms:modified>
</cp:coreProperties>
</file>